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64" r:id="rId3"/>
    <p:sldId id="261" r:id="rId4"/>
    <p:sldId id="274" r:id="rId5"/>
    <p:sldId id="267" r:id="rId6"/>
    <p:sldId id="353" r:id="rId7"/>
    <p:sldId id="342" r:id="rId8"/>
    <p:sldId id="271" r:id="rId9"/>
    <p:sldId id="265" r:id="rId10"/>
    <p:sldId id="339" r:id="rId11"/>
    <p:sldId id="390" r:id="rId12"/>
    <p:sldId id="275" r:id="rId13"/>
    <p:sldId id="278" r:id="rId14"/>
    <p:sldId id="277" r:id="rId15"/>
    <p:sldId id="346" r:id="rId16"/>
    <p:sldId id="279" r:id="rId17"/>
    <p:sldId id="281" r:id="rId18"/>
    <p:sldId id="328" r:id="rId19"/>
    <p:sldId id="345" r:id="rId20"/>
    <p:sldId id="285" r:id="rId21"/>
    <p:sldId id="392" r:id="rId22"/>
    <p:sldId id="381" r:id="rId23"/>
    <p:sldId id="303" r:id="rId24"/>
    <p:sldId id="304" r:id="rId25"/>
    <p:sldId id="383" r:id="rId26"/>
    <p:sldId id="384" r:id="rId27"/>
    <p:sldId id="396" r:id="rId28"/>
    <p:sldId id="387" r:id="rId29"/>
    <p:sldId id="386" r:id="rId30"/>
    <p:sldId id="305" r:id="rId31"/>
    <p:sldId id="306" r:id="rId32"/>
    <p:sldId id="314" r:id="rId33"/>
  </p:sldIdLst>
  <p:sldSz cx="9144000" cy="6858000" type="screen4x3"/>
  <p:notesSz cx="6954838" cy="9240838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404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384" y="-93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8844A6C-742D-EEC2-CE7B-64B6CFA139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337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9064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9A72459-A3AB-ABE5-B03A-62ED1085C1F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32238" y="-6350"/>
            <a:ext cx="3033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64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B804EFC-80BC-0663-62CE-33E8ADACBA4E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0463" y="685800"/>
            <a:ext cx="4632325" cy="34718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83A4102D-8A5D-F0F9-A837-322AC5312DE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6938" y="4392613"/>
            <a:ext cx="5159375" cy="41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9C07BADD-F936-3173-986C-F268B4DF618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791575"/>
            <a:ext cx="30337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906463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2928CE56-F739-3524-75D7-D04A451D1E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2238" y="8791575"/>
            <a:ext cx="30337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6463">
              <a:defRPr sz="1000" i="1"/>
            </a:lvl1pPr>
          </a:lstStyle>
          <a:p>
            <a:fld id="{98944413-6A19-43B7-B33F-7B030C0D7E7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5613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09638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65250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0863" algn="l" defTabSz="90646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45AADFB-A1FA-4975-603C-4BB0B4AFA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D2739-8750-4F43-9F1C-DCB6485A763F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6E72FD68-99AD-4F7E-178D-8C089D380D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212768F-F99D-3478-F9C4-A833393ED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Tabletops, whiteboards, drawings, documents, control panels, etc.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 shared </a:t>
            </a:r>
            <a:r>
              <a:rPr lang="en-US" altLang="LID4096" i="1"/>
              <a:t>virtual</a:t>
            </a:r>
            <a:r>
              <a:rPr lang="en-US" altLang="LID4096"/>
              <a:t> workspace is any of these provided in a groupware environment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13BCEA2-0229-AF86-AB9D-49FC9386B7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4529EB-1C95-4D64-B806-4F838B6107C0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3A8CD85B-52C3-2B57-3AB3-367CC80154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9ABB1A1-7271-E487-D63B-33F2549613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Awareness for working together vs. awareness for getting together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Awareness in a shared workspace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22D5625-3AB0-1BFF-26E7-0AE8B90FFF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7B7D249-30BB-430E-AC60-2D0ADD98E2F8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69B2B84-D468-5ABB-FC86-C8931AA110E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CE9F934-1131-5402-851F-21456C657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1. Three parts</a:t>
            </a:r>
          </a:p>
          <a:p>
            <a:r>
              <a:rPr lang="en-US" altLang="LID4096"/>
              <a:t>2. Dynamic, ongoing, constantly updated</a:t>
            </a:r>
          </a:p>
          <a:p>
            <a:r>
              <a:rPr lang="en-US" altLang="LID4096"/>
              <a:t>3. We’re concentrating on one part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BC5423-9501-7AD4-703F-25C964477C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A897B9-D534-4B2A-8D63-C5892F18E34E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CFF9ED17-5AF5-D6C5-DBBB-3DB92BF6008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70DEC601-25CF-381C-6F98-89DB30C3D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2862" rIns="90488" bIns="42862"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We can repair some of the limitations of groupware settings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Components can be added on to groupware interfaces to provide WA information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922D9F2-A8E3-2CAE-EF02-313A555357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2DC1DD-462C-4CD9-83E9-EC5FF8F30579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9A11E77-BE11-0229-845A-98CB969CC1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0C38A6C-841C-FF1E-FFF1-5374F6BCC8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2862" rIns="90488" bIns="42862"/>
          <a:lstStyle/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We can repair some of the limitations of groupware settings</a:t>
            </a:r>
          </a:p>
          <a:p>
            <a:pPr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/>
              <a:t>Components can be added on to groupware interfaces to provide WA information</a:t>
            </a:r>
          </a:p>
          <a:p>
            <a:endParaRPr lang="en-US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8F63E-ED32-5D08-B0D8-533F5C9D3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0BF80-E9FB-28F6-7800-35384F0A9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9DEF74-C382-CAEC-AE6E-594D9558C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F575-6331-B86D-D11F-60ECF2C0F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583B4-D8FA-326D-8332-19794955D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2AD94-1E81-4E06-9A8C-4CCBEE99B85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2938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600E3-F597-90A7-5927-E90C549B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29D65-2DAD-1408-081A-B1D2590CBD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81A34C-35A9-17BB-AA19-1FCA5200E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7D924-736B-BA67-20F7-D48520B7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FAEC0-CC68-B7B9-D58B-58C5C22C63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29AFEB-5B2D-41B8-8FFE-906D114C872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10491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C572E-0806-4A3D-592D-7489A0A4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AA26A-C40C-5FD9-546B-D660A6C62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79A331-06F9-9C42-6FE5-9FE52E217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94388-140D-F179-1EE0-F3C19CB18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D69D0-9736-E738-15F6-25F83D90D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FFA8B5-CAD2-44BD-AD9F-53C4BDB4799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06383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A1E5A-5C81-18E2-246C-76F82A44D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4C128-E886-060D-FC71-E3E0D8137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BCC7F-5841-F46D-91C8-843A9FBEA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5DB11-9F4B-1D51-C963-49ED89FB1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2B3DA-0DE0-3EFE-97DA-FD203804F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C6583-EE7F-BF6D-DAFE-67C95619A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79B4B1-274E-47C5-9FDF-7E9DCEF6639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910114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68D2F-9E46-6758-46A4-54D4921F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0DD22-2800-C04F-4656-F0DB231A1C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62E6A2-CBEC-ACF6-0985-0AA0DA77B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F825F3-85F2-5848-25D0-10D5D4CA3C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6E699B-3944-5E76-2E98-7E61E37F8B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A7D063-6EED-F92A-AAAC-F3FEAB542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685870-1B5D-FDE7-4EFA-E24263430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144D01-3D37-05F0-BF11-190389377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B053EE-88D9-49AD-B9DF-AA837EF5DCE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951049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CE421-4B7E-83EC-408B-F8A64CECC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33EC8A-F2EE-3455-8A94-1C72B5B1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B5396A-03E2-F3B4-06AB-BE158C90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B03A6-D49D-9DC4-5D4C-09540FF7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B6C07D-4264-4F24-BC7E-CE353240F5A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41970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84158-E05A-A5FD-7944-8847FD947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F5F48C-5D64-6DB9-CEAB-E45BA3326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7D6CB-4C6D-B1C1-AE81-63E042D7E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B278F-1ED7-41A9-9A61-F978B748106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918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E9BAB-33D9-4E36-10DF-C7F189727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21A47-25A1-95D3-5542-C099690B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FD1EF-41A9-6728-629B-3F69880B8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2311D-33F0-1788-A110-F7BDB7E5B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6C148A-DAD1-5BE4-8B1E-7C6BD9C4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D4EC9-9621-250D-2A73-9E844F31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5C560-076A-4959-A982-FDC23592E3C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579721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6F76-9FA6-C744-AE15-8CA3370B5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F0BA6B-2789-7533-768D-50F95E1F3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DF144-EBE8-A1CF-51FC-9751B6329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F9C33-78F3-BF8F-3569-9CE3D9F06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C40967-85E0-E392-4AF4-A3A5BC6B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958726-EAA0-C259-56F0-8FEA55CD2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997CE1-152F-4AF9-8B08-693D6AB6E18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82435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BAD6A-B68A-2467-44C1-1FC3A3058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8C71FD-2C5C-35D2-82F5-6DEC4D521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F1C8B-DB91-EB22-6768-F0A7AEF19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50477-2B7A-7243-0BC6-7C65547FF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6C8426-6FE2-EAA0-7827-17CE38A14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AA3D07-8FD8-4379-A4D8-69E7E5B0969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65305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78118F-463E-4DC8-0DD5-8252A354C2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AC6E15-1D4A-0E36-2395-41A4F5888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5212E-FDFB-9C32-C9F6-F6194F8DB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4DC4C-24B3-6EDD-CDFE-64090D7AF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B909C-F7E5-D27A-83BB-CF5FB1613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87978E-E159-47BB-9A9D-C596C3A4FF3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99513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>
                <a:gamma/>
                <a:tint val="0"/>
                <a:invGamma/>
              </a:srgbClr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78145C5-A792-9C2F-F696-40278EB39A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710912-82C8-66D5-9C41-5D22DF030E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F7C2FD7-BD54-3386-3C3D-80558D89E54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0EA003B-756D-97C2-40F5-097523D931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2ED4EE4-33DB-5D72-8252-DE9CA80DB5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44F751A-ADD7-4583-92CC-795FC146FFB1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34DB4267-298E-10C6-82AC-ABDE84029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ZapfDingbats" pitchFamily="8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11D990D-04FE-CF0D-576F-4AD8E6C30CD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01638" y="1430338"/>
            <a:ext cx="8342312" cy="939800"/>
          </a:xfrm>
          <a:noFill/>
          <a:ln/>
        </p:spPr>
        <p:txBody>
          <a:bodyPr anchor="ctr"/>
          <a:lstStyle/>
          <a:p>
            <a:pPr>
              <a:lnSpc>
                <a:spcPct val="140000"/>
              </a:lnSpc>
            </a:pPr>
            <a:r>
              <a:rPr lang="en-US" altLang="LID4096" sz="4000" b="0">
                <a:latin typeface="Times New Roman" panose="02020603050405020304" pitchFamily="18" charset="0"/>
              </a:rPr>
              <a:t>Awareness through Fisheye Views in Relaxed-W</a:t>
            </a:r>
            <a:r>
              <a:rPr lang="en-US" altLang="LID4096" sz="2800" b="0">
                <a:latin typeface="Times New Roman" panose="02020603050405020304" pitchFamily="18" charset="0"/>
              </a:rPr>
              <a:t>YSIWIS</a:t>
            </a:r>
            <a:r>
              <a:rPr lang="en-US" altLang="LID4096" sz="4000" b="0">
                <a:latin typeface="Times New Roman" panose="02020603050405020304" pitchFamily="18" charset="0"/>
              </a:rPr>
              <a:t> Groupware</a:t>
            </a:r>
            <a:r>
              <a:rPr lang="en-US" altLang="LID4096" sz="3600"/>
              <a:t> </a:t>
            </a:r>
            <a:br>
              <a:rPr lang="en-US" altLang="LID4096" sz="3600"/>
            </a:br>
            <a:endParaRPr lang="en-US" altLang="LID4096" sz="36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0F8D48B-3DA8-C6A9-9AB6-7D4AB99440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31788" y="5062538"/>
            <a:ext cx="8597900" cy="1266825"/>
          </a:xfrm>
          <a:noFill/>
          <a:ln/>
        </p:spPr>
        <p:txBody>
          <a:bodyPr/>
          <a:lstStyle/>
          <a:p>
            <a:pPr marL="342900" indent="-342900"/>
            <a:r>
              <a:rPr lang="en-US" altLang="LID4096" sz="2800"/>
              <a:t>Saul Greenberg, Carl Gutwin</a:t>
            </a:r>
          </a:p>
          <a:p>
            <a:pPr marL="342900" indent="-342900"/>
            <a:r>
              <a:rPr lang="en-US" altLang="LID4096" sz="2800"/>
              <a:t> Andy Cockburn</a:t>
            </a:r>
            <a:endParaRPr lang="en-US" altLang="LID4096" sz="3200"/>
          </a:p>
          <a:p>
            <a:pPr marL="342900" indent="-342900"/>
            <a:r>
              <a:rPr lang="en-US" altLang="LID4096" sz="2800" i="1"/>
              <a:t>University of Calgary and Canterbury</a:t>
            </a:r>
          </a:p>
        </p:txBody>
      </p:sp>
      <p:grpSp>
        <p:nvGrpSpPr>
          <p:cNvPr id="4151" name="Group 55">
            <a:extLst>
              <a:ext uri="{FF2B5EF4-FFF2-40B4-BE49-F238E27FC236}">
                <a16:creationId xmlns:a16="http://schemas.microsoft.com/office/drawing/2014/main" id="{E7C551C4-A5B6-A6D9-62BA-AB89233ED8F0}"/>
              </a:ext>
            </a:extLst>
          </p:cNvPr>
          <p:cNvGrpSpPr>
            <a:grpSpLocks/>
          </p:cNvGrpSpPr>
          <p:nvPr/>
        </p:nvGrpSpPr>
        <p:grpSpPr bwMode="auto">
          <a:xfrm>
            <a:off x="2465388" y="2576513"/>
            <a:ext cx="4598987" cy="1946275"/>
            <a:chOff x="1553" y="1623"/>
            <a:chExt cx="2897" cy="1226"/>
          </a:xfrm>
        </p:grpSpPr>
        <p:grpSp>
          <p:nvGrpSpPr>
            <p:cNvPr id="4124" name="Group 28">
              <a:extLst>
                <a:ext uri="{FF2B5EF4-FFF2-40B4-BE49-F238E27FC236}">
                  <a16:creationId xmlns:a16="http://schemas.microsoft.com/office/drawing/2014/main" id="{A44B323B-7107-DE11-1CA8-8F401A6390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63" y="1832"/>
              <a:ext cx="1087" cy="959"/>
              <a:chOff x="3363" y="1832"/>
              <a:chExt cx="1087" cy="959"/>
            </a:xfrm>
          </p:grpSpPr>
          <p:grpSp>
            <p:nvGrpSpPr>
              <p:cNvPr id="4112" name="Group 16">
                <a:extLst>
                  <a:ext uri="{FF2B5EF4-FFF2-40B4-BE49-F238E27FC236}">
                    <a16:creationId xmlns:a16="http://schemas.microsoft.com/office/drawing/2014/main" id="{C55E2170-F12C-6D5B-4CD1-BA187B5430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3" y="1958"/>
                <a:ext cx="811" cy="491"/>
                <a:chOff x="3363" y="1958"/>
                <a:chExt cx="811" cy="491"/>
              </a:xfrm>
            </p:grpSpPr>
            <p:grpSp>
              <p:nvGrpSpPr>
                <p:cNvPr id="4102" name="Group 6">
                  <a:extLst>
                    <a:ext uri="{FF2B5EF4-FFF2-40B4-BE49-F238E27FC236}">
                      <a16:creationId xmlns:a16="http://schemas.microsoft.com/office/drawing/2014/main" id="{70601479-1367-D0F4-9AF8-BF60F6AF3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63" y="2151"/>
                  <a:ext cx="811" cy="298"/>
                  <a:chOff x="3363" y="2151"/>
                  <a:chExt cx="811" cy="298"/>
                </a:xfrm>
              </p:grpSpPr>
              <p:sp>
                <p:nvSpPr>
                  <p:cNvPr id="4100" name="Oval 4">
                    <a:extLst>
                      <a:ext uri="{FF2B5EF4-FFF2-40B4-BE49-F238E27FC236}">
                        <a16:creationId xmlns:a16="http://schemas.microsoft.com/office/drawing/2014/main" id="{722B6EE5-7F85-3502-B867-D392ABAA34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63" y="2166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01" name="Oval 5">
                    <a:extLst>
                      <a:ext uri="{FF2B5EF4-FFF2-40B4-BE49-F238E27FC236}">
                        <a16:creationId xmlns:a16="http://schemas.microsoft.com/office/drawing/2014/main" id="{887D4B60-2688-D702-E636-843FA3028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363" y="2151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05" name="Group 9">
                  <a:extLst>
                    <a:ext uri="{FF2B5EF4-FFF2-40B4-BE49-F238E27FC236}">
                      <a16:creationId xmlns:a16="http://schemas.microsoft.com/office/drawing/2014/main" id="{C6AA62CA-DA33-0052-C427-438D8DFEBF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81" y="1958"/>
                  <a:ext cx="294" cy="372"/>
                  <a:chOff x="3381" y="1958"/>
                  <a:chExt cx="294" cy="372"/>
                </a:xfrm>
              </p:grpSpPr>
              <p:sp>
                <p:nvSpPr>
                  <p:cNvPr id="4103" name="AutoShape 7">
                    <a:extLst>
                      <a:ext uri="{FF2B5EF4-FFF2-40B4-BE49-F238E27FC236}">
                        <a16:creationId xmlns:a16="http://schemas.microsoft.com/office/drawing/2014/main" id="{D5589A2E-AE7E-1A56-A3F2-259D38DD72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353" y="2030"/>
                    <a:ext cx="328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04" name="Rectangle 8">
                    <a:extLst>
                      <a:ext uri="{FF2B5EF4-FFF2-40B4-BE49-F238E27FC236}">
                        <a16:creationId xmlns:a16="http://schemas.microsoft.com/office/drawing/2014/main" id="{C5FCEC61-56BB-D01B-C4D9-17BF51716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3651" y="1958"/>
                    <a:ext cx="24" cy="362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10" name="Group 14">
                  <a:extLst>
                    <a:ext uri="{FF2B5EF4-FFF2-40B4-BE49-F238E27FC236}">
                      <a16:creationId xmlns:a16="http://schemas.microsoft.com/office/drawing/2014/main" id="{198609E1-2591-E2C4-E7CB-C4D8FFC19F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32" y="2249"/>
                  <a:ext cx="134" cy="41"/>
                  <a:chOff x="3732" y="2249"/>
                  <a:chExt cx="134" cy="41"/>
                </a:xfrm>
              </p:grpSpPr>
              <p:grpSp>
                <p:nvGrpSpPr>
                  <p:cNvPr id="4108" name="Group 12">
                    <a:extLst>
                      <a:ext uri="{FF2B5EF4-FFF2-40B4-BE49-F238E27FC236}">
                        <a16:creationId xmlns:a16="http://schemas.microsoft.com/office/drawing/2014/main" id="{ADEEB3EF-BE79-1204-CC70-04E913EE66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734" y="2249"/>
                    <a:ext cx="132" cy="41"/>
                    <a:chOff x="3734" y="2249"/>
                    <a:chExt cx="132" cy="41"/>
                  </a:xfrm>
                </p:grpSpPr>
                <p:sp>
                  <p:nvSpPr>
                    <p:cNvPr id="4106" name="Arc 10">
                      <a:extLst>
                        <a:ext uri="{FF2B5EF4-FFF2-40B4-BE49-F238E27FC236}">
                          <a16:creationId xmlns:a16="http://schemas.microsoft.com/office/drawing/2014/main" id="{D4056885-0B91-3552-9C0B-AC386A22A0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34" y="2250"/>
                      <a:ext cx="66" cy="40"/>
                    </a:xfrm>
                    <a:custGeom>
                      <a:avLst/>
                      <a:gdLst>
                        <a:gd name="G0" fmla="+- 21594 0 0"/>
                        <a:gd name="G1" fmla="+- 21598 0 0"/>
                        <a:gd name="G2" fmla="+- 21600 0 0"/>
                        <a:gd name="T0" fmla="*/ 0 w 21594"/>
                        <a:gd name="T1" fmla="*/ 21069 h 21598"/>
                        <a:gd name="T2" fmla="*/ 21273 w 21594"/>
                        <a:gd name="T3" fmla="*/ 0 h 21598"/>
                        <a:gd name="T4" fmla="*/ 21594 w 21594"/>
                        <a:gd name="T5" fmla="*/ 21598 h 2159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94" h="21598" fill="none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</a:path>
                        <a:path w="21594" h="21598" stroke="0" extrusionOk="0">
                          <a:moveTo>
                            <a:pt x="0" y="21069"/>
                          </a:moveTo>
                          <a:cubicBezTo>
                            <a:pt x="284" y="9473"/>
                            <a:pt x="9675" y="172"/>
                            <a:pt x="21273" y="0"/>
                          </a:cubicBezTo>
                          <a:lnTo>
                            <a:pt x="21594" y="21598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107" name="Arc 11">
                      <a:extLst>
                        <a:ext uri="{FF2B5EF4-FFF2-40B4-BE49-F238E27FC236}">
                          <a16:creationId xmlns:a16="http://schemas.microsoft.com/office/drawing/2014/main" id="{9FE9A9A1-0D0F-1A06-04D8-76CD34400C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799" y="2249"/>
                      <a:ext cx="67" cy="41"/>
                    </a:xfrm>
                    <a:custGeom>
                      <a:avLst/>
                      <a:gdLst>
                        <a:gd name="G0" fmla="+- 321 0 0"/>
                        <a:gd name="G1" fmla="+- 21600 0 0"/>
                        <a:gd name="G2" fmla="+- 21600 0 0"/>
                        <a:gd name="T0" fmla="*/ 0 w 21914"/>
                        <a:gd name="T1" fmla="*/ 2 h 21600"/>
                        <a:gd name="T2" fmla="*/ 21914 w 21914"/>
                        <a:gd name="T3" fmla="*/ 21063 h 21600"/>
                        <a:gd name="T4" fmla="*/ 321 w 21914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14" h="21600" fill="none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</a:path>
                        <a:path w="21914" h="21600" stroke="0" extrusionOk="0">
                          <a:moveTo>
                            <a:pt x="0" y="2"/>
                          </a:moveTo>
                          <a:cubicBezTo>
                            <a:pt x="106" y="0"/>
                            <a:pt x="213" y="0"/>
                            <a:pt x="321" y="0"/>
                          </a:cubicBezTo>
                          <a:cubicBezTo>
                            <a:pt x="12041" y="0"/>
                            <a:pt x="21622" y="9346"/>
                            <a:pt x="21914" y="21062"/>
                          </a:cubicBezTo>
                          <a:lnTo>
                            <a:pt x="321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4109" name="Line 13">
                    <a:extLst>
                      <a:ext uri="{FF2B5EF4-FFF2-40B4-BE49-F238E27FC236}">
                        <a16:creationId xmlns:a16="http://schemas.microsoft.com/office/drawing/2014/main" id="{033CBB70-A198-15E2-85EE-79D0E6A9156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32" y="2289"/>
                    <a:ext cx="133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111" name="Line 15">
                  <a:extLst>
                    <a:ext uri="{FF2B5EF4-FFF2-40B4-BE49-F238E27FC236}">
                      <a16:creationId xmlns:a16="http://schemas.microsoft.com/office/drawing/2014/main" id="{4D596A6A-B433-03DF-A365-FD86FC667C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697" y="2277"/>
                  <a:ext cx="39" cy="5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123" name="Group 27">
                <a:extLst>
                  <a:ext uri="{FF2B5EF4-FFF2-40B4-BE49-F238E27FC236}">
                    <a16:creationId xmlns:a16="http://schemas.microsoft.com/office/drawing/2014/main" id="{D8781D99-39C6-4050-10F4-4D1CFCB4F0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7" y="1832"/>
                <a:ext cx="633" cy="959"/>
                <a:chOff x="3817" y="1832"/>
                <a:chExt cx="633" cy="959"/>
              </a:xfrm>
            </p:grpSpPr>
            <p:sp>
              <p:nvSpPr>
                <p:cNvPr id="4113" name="Line 17">
                  <a:extLst>
                    <a:ext uri="{FF2B5EF4-FFF2-40B4-BE49-F238E27FC236}">
                      <a16:creationId xmlns:a16="http://schemas.microsoft.com/office/drawing/2014/main" id="{DB90CB40-7921-2602-A9DB-C08D97923B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2" y="2416"/>
                  <a:ext cx="348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4" name="Line 18">
                  <a:extLst>
                    <a:ext uri="{FF2B5EF4-FFF2-40B4-BE49-F238E27FC236}">
                      <a16:creationId xmlns:a16="http://schemas.microsoft.com/office/drawing/2014/main" id="{C1E82BB6-A7B2-F009-6FBC-6AB34BCFDD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02" y="2496"/>
                  <a:ext cx="188" cy="29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5" name="Line 19">
                  <a:extLst>
                    <a:ext uri="{FF2B5EF4-FFF2-40B4-BE49-F238E27FC236}">
                      <a16:creationId xmlns:a16="http://schemas.microsoft.com/office/drawing/2014/main" id="{76B9C537-6DB1-67F8-F5B7-2F6317737B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104" y="2066"/>
                  <a:ext cx="159" cy="24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6" name="Line 20">
                  <a:extLst>
                    <a:ext uri="{FF2B5EF4-FFF2-40B4-BE49-F238E27FC236}">
                      <a16:creationId xmlns:a16="http://schemas.microsoft.com/office/drawing/2014/main" id="{45BC4229-18E9-EAAD-4D07-41B3D81938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67" y="2181"/>
                  <a:ext cx="35" cy="1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7" name="Line 21">
                  <a:extLst>
                    <a:ext uri="{FF2B5EF4-FFF2-40B4-BE49-F238E27FC236}">
                      <a16:creationId xmlns:a16="http://schemas.microsoft.com/office/drawing/2014/main" id="{EA377E2E-873B-8C69-2031-2BCCC0003C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031" y="2063"/>
                  <a:ext cx="49" cy="13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8" name="Arc 22">
                  <a:extLst>
                    <a:ext uri="{FF2B5EF4-FFF2-40B4-BE49-F238E27FC236}">
                      <a16:creationId xmlns:a16="http://schemas.microsoft.com/office/drawing/2014/main" id="{0CE5E9EE-0317-6418-2028-45FE50C3BE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2" y="1940"/>
                  <a:ext cx="302" cy="204"/>
                </a:xfrm>
                <a:custGeom>
                  <a:avLst/>
                  <a:gdLst>
                    <a:gd name="G0" fmla="+- 0 0 0"/>
                    <a:gd name="G1" fmla="+- 18667 0 0"/>
                    <a:gd name="G2" fmla="+- 21600 0 0"/>
                    <a:gd name="T0" fmla="*/ 10868 w 20289"/>
                    <a:gd name="T1" fmla="*/ 0 h 18667"/>
                    <a:gd name="T2" fmla="*/ 20289 w 20289"/>
                    <a:gd name="T3" fmla="*/ 11256 h 18667"/>
                    <a:gd name="T4" fmla="*/ 0 w 20289"/>
                    <a:gd name="T5" fmla="*/ 18667 h 186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89" h="18667" fill="none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</a:path>
                    <a:path w="20289" h="18667" stroke="0" extrusionOk="0">
                      <a:moveTo>
                        <a:pt x="10867" y="0"/>
                      </a:moveTo>
                      <a:cubicBezTo>
                        <a:pt x="15225" y="2537"/>
                        <a:pt x="18558" y="6519"/>
                        <a:pt x="20288" y="11256"/>
                      </a:cubicBezTo>
                      <a:lnTo>
                        <a:pt x="0" y="1866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19" name="Oval 23">
                  <a:extLst>
                    <a:ext uri="{FF2B5EF4-FFF2-40B4-BE49-F238E27FC236}">
                      <a16:creationId xmlns:a16="http://schemas.microsoft.com/office/drawing/2014/main" id="{A0207CB0-68F1-8317-241D-38E45CC8F1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30" y="1832"/>
                  <a:ext cx="145" cy="200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0" name="Line 24">
                  <a:extLst>
                    <a:ext uri="{FF2B5EF4-FFF2-40B4-BE49-F238E27FC236}">
                      <a16:creationId xmlns:a16="http://schemas.microsoft.com/office/drawing/2014/main" id="{1B1EE360-076E-D84E-A884-A016659728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19" y="2060"/>
                  <a:ext cx="52" cy="1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1" name="Line 25">
                  <a:extLst>
                    <a:ext uri="{FF2B5EF4-FFF2-40B4-BE49-F238E27FC236}">
                      <a16:creationId xmlns:a16="http://schemas.microsoft.com/office/drawing/2014/main" id="{C972B7F3-7360-67B7-88AA-ECE21FDF99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70" y="2174"/>
                  <a:ext cx="80" cy="24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22" name="Line 26">
                  <a:extLst>
                    <a:ext uri="{FF2B5EF4-FFF2-40B4-BE49-F238E27FC236}">
                      <a16:creationId xmlns:a16="http://schemas.microsoft.com/office/drawing/2014/main" id="{015212B9-9872-4511-8AA1-9A5371978A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17" y="2198"/>
                  <a:ext cx="214" cy="4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4148" name="Group 52">
              <a:extLst>
                <a:ext uri="{FF2B5EF4-FFF2-40B4-BE49-F238E27FC236}">
                  <a16:creationId xmlns:a16="http://schemas.microsoft.com/office/drawing/2014/main" id="{A0F80EA6-4CFE-034B-6E3D-F3C54C9A8C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3" y="1733"/>
              <a:ext cx="917" cy="1093"/>
              <a:chOff x="1553" y="1733"/>
              <a:chExt cx="917" cy="1093"/>
            </a:xfrm>
          </p:grpSpPr>
          <p:grpSp>
            <p:nvGrpSpPr>
              <p:cNvPr id="4137" name="Group 41">
                <a:extLst>
                  <a:ext uri="{FF2B5EF4-FFF2-40B4-BE49-F238E27FC236}">
                    <a16:creationId xmlns:a16="http://schemas.microsoft.com/office/drawing/2014/main" id="{F7D3ABC1-C6D2-C0F3-1F9E-913EE9A5A6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9" y="1944"/>
                <a:ext cx="811" cy="491"/>
                <a:chOff x="1659" y="1944"/>
                <a:chExt cx="811" cy="491"/>
              </a:xfrm>
            </p:grpSpPr>
            <p:grpSp>
              <p:nvGrpSpPr>
                <p:cNvPr id="4127" name="Group 31">
                  <a:extLst>
                    <a:ext uri="{FF2B5EF4-FFF2-40B4-BE49-F238E27FC236}">
                      <a16:creationId xmlns:a16="http://schemas.microsoft.com/office/drawing/2014/main" id="{A3D1D30E-5621-B18E-469C-B69EED9559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59" y="2138"/>
                  <a:ext cx="811" cy="297"/>
                  <a:chOff x="1659" y="2138"/>
                  <a:chExt cx="811" cy="297"/>
                </a:xfrm>
              </p:grpSpPr>
              <p:sp>
                <p:nvSpPr>
                  <p:cNvPr id="4125" name="Oval 29">
                    <a:extLst>
                      <a:ext uri="{FF2B5EF4-FFF2-40B4-BE49-F238E27FC236}">
                        <a16:creationId xmlns:a16="http://schemas.microsoft.com/office/drawing/2014/main" id="{42AA491B-3560-7AB8-93A2-4F48C643C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59" y="2152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26" name="Oval 30">
                    <a:extLst>
                      <a:ext uri="{FF2B5EF4-FFF2-40B4-BE49-F238E27FC236}">
                        <a16:creationId xmlns:a16="http://schemas.microsoft.com/office/drawing/2014/main" id="{D95A11D9-5CDA-B5A1-545F-1CD719D776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59" y="2138"/>
                    <a:ext cx="811" cy="283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30" name="Group 34">
                  <a:extLst>
                    <a:ext uri="{FF2B5EF4-FFF2-40B4-BE49-F238E27FC236}">
                      <a16:creationId xmlns:a16="http://schemas.microsoft.com/office/drawing/2014/main" id="{662C12BA-DD5A-E2E0-4CF5-840B421EFE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156" y="1944"/>
                  <a:ext cx="297" cy="370"/>
                  <a:chOff x="2156" y="1944"/>
                  <a:chExt cx="297" cy="370"/>
                </a:xfrm>
              </p:grpSpPr>
              <p:sp>
                <p:nvSpPr>
                  <p:cNvPr id="4128" name="AutoShape 32">
                    <a:extLst>
                      <a:ext uri="{FF2B5EF4-FFF2-40B4-BE49-F238E27FC236}">
                        <a16:creationId xmlns:a16="http://schemas.microsoft.com/office/drawing/2014/main" id="{41115FBE-D56A-B674-5A95-51ED649C47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880000" flipV="1">
                    <a:off x="2154" y="2015"/>
                    <a:ext cx="326" cy="272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129" name="Rectangle 33">
                    <a:extLst>
                      <a:ext uri="{FF2B5EF4-FFF2-40B4-BE49-F238E27FC236}">
                        <a16:creationId xmlns:a16="http://schemas.microsoft.com/office/drawing/2014/main" id="{99AF4A0D-DA7F-F163-D1B8-A7313B7506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480000" flipH="1">
                    <a:off x="2156" y="1944"/>
                    <a:ext cx="27" cy="361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4135" name="Group 39">
                  <a:extLst>
                    <a:ext uri="{FF2B5EF4-FFF2-40B4-BE49-F238E27FC236}">
                      <a16:creationId xmlns:a16="http://schemas.microsoft.com/office/drawing/2014/main" id="{748000D0-AA2F-FBB7-55B2-2F6618213E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64" y="2336"/>
                  <a:ext cx="132" cy="41"/>
                  <a:chOff x="1864" y="2336"/>
                  <a:chExt cx="132" cy="41"/>
                </a:xfrm>
              </p:grpSpPr>
              <p:grpSp>
                <p:nvGrpSpPr>
                  <p:cNvPr id="4133" name="Group 37">
                    <a:extLst>
                      <a:ext uri="{FF2B5EF4-FFF2-40B4-BE49-F238E27FC236}">
                        <a16:creationId xmlns:a16="http://schemas.microsoft.com/office/drawing/2014/main" id="{329852E7-0937-2067-D5FE-726CD8A1EC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865" y="2336"/>
                    <a:ext cx="131" cy="41"/>
                    <a:chOff x="1865" y="2336"/>
                    <a:chExt cx="131" cy="41"/>
                  </a:xfrm>
                </p:grpSpPr>
                <p:sp>
                  <p:nvSpPr>
                    <p:cNvPr id="4131" name="Arc 35">
                      <a:extLst>
                        <a:ext uri="{FF2B5EF4-FFF2-40B4-BE49-F238E27FC236}">
                          <a16:creationId xmlns:a16="http://schemas.microsoft.com/office/drawing/2014/main" id="{097D5EDC-7E36-B46F-D1AC-271EA43B95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929" y="2336"/>
                      <a:ext cx="67" cy="41"/>
                    </a:xfrm>
                    <a:custGeom>
                      <a:avLst/>
                      <a:gdLst>
                        <a:gd name="G0" fmla="+- 330 0 0"/>
                        <a:gd name="G1" fmla="+- 21600 0 0"/>
                        <a:gd name="G2" fmla="+- 21600 0 0"/>
                        <a:gd name="T0" fmla="*/ 0 w 21930"/>
                        <a:gd name="T1" fmla="*/ 3 h 21600"/>
                        <a:gd name="T2" fmla="*/ 21930 w 21930"/>
                        <a:gd name="T3" fmla="*/ 21600 h 21600"/>
                        <a:gd name="T4" fmla="*/ 330 w 21930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930" h="21600" fill="none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</a:path>
                        <a:path w="21930" h="21600" stroke="0" extrusionOk="0">
                          <a:moveTo>
                            <a:pt x="-1" y="2"/>
                          </a:moveTo>
                          <a:cubicBezTo>
                            <a:pt x="109" y="0"/>
                            <a:pt x="219" y="0"/>
                            <a:pt x="330" y="0"/>
                          </a:cubicBezTo>
                          <a:cubicBezTo>
                            <a:pt x="12259" y="0"/>
                            <a:pt x="21930" y="9670"/>
                            <a:pt x="21930" y="21600"/>
                          </a:cubicBezTo>
                          <a:lnTo>
                            <a:pt x="330" y="2160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4132" name="Arc 36">
                      <a:extLst>
                        <a:ext uri="{FF2B5EF4-FFF2-40B4-BE49-F238E27FC236}">
                          <a16:creationId xmlns:a16="http://schemas.microsoft.com/office/drawing/2014/main" id="{8636A8D6-CDB1-D332-3775-FCB2C25B200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865" y="2336"/>
                      <a:ext cx="66" cy="41"/>
                    </a:xfrm>
                    <a:custGeom>
                      <a:avLst/>
                      <a:gdLst>
                        <a:gd name="G0" fmla="+- 21600 0 0"/>
                        <a:gd name="G1" fmla="+- 21597 0 0"/>
                        <a:gd name="G2" fmla="+- 21600 0 0"/>
                        <a:gd name="T0" fmla="*/ 0 w 21600"/>
                        <a:gd name="T1" fmla="*/ 21597 h 21597"/>
                        <a:gd name="T2" fmla="*/ 21270 w 21600"/>
                        <a:gd name="T3" fmla="*/ 0 h 21597"/>
                        <a:gd name="T4" fmla="*/ 21600 w 21600"/>
                        <a:gd name="T5" fmla="*/ 21597 h 2159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7" fill="none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</a:path>
                        <a:path w="21600" h="21597" stroke="0" extrusionOk="0">
                          <a:moveTo>
                            <a:pt x="0" y="21596"/>
                          </a:moveTo>
                          <a:cubicBezTo>
                            <a:pt x="0" y="9796"/>
                            <a:pt x="9470" y="179"/>
                            <a:pt x="21269" y="-1"/>
                          </a:cubicBezTo>
                          <a:lnTo>
                            <a:pt x="21600" y="21597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 cap="rnd">
                      <a:solidFill>
                        <a:schemeClr val="tx2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4134" name="Line 38">
                    <a:extLst>
                      <a:ext uri="{FF2B5EF4-FFF2-40B4-BE49-F238E27FC236}">
                        <a16:creationId xmlns:a16="http://schemas.microsoft.com/office/drawing/2014/main" id="{D0364A77-FF5E-D30B-1543-AAF50E14152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64" y="2376"/>
                    <a:ext cx="131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136" name="Freeform 40">
                  <a:extLst>
                    <a:ext uri="{FF2B5EF4-FFF2-40B4-BE49-F238E27FC236}">
                      <a16:creationId xmlns:a16="http://schemas.microsoft.com/office/drawing/2014/main" id="{5712BE9B-173F-87F4-25DF-F3F855D070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93" y="2297"/>
                  <a:ext cx="368" cy="72"/>
                </a:xfrm>
                <a:custGeom>
                  <a:avLst/>
                  <a:gdLst>
                    <a:gd name="T0" fmla="*/ 0 w 368"/>
                    <a:gd name="T1" fmla="*/ 71 h 72"/>
                    <a:gd name="T2" fmla="*/ 16 w 368"/>
                    <a:gd name="T3" fmla="*/ 67 h 72"/>
                    <a:gd name="T4" fmla="*/ 45 w 368"/>
                    <a:gd name="T5" fmla="*/ 67 h 72"/>
                    <a:gd name="T6" fmla="*/ 62 w 368"/>
                    <a:gd name="T7" fmla="*/ 67 h 72"/>
                    <a:gd name="T8" fmla="*/ 78 w 368"/>
                    <a:gd name="T9" fmla="*/ 71 h 72"/>
                    <a:gd name="T10" fmla="*/ 91 w 368"/>
                    <a:gd name="T11" fmla="*/ 71 h 72"/>
                    <a:gd name="T12" fmla="*/ 112 w 368"/>
                    <a:gd name="T13" fmla="*/ 71 h 72"/>
                    <a:gd name="T14" fmla="*/ 129 w 368"/>
                    <a:gd name="T15" fmla="*/ 71 h 72"/>
                    <a:gd name="T16" fmla="*/ 141 w 368"/>
                    <a:gd name="T17" fmla="*/ 71 h 72"/>
                    <a:gd name="T18" fmla="*/ 158 w 368"/>
                    <a:gd name="T19" fmla="*/ 71 h 72"/>
                    <a:gd name="T20" fmla="*/ 170 w 368"/>
                    <a:gd name="T21" fmla="*/ 71 h 72"/>
                    <a:gd name="T22" fmla="*/ 187 w 368"/>
                    <a:gd name="T23" fmla="*/ 67 h 72"/>
                    <a:gd name="T24" fmla="*/ 200 w 368"/>
                    <a:gd name="T25" fmla="*/ 67 h 72"/>
                    <a:gd name="T26" fmla="*/ 212 w 368"/>
                    <a:gd name="T27" fmla="*/ 62 h 72"/>
                    <a:gd name="T28" fmla="*/ 225 w 368"/>
                    <a:gd name="T29" fmla="*/ 58 h 72"/>
                    <a:gd name="T30" fmla="*/ 237 w 368"/>
                    <a:gd name="T31" fmla="*/ 45 h 72"/>
                    <a:gd name="T32" fmla="*/ 250 w 368"/>
                    <a:gd name="T33" fmla="*/ 33 h 72"/>
                    <a:gd name="T34" fmla="*/ 266 w 368"/>
                    <a:gd name="T35" fmla="*/ 29 h 72"/>
                    <a:gd name="T36" fmla="*/ 279 w 368"/>
                    <a:gd name="T37" fmla="*/ 25 h 72"/>
                    <a:gd name="T38" fmla="*/ 308 w 368"/>
                    <a:gd name="T39" fmla="*/ 16 h 72"/>
                    <a:gd name="T40" fmla="*/ 320 w 368"/>
                    <a:gd name="T41" fmla="*/ 12 h 72"/>
                    <a:gd name="T42" fmla="*/ 333 w 368"/>
                    <a:gd name="T43" fmla="*/ 12 h 72"/>
                    <a:gd name="T44" fmla="*/ 345 w 368"/>
                    <a:gd name="T45" fmla="*/ 8 h 72"/>
                    <a:gd name="T46" fmla="*/ 358 w 368"/>
                    <a:gd name="T47" fmla="*/ 0 h 72"/>
                    <a:gd name="T48" fmla="*/ 367 w 368"/>
                    <a:gd name="T49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68" h="72">
                      <a:moveTo>
                        <a:pt x="0" y="71"/>
                      </a:moveTo>
                      <a:lnTo>
                        <a:pt x="16" y="67"/>
                      </a:lnTo>
                      <a:lnTo>
                        <a:pt x="45" y="67"/>
                      </a:lnTo>
                      <a:lnTo>
                        <a:pt x="62" y="67"/>
                      </a:lnTo>
                      <a:lnTo>
                        <a:pt x="78" y="71"/>
                      </a:lnTo>
                      <a:lnTo>
                        <a:pt x="91" y="71"/>
                      </a:lnTo>
                      <a:lnTo>
                        <a:pt x="112" y="71"/>
                      </a:lnTo>
                      <a:lnTo>
                        <a:pt x="129" y="71"/>
                      </a:lnTo>
                      <a:lnTo>
                        <a:pt x="141" y="71"/>
                      </a:lnTo>
                      <a:lnTo>
                        <a:pt x="158" y="71"/>
                      </a:lnTo>
                      <a:lnTo>
                        <a:pt x="170" y="71"/>
                      </a:lnTo>
                      <a:lnTo>
                        <a:pt x="187" y="67"/>
                      </a:lnTo>
                      <a:lnTo>
                        <a:pt x="200" y="67"/>
                      </a:lnTo>
                      <a:lnTo>
                        <a:pt x="212" y="62"/>
                      </a:lnTo>
                      <a:lnTo>
                        <a:pt x="225" y="58"/>
                      </a:lnTo>
                      <a:lnTo>
                        <a:pt x="237" y="45"/>
                      </a:lnTo>
                      <a:lnTo>
                        <a:pt x="250" y="33"/>
                      </a:lnTo>
                      <a:lnTo>
                        <a:pt x="266" y="29"/>
                      </a:lnTo>
                      <a:lnTo>
                        <a:pt x="279" y="25"/>
                      </a:lnTo>
                      <a:lnTo>
                        <a:pt x="308" y="16"/>
                      </a:lnTo>
                      <a:lnTo>
                        <a:pt x="320" y="12"/>
                      </a:lnTo>
                      <a:lnTo>
                        <a:pt x="333" y="12"/>
                      </a:lnTo>
                      <a:lnTo>
                        <a:pt x="345" y="8"/>
                      </a:lnTo>
                      <a:lnTo>
                        <a:pt x="358" y="0"/>
                      </a:lnTo>
                      <a:lnTo>
                        <a:pt x="367" y="0"/>
                      </a:lnTo>
                    </a:path>
                  </a:pathLst>
                </a:custGeom>
                <a:solidFill>
                  <a:schemeClr val="bg1"/>
                </a:solidFill>
                <a:ln w="12700" cap="rnd" cmpd="sng">
                  <a:solidFill>
                    <a:schemeClr val="tx1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LID4096"/>
                </a:p>
              </p:txBody>
            </p:sp>
          </p:grpSp>
          <p:grpSp>
            <p:nvGrpSpPr>
              <p:cNvPr id="4147" name="Group 51">
                <a:extLst>
                  <a:ext uri="{FF2B5EF4-FFF2-40B4-BE49-F238E27FC236}">
                    <a16:creationId xmlns:a16="http://schemas.microsoft.com/office/drawing/2014/main" id="{14CC43D3-420C-7D65-343B-23307A5E2E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53" y="1733"/>
                <a:ext cx="589" cy="1093"/>
                <a:chOff x="1553" y="1733"/>
                <a:chExt cx="589" cy="1093"/>
              </a:xfrm>
            </p:grpSpPr>
            <p:sp>
              <p:nvSpPr>
                <p:cNvPr id="4138" name="Oval 42">
                  <a:extLst>
                    <a:ext uri="{FF2B5EF4-FFF2-40B4-BE49-F238E27FC236}">
                      <a16:creationId xmlns:a16="http://schemas.microsoft.com/office/drawing/2014/main" id="{DCABE261-E9BA-15CD-9F6D-04A8AA595A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1" y="1733"/>
                  <a:ext cx="144" cy="199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39" name="Line 43">
                  <a:extLst>
                    <a:ext uri="{FF2B5EF4-FFF2-40B4-BE49-F238E27FC236}">
                      <a16:creationId xmlns:a16="http://schemas.microsoft.com/office/drawing/2014/main" id="{A7ED35FE-88EC-93F4-416F-7B7B3DAC7B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53" y="2422"/>
                  <a:ext cx="348" cy="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0" name="Line 44">
                  <a:extLst>
                    <a:ext uri="{FF2B5EF4-FFF2-40B4-BE49-F238E27FC236}">
                      <a16:creationId xmlns:a16="http://schemas.microsoft.com/office/drawing/2014/main" id="{86CCD1FF-06DE-8E52-FC31-7B62B86713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901" y="2501"/>
                  <a:ext cx="241" cy="3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1" name="Line 45">
                  <a:extLst>
                    <a:ext uri="{FF2B5EF4-FFF2-40B4-BE49-F238E27FC236}">
                      <a16:creationId xmlns:a16="http://schemas.microsoft.com/office/drawing/2014/main" id="{3B4FCB9A-6558-D0A2-58FC-2DD6695C1E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660" y="2046"/>
                  <a:ext cx="80" cy="24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2" name="Line 46">
                  <a:extLst>
                    <a:ext uri="{FF2B5EF4-FFF2-40B4-BE49-F238E27FC236}">
                      <a16:creationId xmlns:a16="http://schemas.microsoft.com/office/drawing/2014/main" id="{CD8292C5-6050-CFC3-AAA2-7CD11173AB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0" y="2289"/>
                  <a:ext cx="202" cy="3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3" name="Line 47">
                  <a:extLst>
                    <a:ext uri="{FF2B5EF4-FFF2-40B4-BE49-F238E27FC236}">
                      <a16:creationId xmlns:a16="http://schemas.microsoft.com/office/drawing/2014/main" id="{AD8F0586-CE76-EE3E-E63A-A82FD098ED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40" y="1993"/>
                  <a:ext cx="80" cy="16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4" name="Arc 48">
                  <a:extLst>
                    <a:ext uri="{FF2B5EF4-FFF2-40B4-BE49-F238E27FC236}">
                      <a16:creationId xmlns:a16="http://schemas.microsoft.com/office/drawing/2014/main" id="{ADE055EB-A318-2C5E-C792-A9C7953F8F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8" y="1918"/>
                  <a:ext cx="107" cy="264"/>
                </a:xfrm>
                <a:custGeom>
                  <a:avLst/>
                  <a:gdLst>
                    <a:gd name="G0" fmla="+- 20319 0 0"/>
                    <a:gd name="G1" fmla="+- 18813 0 0"/>
                    <a:gd name="G2" fmla="+- 21600 0 0"/>
                    <a:gd name="T0" fmla="*/ 0 w 20319"/>
                    <a:gd name="T1" fmla="*/ 11484 h 18813"/>
                    <a:gd name="T2" fmla="*/ 9706 w 20319"/>
                    <a:gd name="T3" fmla="*/ 0 h 18813"/>
                    <a:gd name="T4" fmla="*/ 20319 w 20319"/>
                    <a:gd name="T5" fmla="*/ 18813 h 188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19" h="18813" fill="none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</a:path>
                    <a:path w="20319" h="18813" stroke="0" extrusionOk="0">
                      <a:moveTo>
                        <a:pt x="0" y="11484"/>
                      </a:moveTo>
                      <a:cubicBezTo>
                        <a:pt x="1755" y="6617"/>
                        <a:pt x="5199" y="2542"/>
                        <a:pt x="9706" y="0"/>
                      </a:cubicBezTo>
                      <a:lnTo>
                        <a:pt x="20319" y="18813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5" name="Line 49">
                  <a:extLst>
                    <a:ext uri="{FF2B5EF4-FFF2-40B4-BE49-F238E27FC236}">
                      <a16:creationId xmlns:a16="http://schemas.microsoft.com/office/drawing/2014/main" id="{4B1B300D-0216-5855-56D5-8BAD5E45612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553" y="2071"/>
                  <a:ext cx="58" cy="35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46" name="Line 50">
                  <a:extLst>
                    <a:ext uri="{FF2B5EF4-FFF2-40B4-BE49-F238E27FC236}">
                      <a16:creationId xmlns:a16="http://schemas.microsoft.com/office/drawing/2014/main" id="{53665CE0-5A02-8F60-177E-3839C9076D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740" y="2154"/>
                  <a:ext cx="80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sp>
          <p:nvSpPr>
            <p:cNvPr id="4149" name="Freeform 53">
              <a:extLst>
                <a:ext uri="{FF2B5EF4-FFF2-40B4-BE49-F238E27FC236}">
                  <a16:creationId xmlns:a16="http://schemas.microsoft.com/office/drawing/2014/main" id="{FDBBFC4E-F12D-6AA5-10FF-6B76088F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1" y="1623"/>
              <a:ext cx="81" cy="1226"/>
            </a:xfrm>
            <a:custGeom>
              <a:avLst/>
              <a:gdLst>
                <a:gd name="T0" fmla="*/ 30 w 81"/>
                <a:gd name="T1" fmla="*/ 1225 h 1226"/>
                <a:gd name="T2" fmla="*/ 65 w 81"/>
                <a:gd name="T3" fmla="*/ 894 h 1226"/>
                <a:gd name="T4" fmla="*/ 21 w 81"/>
                <a:gd name="T5" fmla="*/ 894 h 1226"/>
                <a:gd name="T6" fmla="*/ 77 w 81"/>
                <a:gd name="T7" fmla="*/ 546 h 1226"/>
                <a:gd name="T8" fmla="*/ 2 w 81"/>
                <a:gd name="T9" fmla="*/ 557 h 1226"/>
                <a:gd name="T10" fmla="*/ 72 w 81"/>
                <a:gd name="T11" fmla="*/ 270 h 1226"/>
                <a:gd name="T12" fmla="*/ 0 w 81"/>
                <a:gd name="T13" fmla="*/ 261 h 1226"/>
                <a:gd name="T14" fmla="*/ 80 w 81"/>
                <a:gd name="T15" fmla="*/ 0 h 1226"/>
                <a:gd name="T16" fmla="*/ 78 w 81"/>
                <a:gd name="T17" fmla="*/ 2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1226">
                  <a:moveTo>
                    <a:pt x="30" y="1225"/>
                  </a:moveTo>
                  <a:lnTo>
                    <a:pt x="65" y="894"/>
                  </a:lnTo>
                  <a:lnTo>
                    <a:pt x="21" y="894"/>
                  </a:lnTo>
                  <a:lnTo>
                    <a:pt x="77" y="546"/>
                  </a:lnTo>
                  <a:lnTo>
                    <a:pt x="2" y="557"/>
                  </a:lnTo>
                  <a:lnTo>
                    <a:pt x="72" y="270"/>
                  </a:lnTo>
                  <a:lnTo>
                    <a:pt x="0" y="261"/>
                  </a:lnTo>
                  <a:lnTo>
                    <a:pt x="80" y="0"/>
                  </a:lnTo>
                  <a:lnTo>
                    <a:pt x="78" y="2"/>
                  </a:lnTo>
                </a:path>
              </a:pathLst>
            </a:custGeom>
            <a:noFill/>
            <a:ln w="25400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LID4096"/>
            </a:p>
          </p:txBody>
        </p:sp>
        <p:sp>
          <p:nvSpPr>
            <p:cNvPr id="4150" name="Line 54">
              <a:extLst>
                <a:ext uri="{FF2B5EF4-FFF2-40B4-BE49-F238E27FC236}">
                  <a16:creationId xmlns:a16="http://schemas.microsoft.com/office/drawing/2014/main" id="{C1F2F93A-800D-BEF3-D441-CC0485DAB3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51" y="2193"/>
              <a:ext cx="911" cy="6"/>
            </a:xfrm>
            <a:prstGeom prst="line">
              <a:avLst/>
            </a:prstGeom>
            <a:noFill/>
            <a:ln w="25400">
              <a:solidFill>
                <a:srgbClr val="FF33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52" name="Rectangle 56">
            <a:extLst>
              <a:ext uri="{FF2B5EF4-FFF2-40B4-BE49-F238E27FC236}">
                <a16:creationId xmlns:a16="http://schemas.microsoft.com/office/drawing/2014/main" id="{1DE77C1A-00E1-D9BE-DAA6-5203C9DD1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582738"/>
            <a:ext cx="7870825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3AE580-8387-AEDD-1BBF-83BEF75A58C0}"/>
              </a:ext>
            </a:extLst>
          </p:cNvPr>
          <p:cNvSpPr txBox="1"/>
          <p:nvPr/>
        </p:nvSpPr>
        <p:spPr>
          <a:xfrm>
            <a:off x="971600" y="165829"/>
            <a:ext cx="6830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800" b="1" i="1" dirty="0"/>
              <a:t>Note: </a:t>
            </a:r>
            <a:r>
              <a:rPr lang="en-CA" sz="1800" i="1" dirty="0"/>
              <a:t>Slide deck does not include videos shown during the presentation</a:t>
            </a:r>
            <a:endParaRPr lang="LID4096" sz="1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E9D5720-D407-A585-5A59-85732644C8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6747976-3B69-279E-191C-91E8F2DC3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0" indent="0">
              <a:buFont typeface="ZapfDingbats" pitchFamily="82" charset="2"/>
              <a:buNone/>
            </a:pPr>
            <a:r>
              <a:rPr lang="en-US" altLang="LID4096"/>
              <a:t>Fisheye views can afford </a:t>
            </a:r>
            <a:r>
              <a:rPr lang="en-US" altLang="LID4096" i="1"/>
              <a:t>awareness</a:t>
            </a:r>
            <a:r>
              <a:rPr lang="en-US" altLang="LID4096"/>
              <a:t> </a:t>
            </a:r>
            <a:r>
              <a:rPr lang="en-US" altLang="LID4096" i="1"/>
              <a:t>of others</a:t>
            </a:r>
            <a:r>
              <a:rPr lang="en-US" altLang="LID4096"/>
              <a:t> in groupware by showing participants: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EE798588-DC08-D294-6B6B-4468F69B6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975" y="3846513"/>
            <a:ext cx="6516688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2"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location in the global context</a:t>
            </a:r>
          </a:p>
          <a:p>
            <a:pPr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action in the local detail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C20E14B-A2C2-FD70-B382-C6281C048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686ECB0-1E90-B859-F9A1-E0C60F944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Shared workspaces</a:t>
            </a:r>
          </a:p>
          <a:p>
            <a:r>
              <a:rPr lang="en-US" altLang="LID4096"/>
              <a:t>Workspace awareness</a:t>
            </a:r>
          </a:p>
          <a:p>
            <a:r>
              <a:rPr lang="en-US" altLang="LID4096"/>
              <a:t>Overview widgets</a:t>
            </a:r>
          </a:p>
          <a:p>
            <a:r>
              <a:rPr lang="en-US" altLang="LID4096"/>
              <a:t>The fisheye approach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D18AE70-5B82-043B-3A2B-80AC653E8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Shared Workspaces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2FF2570-5743-7256-59F6-FC930A34E4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13000"/>
            <a:ext cx="7772400" cy="4114800"/>
          </a:xfrm>
          <a:noFill/>
          <a:ln/>
        </p:spPr>
        <p:txBody>
          <a:bodyPr/>
          <a:lstStyle/>
          <a:p>
            <a:r>
              <a:rPr lang="en-US" altLang="LID4096"/>
              <a:t>Tabletops, Whiteboards, Control Panels</a:t>
            </a:r>
          </a:p>
          <a:p>
            <a:r>
              <a:rPr lang="en-US" altLang="LID4096"/>
              <a:t>Design drawings, Documents, Games</a:t>
            </a:r>
          </a:p>
        </p:txBody>
      </p:sp>
      <p:grpSp>
        <p:nvGrpSpPr>
          <p:cNvPr id="7212" name="Group 44">
            <a:extLst>
              <a:ext uri="{FF2B5EF4-FFF2-40B4-BE49-F238E27FC236}">
                <a16:creationId xmlns:a16="http://schemas.microsoft.com/office/drawing/2014/main" id="{7BB0B21E-CB9B-F0AC-8059-74DD646F3AE7}"/>
              </a:ext>
            </a:extLst>
          </p:cNvPr>
          <p:cNvGrpSpPr>
            <a:grpSpLocks/>
          </p:cNvGrpSpPr>
          <p:nvPr/>
        </p:nvGrpSpPr>
        <p:grpSpPr bwMode="auto">
          <a:xfrm>
            <a:off x="2392363" y="3724275"/>
            <a:ext cx="4137025" cy="2701925"/>
            <a:chOff x="1507" y="2346"/>
            <a:chExt cx="2606" cy="1702"/>
          </a:xfrm>
        </p:grpSpPr>
        <p:sp>
          <p:nvSpPr>
            <p:cNvPr id="7172" name="Oval 4">
              <a:extLst>
                <a:ext uri="{FF2B5EF4-FFF2-40B4-BE49-F238E27FC236}">
                  <a16:creationId xmlns:a16="http://schemas.microsoft.com/office/drawing/2014/main" id="{C47DC04A-0F33-545D-A470-588EE28E4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4" y="2871"/>
              <a:ext cx="2272" cy="6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3" name="AutoShape 5">
              <a:extLst>
                <a:ext uri="{FF2B5EF4-FFF2-40B4-BE49-F238E27FC236}">
                  <a16:creationId xmlns:a16="http://schemas.microsoft.com/office/drawing/2014/main" id="{EDCCA60E-9BDA-C35E-4324-C58E7C2CE5F0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081" y="2993"/>
              <a:ext cx="1375" cy="40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4" name="Oval 6">
              <a:extLst>
                <a:ext uri="{FF2B5EF4-FFF2-40B4-BE49-F238E27FC236}">
                  <a16:creationId xmlns:a16="http://schemas.microsoft.com/office/drawing/2014/main" id="{97E31D13-5FCC-7AF2-6537-51A187CA7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2346"/>
              <a:ext cx="229" cy="31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5" name="Arc 7">
              <a:extLst>
                <a:ext uri="{FF2B5EF4-FFF2-40B4-BE49-F238E27FC236}">
                  <a16:creationId xmlns:a16="http://schemas.microsoft.com/office/drawing/2014/main" id="{FDC8E335-F901-F8AA-86BE-053A44D4CF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5" y="2543"/>
              <a:ext cx="163" cy="8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6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76" name="Arc 8">
              <a:extLst>
                <a:ext uri="{FF2B5EF4-FFF2-40B4-BE49-F238E27FC236}">
                  <a16:creationId xmlns:a16="http://schemas.microsoft.com/office/drawing/2014/main" id="{25BC1B0A-D513-FD6E-D6BC-96CF3BB07C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1" y="2543"/>
              <a:ext cx="163" cy="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7179" name="Group 11">
              <a:extLst>
                <a:ext uri="{FF2B5EF4-FFF2-40B4-BE49-F238E27FC236}">
                  <a16:creationId xmlns:a16="http://schemas.microsoft.com/office/drawing/2014/main" id="{1861742D-8F1B-C11B-B041-1BBF6FD593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0" y="2623"/>
              <a:ext cx="245" cy="326"/>
              <a:chOff x="2450" y="2623"/>
              <a:chExt cx="245" cy="326"/>
            </a:xfrm>
          </p:grpSpPr>
          <p:sp>
            <p:nvSpPr>
              <p:cNvPr id="7177" name="Line 9">
                <a:extLst>
                  <a:ext uri="{FF2B5EF4-FFF2-40B4-BE49-F238E27FC236}">
                    <a16:creationId xmlns:a16="http://schemas.microsoft.com/office/drawing/2014/main" id="{B3754135-1E13-2C96-919D-C6EE49AB56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0" y="2623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178" name="Line 10">
                <a:extLst>
                  <a:ext uri="{FF2B5EF4-FFF2-40B4-BE49-F238E27FC236}">
                    <a16:creationId xmlns:a16="http://schemas.microsoft.com/office/drawing/2014/main" id="{E3AD88DA-966C-F742-A4AC-7A4B5B29E1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32" y="2664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7182" name="Group 14">
              <a:extLst>
                <a:ext uri="{FF2B5EF4-FFF2-40B4-BE49-F238E27FC236}">
                  <a16:creationId xmlns:a16="http://schemas.microsoft.com/office/drawing/2014/main" id="{9C87BA7A-98D6-C7FD-F35B-EC3DF6698F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62" y="2623"/>
              <a:ext cx="245" cy="326"/>
              <a:chOff x="2762" y="2623"/>
              <a:chExt cx="245" cy="326"/>
            </a:xfrm>
          </p:grpSpPr>
          <p:sp>
            <p:nvSpPr>
              <p:cNvPr id="7180" name="Line 12">
                <a:extLst>
                  <a:ext uri="{FF2B5EF4-FFF2-40B4-BE49-F238E27FC236}">
                    <a16:creationId xmlns:a16="http://schemas.microsoft.com/office/drawing/2014/main" id="{1107EEFF-24CB-6C6E-D811-2FDBB47CBA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25" y="2623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7181" name="Line 13">
                <a:extLst>
                  <a:ext uri="{FF2B5EF4-FFF2-40B4-BE49-F238E27FC236}">
                    <a16:creationId xmlns:a16="http://schemas.microsoft.com/office/drawing/2014/main" id="{FCD5A6F2-A6AA-05F5-6591-FA3484490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62" y="2664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7183" name="Line 15">
              <a:extLst>
                <a:ext uri="{FF2B5EF4-FFF2-40B4-BE49-F238E27FC236}">
                  <a16:creationId xmlns:a16="http://schemas.microsoft.com/office/drawing/2014/main" id="{658A1867-34BE-41FE-C0A7-A0EFD2FD0E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84" y="3437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4" name="Line 16">
              <a:extLst>
                <a:ext uri="{FF2B5EF4-FFF2-40B4-BE49-F238E27FC236}">
                  <a16:creationId xmlns:a16="http://schemas.microsoft.com/office/drawing/2014/main" id="{502E07EC-0657-A0FA-5DA1-E098C80AAF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84" y="3559"/>
              <a:ext cx="285" cy="4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5" name="Line 17">
              <a:extLst>
                <a:ext uri="{FF2B5EF4-FFF2-40B4-BE49-F238E27FC236}">
                  <a16:creationId xmlns:a16="http://schemas.microsoft.com/office/drawing/2014/main" id="{F24DDFC7-201E-9DB0-E750-3EFB932A21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65" y="2908"/>
              <a:ext cx="163" cy="2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6" name="Line 18">
              <a:extLst>
                <a:ext uri="{FF2B5EF4-FFF2-40B4-BE49-F238E27FC236}">
                  <a16:creationId xmlns:a16="http://schemas.microsoft.com/office/drawing/2014/main" id="{C367E338-4A7E-1306-C8F6-38A19073B5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24" y="2867"/>
              <a:ext cx="41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7" name="Line 19">
              <a:extLst>
                <a:ext uri="{FF2B5EF4-FFF2-40B4-BE49-F238E27FC236}">
                  <a16:creationId xmlns:a16="http://schemas.microsoft.com/office/drawing/2014/main" id="{C28A1F3B-137F-EFFD-1CF0-F837D7FDD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9" y="2867"/>
              <a:ext cx="773" cy="24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8" name="Arc 20">
              <a:extLst>
                <a:ext uri="{FF2B5EF4-FFF2-40B4-BE49-F238E27FC236}">
                  <a16:creationId xmlns:a16="http://schemas.microsoft.com/office/drawing/2014/main" id="{FD030C44-A895-C4EF-81B0-EB38034B4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2" y="2711"/>
              <a:ext cx="459" cy="314"/>
            </a:xfrm>
            <a:custGeom>
              <a:avLst/>
              <a:gdLst>
                <a:gd name="G0" fmla="+- 0 0 0"/>
                <a:gd name="G1" fmla="+- 18895 0 0"/>
                <a:gd name="G2" fmla="+- 21600 0 0"/>
                <a:gd name="T0" fmla="*/ 10466 w 20284"/>
                <a:gd name="T1" fmla="*/ 0 h 18895"/>
                <a:gd name="T2" fmla="*/ 20284 w 20284"/>
                <a:gd name="T3" fmla="*/ 11472 h 18895"/>
                <a:gd name="T4" fmla="*/ 0 w 20284"/>
                <a:gd name="T5" fmla="*/ 18895 h 18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4" h="18895" fill="none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</a:path>
                <a:path w="20284" h="18895" stroke="0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  <a:lnTo>
                    <a:pt x="0" y="1889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89" name="Oval 21">
              <a:extLst>
                <a:ext uri="{FF2B5EF4-FFF2-40B4-BE49-F238E27FC236}">
                  <a16:creationId xmlns:a16="http://schemas.microsoft.com/office/drawing/2014/main" id="{CB45BA9E-A902-AAB3-8231-4508C3B3EE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0" y="2550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0" name="Line 22">
              <a:extLst>
                <a:ext uri="{FF2B5EF4-FFF2-40B4-BE49-F238E27FC236}">
                  <a16:creationId xmlns:a16="http://schemas.microsoft.com/office/drawing/2014/main" id="{024C2BF4-C34E-8FBF-A452-26679D7717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4" y="2899"/>
              <a:ext cx="79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1" name="Line 23">
              <a:extLst>
                <a:ext uri="{FF2B5EF4-FFF2-40B4-BE49-F238E27FC236}">
                  <a16:creationId xmlns:a16="http://schemas.microsoft.com/office/drawing/2014/main" id="{69CC166F-BAC3-458B-BF04-9C9D41AAE7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1" y="3071"/>
              <a:ext cx="122" cy="3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2" name="Oval 24">
              <a:extLst>
                <a:ext uri="{FF2B5EF4-FFF2-40B4-BE49-F238E27FC236}">
                  <a16:creationId xmlns:a16="http://schemas.microsoft.com/office/drawing/2014/main" id="{67F7D232-F8CF-1D14-807D-19F154A8A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" y="2387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3" name="Line 25">
              <a:extLst>
                <a:ext uri="{FF2B5EF4-FFF2-40B4-BE49-F238E27FC236}">
                  <a16:creationId xmlns:a16="http://schemas.microsoft.com/office/drawing/2014/main" id="{EA7E384F-B1B2-EA33-607F-A2FEC084CE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7" y="3437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4" name="Line 26">
              <a:extLst>
                <a:ext uri="{FF2B5EF4-FFF2-40B4-BE49-F238E27FC236}">
                  <a16:creationId xmlns:a16="http://schemas.microsoft.com/office/drawing/2014/main" id="{B3E9C52E-C55E-F3A4-6F56-51FDAA25EB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37" y="3556"/>
              <a:ext cx="366" cy="4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5" name="Line 27">
              <a:extLst>
                <a:ext uri="{FF2B5EF4-FFF2-40B4-BE49-F238E27FC236}">
                  <a16:creationId xmlns:a16="http://schemas.microsoft.com/office/drawing/2014/main" id="{DA88F93D-3158-2B07-E532-4F25EBC1A5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70" y="2867"/>
              <a:ext cx="122" cy="3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6" name="Line 28">
              <a:extLst>
                <a:ext uri="{FF2B5EF4-FFF2-40B4-BE49-F238E27FC236}">
                  <a16:creationId xmlns:a16="http://schemas.microsoft.com/office/drawing/2014/main" id="{E83D5477-E5EE-EF12-D024-7A33BA518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" y="3030"/>
              <a:ext cx="41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7" name="Line 29">
              <a:extLst>
                <a:ext uri="{FF2B5EF4-FFF2-40B4-BE49-F238E27FC236}">
                  <a16:creationId xmlns:a16="http://schemas.microsoft.com/office/drawing/2014/main" id="{39200259-8E4A-67B9-BD99-D9544B6A4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2786"/>
              <a:ext cx="122" cy="2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8" name="Arc 30">
              <a:extLst>
                <a:ext uri="{FF2B5EF4-FFF2-40B4-BE49-F238E27FC236}">
                  <a16:creationId xmlns:a16="http://schemas.microsoft.com/office/drawing/2014/main" id="{F835F664-ED64-27E8-0B57-9CFB44F8C7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9" y="2671"/>
              <a:ext cx="163" cy="401"/>
            </a:xfrm>
            <a:custGeom>
              <a:avLst/>
              <a:gdLst>
                <a:gd name="G0" fmla="+- 20309 0 0"/>
                <a:gd name="G1" fmla="+- 18828 0 0"/>
                <a:gd name="G2" fmla="+- 21600 0 0"/>
                <a:gd name="T0" fmla="*/ 0 w 20309"/>
                <a:gd name="T1" fmla="*/ 11471 h 18828"/>
                <a:gd name="T2" fmla="*/ 9723 w 20309"/>
                <a:gd name="T3" fmla="*/ 0 h 18828"/>
                <a:gd name="T4" fmla="*/ 20309 w 20309"/>
                <a:gd name="T5" fmla="*/ 18828 h 18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9" h="18828" fill="none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</a:path>
                <a:path w="20309" h="18828" stroke="0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  <a:lnTo>
                    <a:pt x="20309" y="1882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199" name="Line 31">
              <a:extLst>
                <a:ext uri="{FF2B5EF4-FFF2-40B4-BE49-F238E27FC236}">
                  <a16:creationId xmlns:a16="http://schemas.microsoft.com/office/drawing/2014/main" id="{3F1D43ED-8CD6-8372-1FC8-18124D8D5A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07" y="2903"/>
              <a:ext cx="90" cy="5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0" name="Line 32">
              <a:extLst>
                <a:ext uri="{FF2B5EF4-FFF2-40B4-BE49-F238E27FC236}">
                  <a16:creationId xmlns:a16="http://schemas.microsoft.com/office/drawing/2014/main" id="{2310E2B8-F441-8E00-3945-0CFF1E308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92" y="3030"/>
              <a:ext cx="122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1" name="Oval 33">
              <a:extLst>
                <a:ext uri="{FF2B5EF4-FFF2-40B4-BE49-F238E27FC236}">
                  <a16:creationId xmlns:a16="http://schemas.microsoft.com/office/drawing/2014/main" id="{F4C3450F-4952-0FE1-DF38-9EA59897E4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3034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2" name="Oval 34">
              <a:extLst>
                <a:ext uri="{FF2B5EF4-FFF2-40B4-BE49-F238E27FC236}">
                  <a16:creationId xmlns:a16="http://schemas.microsoft.com/office/drawing/2014/main" id="{599D7254-5A72-60DF-AFE3-8E74FD445F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0" y="3118"/>
              <a:ext cx="167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3" name="Oval 35">
              <a:extLst>
                <a:ext uri="{FF2B5EF4-FFF2-40B4-BE49-F238E27FC236}">
                  <a16:creationId xmlns:a16="http://schemas.microsoft.com/office/drawing/2014/main" id="{9637D131-A741-18E9-3D80-F88EA75EA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58" y="3034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4" name="Oval 36">
              <a:extLst>
                <a:ext uri="{FF2B5EF4-FFF2-40B4-BE49-F238E27FC236}">
                  <a16:creationId xmlns:a16="http://schemas.microsoft.com/office/drawing/2014/main" id="{E8C5BEA6-3344-4FD5-A3C4-F38FD0903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8" y="3197"/>
              <a:ext cx="170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5" name="Oval 37">
              <a:extLst>
                <a:ext uri="{FF2B5EF4-FFF2-40B4-BE49-F238E27FC236}">
                  <a16:creationId xmlns:a16="http://schemas.microsoft.com/office/drawing/2014/main" id="{FF520620-708B-1B47-446F-1D447C95F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1" y="3278"/>
              <a:ext cx="208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6" name="Oval 38">
              <a:extLst>
                <a:ext uri="{FF2B5EF4-FFF2-40B4-BE49-F238E27FC236}">
                  <a16:creationId xmlns:a16="http://schemas.microsoft.com/office/drawing/2014/main" id="{396D878C-9547-FE56-D9E3-122DCCFC3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3197"/>
              <a:ext cx="193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7" name="Line 39">
              <a:extLst>
                <a:ext uri="{FF2B5EF4-FFF2-40B4-BE49-F238E27FC236}">
                  <a16:creationId xmlns:a16="http://schemas.microsoft.com/office/drawing/2014/main" id="{4320CE71-32D0-6EEB-C811-2F854B3B1D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95" y="3068"/>
              <a:ext cx="13" cy="1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8" name="Line 40">
              <a:extLst>
                <a:ext uri="{FF2B5EF4-FFF2-40B4-BE49-F238E27FC236}">
                  <a16:creationId xmlns:a16="http://schemas.microsoft.com/office/drawing/2014/main" id="{CE3A089D-5871-747A-E250-3BCFBF233D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739" y="3150"/>
              <a:ext cx="27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09" name="Line 41">
              <a:extLst>
                <a:ext uri="{FF2B5EF4-FFF2-40B4-BE49-F238E27FC236}">
                  <a16:creationId xmlns:a16="http://schemas.microsoft.com/office/drawing/2014/main" id="{7DEE2F58-72C0-92A7-46B2-6CBDE3D194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83" y="3162"/>
              <a:ext cx="46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10" name="Line 42">
              <a:extLst>
                <a:ext uri="{FF2B5EF4-FFF2-40B4-BE49-F238E27FC236}">
                  <a16:creationId xmlns:a16="http://schemas.microsoft.com/office/drawing/2014/main" id="{B6302512-DC12-3E55-4927-66630C9440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44" y="3071"/>
              <a:ext cx="12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7211" name="Line 43">
              <a:extLst>
                <a:ext uri="{FF2B5EF4-FFF2-40B4-BE49-F238E27FC236}">
                  <a16:creationId xmlns:a16="http://schemas.microsoft.com/office/drawing/2014/main" id="{8D2A53D1-FBA5-EDE6-F61B-D0250A6D3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9" y="3246"/>
              <a:ext cx="168" cy="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3E81E5-E069-72BA-6DFB-1F6981CA67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Distributed Groupware</a:t>
            </a:r>
          </a:p>
        </p:txBody>
      </p:sp>
      <p:grpSp>
        <p:nvGrpSpPr>
          <p:cNvPr id="9243" name="Group 27">
            <a:extLst>
              <a:ext uri="{FF2B5EF4-FFF2-40B4-BE49-F238E27FC236}">
                <a16:creationId xmlns:a16="http://schemas.microsoft.com/office/drawing/2014/main" id="{CF4C4D7D-40E2-3D56-D69C-04B25A8AD886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3051175"/>
            <a:ext cx="3100387" cy="2730500"/>
            <a:chOff x="3331" y="1922"/>
            <a:chExt cx="1953" cy="1720"/>
          </a:xfrm>
        </p:grpSpPr>
        <p:grpSp>
          <p:nvGrpSpPr>
            <p:cNvPr id="9231" name="Group 15">
              <a:extLst>
                <a:ext uri="{FF2B5EF4-FFF2-40B4-BE49-F238E27FC236}">
                  <a16:creationId xmlns:a16="http://schemas.microsoft.com/office/drawing/2014/main" id="{EAF3FADF-9356-ED36-1040-66B7F2E76B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1" y="2149"/>
              <a:ext cx="1461" cy="885"/>
              <a:chOff x="3331" y="2149"/>
              <a:chExt cx="1461" cy="885"/>
            </a:xfrm>
          </p:grpSpPr>
          <p:grpSp>
            <p:nvGrpSpPr>
              <p:cNvPr id="9221" name="Group 5">
                <a:extLst>
                  <a:ext uri="{FF2B5EF4-FFF2-40B4-BE49-F238E27FC236}">
                    <a16:creationId xmlns:a16="http://schemas.microsoft.com/office/drawing/2014/main" id="{72D71FBE-8743-761D-5F10-49FA26D3F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1" y="2495"/>
                <a:ext cx="1461" cy="539"/>
                <a:chOff x="3331" y="2495"/>
                <a:chExt cx="1461" cy="539"/>
              </a:xfrm>
            </p:grpSpPr>
            <p:sp>
              <p:nvSpPr>
                <p:cNvPr id="9219" name="Oval 3">
                  <a:extLst>
                    <a:ext uri="{FF2B5EF4-FFF2-40B4-BE49-F238E27FC236}">
                      <a16:creationId xmlns:a16="http://schemas.microsoft.com/office/drawing/2014/main" id="{D7D604E8-7A13-2FB7-5F79-14962CBA6C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522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9220" name="Oval 4">
                  <a:extLst>
                    <a:ext uri="{FF2B5EF4-FFF2-40B4-BE49-F238E27FC236}">
                      <a16:creationId xmlns:a16="http://schemas.microsoft.com/office/drawing/2014/main" id="{A3651787-551E-1830-BA86-0B2CE77402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495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9224" name="Group 8">
                <a:extLst>
                  <a:ext uri="{FF2B5EF4-FFF2-40B4-BE49-F238E27FC236}">
                    <a16:creationId xmlns:a16="http://schemas.microsoft.com/office/drawing/2014/main" id="{C8BAE901-499F-4CCD-D4EC-272673FA9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2" y="2149"/>
                <a:ext cx="536" cy="671"/>
                <a:chOff x="3362" y="2149"/>
                <a:chExt cx="536" cy="671"/>
              </a:xfrm>
            </p:grpSpPr>
            <p:sp>
              <p:nvSpPr>
                <p:cNvPr id="9222" name="AutoShape 6">
                  <a:extLst>
                    <a:ext uri="{FF2B5EF4-FFF2-40B4-BE49-F238E27FC236}">
                      <a16:creationId xmlns:a16="http://schemas.microsoft.com/office/drawing/2014/main" id="{07FA9342-9FD0-DF7F-B51C-FF073815C4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313" y="2277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9223" name="Rectangle 7">
                  <a:extLst>
                    <a:ext uri="{FF2B5EF4-FFF2-40B4-BE49-F238E27FC236}">
                      <a16:creationId xmlns:a16="http://schemas.microsoft.com/office/drawing/2014/main" id="{6D52C925-EB41-B9AC-A5B6-C7069EE5B6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846" y="2149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9229" name="Group 13">
                <a:extLst>
                  <a:ext uri="{FF2B5EF4-FFF2-40B4-BE49-F238E27FC236}">
                    <a16:creationId xmlns:a16="http://schemas.microsoft.com/office/drawing/2014/main" id="{526C0BA6-EB95-DB27-8DD1-5C08BBACBC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97" y="2671"/>
                <a:ext cx="238" cy="73"/>
                <a:chOff x="3997" y="2671"/>
                <a:chExt cx="238" cy="73"/>
              </a:xfrm>
            </p:grpSpPr>
            <p:grpSp>
              <p:nvGrpSpPr>
                <p:cNvPr id="9227" name="Group 11">
                  <a:extLst>
                    <a:ext uri="{FF2B5EF4-FFF2-40B4-BE49-F238E27FC236}">
                      <a16:creationId xmlns:a16="http://schemas.microsoft.com/office/drawing/2014/main" id="{52DAEC1E-0F1B-0439-4D85-424CF7A743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98" y="2671"/>
                  <a:ext cx="237" cy="73"/>
                  <a:chOff x="3998" y="2671"/>
                  <a:chExt cx="237" cy="73"/>
                </a:xfrm>
              </p:grpSpPr>
              <p:sp>
                <p:nvSpPr>
                  <p:cNvPr id="9225" name="Arc 9">
                    <a:extLst>
                      <a:ext uri="{FF2B5EF4-FFF2-40B4-BE49-F238E27FC236}">
                        <a16:creationId xmlns:a16="http://schemas.microsoft.com/office/drawing/2014/main" id="{0DC327D0-764E-D378-7414-DB9421E3BF1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98" y="2671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9226" name="Arc 10">
                    <a:extLst>
                      <a:ext uri="{FF2B5EF4-FFF2-40B4-BE49-F238E27FC236}">
                        <a16:creationId xmlns:a16="http://schemas.microsoft.com/office/drawing/2014/main" id="{E25CFE57-21FD-66D1-1436-3825B240F6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16" y="2671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9228" name="Line 12">
                  <a:extLst>
                    <a:ext uri="{FF2B5EF4-FFF2-40B4-BE49-F238E27FC236}">
                      <a16:creationId xmlns:a16="http://schemas.microsoft.com/office/drawing/2014/main" id="{16B9CAFA-7CE2-EC38-A861-7E625F1C57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97" y="2743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9230" name="Line 14">
                <a:extLst>
                  <a:ext uri="{FF2B5EF4-FFF2-40B4-BE49-F238E27FC236}">
                    <a16:creationId xmlns:a16="http://schemas.microsoft.com/office/drawing/2014/main" id="{5640257E-2E9B-AF2D-15C0-60DA8DA49A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33" y="2723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9242" name="Group 26">
              <a:extLst>
                <a:ext uri="{FF2B5EF4-FFF2-40B4-BE49-F238E27FC236}">
                  <a16:creationId xmlns:a16="http://schemas.microsoft.com/office/drawing/2014/main" id="{5775B51C-53A9-E2CF-F515-D14CBACDDD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8" y="1922"/>
              <a:ext cx="1136" cy="1720"/>
              <a:chOff x="4148" y="1922"/>
              <a:chExt cx="1136" cy="1720"/>
            </a:xfrm>
          </p:grpSpPr>
          <p:sp>
            <p:nvSpPr>
              <p:cNvPr id="9232" name="Line 16">
                <a:extLst>
                  <a:ext uri="{FF2B5EF4-FFF2-40B4-BE49-F238E27FC236}">
                    <a16:creationId xmlns:a16="http://schemas.microsoft.com/office/drawing/2014/main" id="{2B12AA9F-AD17-FAC4-E865-E8E18AF18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0" y="2970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3" name="Line 17">
                <a:extLst>
                  <a:ext uri="{FF2B5EF4-FFF2-40B4-BE49-F238E27FC236}">
                    <a16:creationId xmlns:a16="http://schemas.microsoft.com/office/drawing/2014/main" id="{B402487D-816D-316D-E3D9-38C82ED060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0" y="3114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4" name="Line 18">
                <a:extLst>
                  <a:ext uri="{FF2B5EF4-FFF2-40B4-BE49-F238E27FC236}">
                    <a16:creationId xmlns:a16="http://schemas.microsoft.com/office/drawing/2014/main" id="{0F520133-B74F-676E-0DAD-86450CD43F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5" y="2346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5" name="Line 19">
                <a:extLst>
                  <a:ext uri="{FF2B5EF4-FFF2-40B4-BE49-F238E27FC236}">
                    <a16:creationId xmlns:a16="http://schemas.microsoft.com/office/drawing/2014/main" id="{E16F9080-8301-5C6A-178B-9F422CEFC8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98" y="2550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6" name="Line 20">
                <a:extLst>
                  <a:ext uri="{FF2B5EF4-FFF2-40B4-BE49-F238E27FC236}">
                    <a16:creationId xmlns:a16="http://schemas.microsoft.com/office/drawing/2014/main" id="{ADD9FF6E-DC1C-7198-C87A-989D78EEC4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0" y="2340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7" name="Arc 21">
                <a:extLst>
                  <a:ext uri="{FF2B5EF4-FFF2-40B4-BE49-F238E27FC236}">
                    <a16:creationId xmlns:a16="http://schemas.microsoft.com/office/drawing/2014/main" id="{02A0DCB3-618C-0D77-F931-EB3FD7C46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" y="2118"/>
                <a:ext cx="542" cy="365"/>
              </a:xfrm>
              <a:custGeom>
                <a:avLst/>
                <a:gdLst>
                  <a:gd name="G0" fmla="+- 0 0 0"/>
                  <a:gd name="G1" fmla="+- 18640 0 0"/>
                  <a:gd name="G2" fmla="+- 21600 0 0"/>
                  <a:gd name="T0" fmla="*/ 10914 w 20307"/>
                  <a:gd name="T1" fmla="*/ 0 h 18640"/>
                  <a:gd name="T2" fmla="*/ 20307 w 20307"/>
                  <a:gd name="T3" fmla="*/ 11280 h 18640"/>
                  <a:gd name="T4" fmla="*/ 0 w 20307"/>
                  <a:gd name="T5" fmla="*/ 18640 h 18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8" name="Oval 22">
                <a:extLst>
                  <a:ext uri="{FF2B5EF4-FFF2-40B4-BE49-F238E27FC236}">
                    <a16:creationId xmlns:a16="http://schemas.microsoft.com/office/drawing/2014/main" id="{118A4D07-E9A7-B831-CD36-BEC213DDDD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4" y="1922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39" name="Line 23">
                <a:extLst>
                  <a:ext uri="{FF2B5EF4-FFF2-40B4-BE49-F238E27FC236}">
                    <a16:creationId xmlns:a16="http://schemas.microsoft.com/office/drawing/2014/main" id="{AFBA1EC1-EF55-9AEB-F34B-40F98D690C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49" y="2335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0" name="Line 24">
                <a:extLst>
                  <a:ext uri="{FF2B5EF4-FFF2-40B4-BE49-F238E27FC236}">
                    <a16:creationId xmlns:a16="http://schemas.microsoft.com/office/drawing/2014/main" id="{0B59DF31-C575-C2AF-25C8-3EF638B829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0" y="2538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41" name="Line 25">
                <a:extLst>
                  <a:ext uri="{FF2B5EF4-FFF2-40B4-BE49-F238E27FC236}">
                    <a16:creationId xmlns:a16="http://schemas.microsoft.com/office/drawing/2014/main" id="{1926858D-784A-BB73-3723-A80A2FB4DE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8" y="2580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9267" name="Group 51">
            <a:extLst>
              <a:ext uri="{FF2B5EF4-FFF2-40B4-BE49-F238E27FC236}">
                <a16:creationId xmlns:a16="http://schemas.microsoft.com/office/drawing/2014/main" id="{3C55DBB0-6470-51B4-3B8D-A9ACFCA5929F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2782888"/>
            <a:ext cx="2616200" cy="3111500"/>
            <a:chOff x="376" y="1753"/>
            <a:chExt cx="1648" cy="1960"/>
          </a:xfrm>
        </p:grpSpPr>
        <p:grpSp>
          <p:nvGrpSpPr>
            <p:cNvPr id="9256" name="Group 40">
              <a:extLst>
                <a:ext uri="{FF2B5EF4-FFF2-40B4-BE49-F238E27FC236}">
                  <a16:creationId xmlns:a16="http://schemas.microsoft.com/office/drawing/2014/main" id="{F7674FA2-998A-3BC2-54F3-14BD703BC2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2134"/>
              <a:ext cx="1461" cy="885"/>
              <a:chOff x="563" y="2134"/>
              <a:chExt cx="1461" cy="885"/>
            </a:xfrm>
          </p:grpSpPr>
          <p:grpSp>
            <p:nvGrpSpPr>
              <p:cNvPr id="9246" name="Group 30">
                <a:extLst>
                  <a:ext uri="{FF2B5EF4-FFF2-40B4-BE49-F238E27FC236}">
                    <a16:creationId xmlns:a16="http://schemas.microsoft.com/office/drawing/2014/main" id="{53C5F70D-0F9D-5C22-F449-EFCB1CBC8F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3" y="2480"/>
                <a:ext cx="1461" cy="539"/>
                <a:chOff x="563" y="2480"/>
                <a:chExt cx="1461" cy="539"/>
              </a:xfrm>
            </p:grpSpPr>
            <p:sp>
              <p:nvSpPr>
                <p:cNvPr id="9244" name="Oval 28">
                  <a:extLst>
                    <a:ext uri="{FF2B5EF4-FFF2-40B4-BE49-F238E27FC236}">
                      <a16:creationId xmlns:a16="http://schemas.microsoft.com/office/drawing/2014/main" id="{67A80279-DEC0-FECF-5C89-891D143098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507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9245" name="Oval 29">
                  <a:extLst>
                    <a:ext uri="{FF2B5EF4-FFF2-40B4-BE49-F238E27FC236}">
                      <a16:creationId xmlns:a16="http://schemas.microsoft.com/office/drawing/2014/main" id="{66F13F35-53E9-4060-59EE-54954B2A42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48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9249" name="Group 33">
                <a:extLst>
                  <a:ext uri="{FF2B5EF4-FFF2-40B4-BE49-F238E27FC236}">
                    <a16:creationId xmlns:a16="http://schemas.microsoft.com/office/drawing/2014/main" id="{7FAFAF30-DD9D-51B6-AFCE-8F7890BEC3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7" y="2134"/>
                <a:ext cx="535" cy="671"/>
                <a:chOff x="1457" y="2134"/>
                <a:chExt cx="535" cy="671"/>
              </a:xfrm>
            </p:grpSpPr>
            <p:sp>
              <p:nvSpPr>
                <p:cNvPr id="9247" name="AutoShape 31">
                  <a:extLst>
                    <a:ext uri="{FF2B5EF4-FFF2-40B4-BE49-F238E27FC236}">
                      <a16:creationId xmlns:a16="http://schemas.microsoft.com/office/drawing/2014/main" id="{3982CDDD-E250-C6BE-5175-977D96766D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49" y="2262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9248" name="Rectangle 32">
                  <a:extLst>
                    <a:ext uri="{FF2B5EF4-FFF2-40B4-BE49-F238E27FC236}">
                      <a16:creationId xmlns:a16="http://schemas.microsoft.com/office/drawing/2014/main" id="{D6841549-4D4B-C1C3-4871-1AF42EC939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457" y="2134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9254" name="Group 38">
                <a:extLst>
                  <a:ext uri="{FF2B5EF4-FFF2-40B4-BE49-F238E27FC236}">
                    <a16:creationId xmlns:a16="http://schemas.microsoft.com/office/drawing/2014/main" id="{B36AB5C1-E8EB-A852-C811-CBBAF82CF4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" y="2837"/>
                <a:ext cx="238" cy="73"/>
                <a:chOff x="933" y="2837"/>
                <a:chExt cx="238" cy="73"/>
              </a:xfrm>
            </p:grpSpPr>
            <p:grpSp>
              <p:nvGrpSpPr>
                <p:cNvPr id="9252" name="Group 36">
                  <a:extLst>
                    <a:ext uri="{FF2B5EF4-FFF2-40B4-BE49-F238E27FC236}">
                      <a16:creationId xmlns:a16="http://schemas.microsoft.com/office/drawing/2014/main" id="{A1F949EE-7E26-E6CC-8E7E-7C8F44BE96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34" y="2837"/>
                  <a:ext cx="237" cy="73"/>
                  <a:chOff x="934" y="2837"/>
                  <a:chExt cx="237" cy="73"/>
                </a:xfrm>
              </p:grpSpPr>
              <p:sp>
                <p:nvSpPr>
                  <p:cNvPr id="9250" name="Arc 34">
                    <a:extLst>
                      <a:ext uri="{FF2B5EF4-FFF2-40B4-BE49-F238E27FC236}">
                        <a16:creationId xmlns:a16="http://schemas.microsoft.com/office/drawing/2014/main" id="{A3A7270A-5926-0699-B36B-73C007DB7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2" y="2837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9251" name="Arc 35">
                    <a:extLst>
                      <a:ext uri="{FF2B5EF4-FFF2-40B4-BE49-F238E27FC236}">
                        <a16:creationId xmlns:a16="http://schemas.microsoft.com/office/drawing/2014/main" id="{BBD12CDA-250C-4398-9E6B-4B96CB82D5A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" y="2837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9253" name="Line 37">
                  <a:extLst>
                    <a:ext uri="{FF2B5EF4-FFF2-40B4-BE49-F238E27FC236}">
                      <a16:creationId xmlns:a16="http://schemas.microsoft.com/office/drawing/2014/main" id="{9ECF641A-5F17-4BBF-CFFD-D47790990D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3" y="2909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9255" name="Freeform 39">
                <a:extLst>
                  <a:ext uri="{FF2B5EF4-FFF2-40B4-BE49-F238E27FC236}">
                    <a16:creationId xmlns:a16="http://schemas.microsoft.com/office/drawing/2014/main" id="{A1563E08-715B-440F-F97B-913AB13306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5" y="2769"/>
                <a:ext cx="661" cy="128"/>
              </a:xfrm>
              <a:custGeom>
                <a:avLst/>
                <a:gdLst>
                  <a:gd name="T0" fmla="*/ 0 w 661"/>
                  <a:gd name="T1" fmla="*/ 127 h 128"/>
                  <a:gd name="T2" fmla="*/ 30 w 661"/>
                  <a:gd name="T3" fmla="*/ 120 h 128"/>
                  <a:gd name="T4" fmla="*/ 82 w 661"/>
                  <a:gd name="T5" fmla="*/ 120 h 128"/>
                  <a:gd name="T6" fmla="*/ 112 w 661"/>
                  <a:gd name="T7" fmla="*/ 120 h 128"/>
                  <a:gd name="T8" fmla="*/ 142 w 661"/>
                  <a:gd name="T9" fmla="*/ 127 h 128"/>
                  <a:gd name="T10" fmla="*/ 165 w 661"/>
                  <a:gd name="T11" fmla="*/ 127 h 128"/>
                  <a:gd name="T12" fmla="*/ 202 w 661"/>
                  <a:gd name="T13" fmla="*/ 127 h 128"/>
                  <a:gd name="T14" fmla="*/ 232 w 661"/>
                  <a:gd name="T15" fmla="*/ 127 h 128"/>
                  <a:gd name="T16" fmla="*/ 255 w 661"/>
                  <a:gd name="T17" fmla="*/ 127 h 128"/>
                  <a:gd name="T18" fmla="*/ 285 w 661"/>
                  <a:gd name="T19" fmla="*/ 127 h 128"/>
                  <a:gd name="T20" fmla="*/ 307 w 661"/>
                  <a:gd name="T21" fmla="*/ 127 h 128"/>
                  <a:gd name="T22" fmla="*/ 337 w 661"/>
                  <a:gd name="T23" fmla="*/ 120 h 128"/>
                  <a:gd name="T24" fmla="*/ 360 w 661"/>
                  <a:gd name="T25" fmla="*/ 120 h 128"/>
                  <a:gd name="T26" fmla="*/ 382 w 661"/>
                  <a:gd name="T27" fmla="*/ 112 h 128"/>
                  <a:gd name="T28" fmla="*/ 405 w 661"/>
                  <a:gd name="T29" fmla="*/ 105 h 128"/>
                  <a:gd name="T30" fmla="*/ 427 w 661"/>
                  <a:gd name="T31" fmla="*/ 82 h 128"/>
                  <a:gd name="T32" fmla="*/ 450 w 661"/>
                  <a:gd name="T33" fmla="*/ 60 h 128"/>
                  <a:gd name="T34" fmla="*/ 480 w 661"/>
                  <a:gd name="T35" fmla="*/ 52 h 128"/>
                  <a:gd name="T36" fmla="*/ 502 w 661"/>
                  <a:gd name="T37" fmla="*/ 45 h 128"/>
                  <a:gd name="T38" fmla="*/ 555 w 661"/>
                  <a:gd name="T39" fmla="*/ 30 h 128"/>
                  <a:gd name="T40" fmla="*/ 577 w 661"/>
                  <a:gd name="T41" fmla="*/ 22 h 128"/>
                  <a:gd name="T42" fmla="*/ 600 w 661"/>
                  <a:gd name="T43" fmla="*/ 22 h 128"/>
                  <a:gd name="T44" fmla="*/ 622 w 661"/>
                  <a:gd name="T45" fmla="*/ 15 h 128"/>
                  <a:gd name="T46" fmla="*/ 645 w 661"/>
                  <a:gd name="T47" fmla="*/ 0 h 128"/>
                  <a:gd name="T48" fmla="*/ 660 w 661"/>
                  <a:gd name="T4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1" h="128">
                    <a:moveTo>
                      <a:pt x="0" y="127"/>
                    </a:moveTo>
                    <a:lnTo>
                      <a:pt x="30" y="120"/>
                    </a:lnTo>
                    <a:lnTo>
                      <a:pt x="82" y="120"/>
                    </a:lnTo>
                    <a:lnTo>
                      <a:pt x="112" y="120"/>
                    </a:lnTo>
                    <a:lnTo>
                      <a:pt x="142" y="127"/>
                    </a:lnTo>
                    <a:lnTo>
                      <a:pt x="165" y="127"/>
                    </a:lnTo>
                    <a:lnTo>
                      <a:pt x="202" y="127"/>
                    </a:lnTo>
                    <a:lnTo>
                      <a:pt x="232" y="127"/>
                    </a:lnTo>
                    <a:lnTo>
                      <a:pt x="255" y="127"/>
                    </a:lnTo>
                    <a:lnTo>
                      <a:pt x="285" y="127"/>
                    </a:lnTo>
                    <a:lnTo>
                      <a:pt x="307" y="127"/>
                    </a:lnTo>
                    <a:lnTo>
                      <a:pt x="337" y="120"/>
                    </a:lnTo>
                    <a:lnTo>
                      <a:pt x="360" y="120"/>
                    </a:lnTo>
                    <a:lnTo>
                      <a:pt x="382" y="112"/>
                    </a:lnTo>
                    <a:lnTo>
                      <a:pt x="405" y="105"/>
                    </a:lnTo>
                    <a:lnTo>
                      <a:pt x="427" y="82"/>
                    </a:lnTo>
                    <a:lnTo>
                      <a:pt x="450" y="60"/>
                    </a:lnTo>
                    <a:lnTo>
                      <a:pt x="480" y="52"/>
                    </a:lnTo>
                    <a:lnTo>
                      <a:pt x="502" y="45"/>
                    </a:lnTo>
                    <a:lnTo>
                      <a:pt x="555" y="30"/>
                    </a:lnTo>
                    <a:lnTo>
                      <a:pt x="577" y="22"/>
                    </a:lnTo>
                    <a:lnTo>
                      <a:pt x="600" y="22"/>
                    </a:lnTo>
                    <a:lnTo>
                      <a:pt x="622" y="15"/>
                    </a:lnTo>
                    <a:lnTo>
                      <a:pt x="645" y="0"/>
                    </a:lnTo>
                    <a:lnTo>
                      <a:pt x="66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9266" name="Group 50">
              <a:extLst>
                <a:ext uri="{FF2B5EF4-FFF2-40B4-BE49-F238E27FC236}">
                  <a16:creationId xmlns:a16="http://schemas.microsoft.com/office/drawing/2014/main" id="{7396B7FD-F8F0-C51C-9F22-068170052C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" y="1753"/>
              <a:ext cx="1056" cy="1960"/>
              <a:chOff x="376" y="1753"/>
              <a:chExt cx="1056" cy="1960"/>
            </a:xfrm>
          </p:grpSpPr>
          <p:sp>
            <p:nvSpPr>
              <p:cNvPr id="9257" name="Oval 41">
                <a:extLst>
                  <a:ext uri="{FF2B5EF4-FFF2-40B4-BE49-F238E27FC236}">
                    <a16:creationId xmlns:a16="http://schemas.microsoft.com/office/drawing/2014/main" id="{DD6B0E26-96E9-7196-7292-895173A71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753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8" name="Line 42">
                <a:extLst>
                  <a:ext uri="{FF2B5EF4-FFF2-40B4-BE49-F238E27FC236}">
                    <a16:creationId xmlns:a16="http://schemas.microsoft.com/office/drawing/2014/main" id="{AE18AB2A-411D-A24E-FF50-59B2293D22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" y="2993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59" name="Line 43">
                <a:extLst>
                  <a:ext uri="{FF2B5EF4-FFF2-40B4-BE49-F238E27FC236}">
                    <a16:creationId xmlns:a16="http://schemas.microsoft.com/office/drawing/2014/main" id="{F1D2994C-7846-46B3-6959-3A2F6F3378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1" y="3133"/>
                <a:ext cx="431" cy="5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0" name="Line 44">
                <a:extLst>
                  <a:ext uri="{FF2B5EF4-FFF2-40B4-BE49-F238E27FC236}">
                    <a16:creationId xmlns:a16="http://schemas.microsoft.com/office/drawing/2014/main" id="{26B00D66-8321-CBAB-4F87-AB1E2FDA90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" y="2321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1" name="Line 45">
                <a:extLst>
                  <a:ext uri="{FF2B5EF4-FFF2-40B4-BE49-F238E27FC236}">
                    <a16:creationId xmlns:a16="http://schemas.microsoft.com/office/drawing/2014/main" id="{36A720B1-521B-9090-FB05-1EB5300320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753"/>
                <a:ext cx="363" cy="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2" name="Line 46">
                <a:extLst>
                  <a:ext uri="{FF2B5EF4-FFF2-40B4-BE49-F238E27FC236}">
                    <a16:creationId xmlns:a16="http://schemas.microsoft.com/office/drawing/2014/main" id="{E58BE20E-A1B5-6CDB-CC26-49EEB14356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225"/>
                <a:ext cx="144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3" name="Arc 47">
                <a:extLst>
                  <a:ext uri="{FF2B5EF4-FFF2-40B4-BE49-F238E27FC236}">
                    <a16:creationId xmlns:a16="http://schemas.microsoft.com/office/drawing/2014/main" id="{6C03779B-3DA2-DEEA-7391-BECC48BEFA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" y="2089"/>
                <a:ext cx="192" cy="473"/>
              </a:xfrm>
              <a:custGeom>
                <a:avLst/>
                <a:gdLst>
                  <a:gd name="G0" fmla="+- 20306 0 0"/>
                  <a:gd name="G1" fmla="+- 18842 0 0"/>
                  <a:gd name="G2" fmla="+- 21600 0 0"/>
                  <a:gd name="T0" fmla="*/ 0 w 20306"/>
                  <a:gd name="T1" fmla="*/ 11478 h 18842"/>
                  <a:gd name="T2" fmla="*/ 9745 w 20306"/>
                  <a:gd name="T3" fmla="*/ 0 h 18842"/>
                  <a:gd name="T4" fmla="*/ 20306 w 20306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6" h="18842" fill="none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</a:path>
                  <a:path w="20306" h="18842" stroke="0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  <a:lnTo>
                      <a:pt x="20306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4" name="Line 48">
                <a:extLst>
                  <a:ext uri="{FF2B5EF4-FFF2-40B4-BE49-F238E27FC236}">
                    <a16:creationId xmlns:a16="http://schemas.microsoft.com/office/drawing/2014/main" id="{3A234DD8-774C-A551-6780-DA4BE6B597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" y="2363"/>
                <a:ext cx="106" cy="63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9265" name="Line 49">
                <a:extLst>
                  <a:ext uri="{FF2B5EF4-FFF2-40B4-BE49-F238E27FC236}">
                    <a16:creationId xmlns:a16="http://schemas.microsoft.com/office/drawing/2014/main" id="{450E03C4-74B8-45A2-9D18-383F63EA19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" y="2513"/>
                <a:ext cx="14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9268" name="Freeform 52">
            <a:extLst>
              <a:ext uri="{FF2B5EF4-FFF2-40B4-BE49-F238E27FC236}">
                <a16:creationId xmlns:a16="http://schemas.microsoft.com/office/drawing/2014/main" id="{E1DCD91B-4E57-202C-E250-29FA5CC1D176}"/>
              </a:ext>
            </a:extLst>
          </p:cNvPr>
          <p:cNvSpPr>
            <a:spLocks/>
          </p:cNvSpPr>
          <p:nvPr/>
        </p:nvSpPr>
        <p:spPr bwMode="auto">
          <a:xfrm>
            <a:off x="4381500" y="1495425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9269" name="Line 53">
            <a:extLst>
              <a:ext uri="{FF2B5EF4-FFF2-40B4-BE49-F238E27FC236}">
                <a16:creationId xmlns:a16="http://schemas.microsoft.com/office/drawing/2014/main" id="{23A6E560-68F1-65E5-5068-26DC8634662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950" y="4114800"/>
            <a:ext cx="21780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5ABAC6D-FBDE-587A-BE27-04C8CDF077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Shared Workspaces</a:t>
            </a:r>
          </a:p>
        </p:txBody>
      </p:sp>
      <p:pic>
        <p:nvPicPr>
          <p:cNvPr id="10243" name="Picture 3">
            <a:extLst>
              <a:ext uri="{FF2B5EF4-FFF2-40B4-BE49-F238E27FC236}">
                <a16:creationId xmlns:a16="http://schemas.microsoft.com/office/drawing/2014/main" id="{2384B6CC-EEA2-B9CF-D2E6-A02784429E6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4" name="Freeform 4">
            <a:extLst>
              <a:ext uri="{FF2B5EF4-FFF2-40B4-BE49-F238E27FC236}">
                <a16:creationId xmlns:a16="http://schemas.microsoft.com/office/drawing/2014/main" id="{ECF0093C-9404-C48F-34D0-67B7929666D7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0269" name="Group 29">
            <a:extLst>
              <a:ext uri="{FF2B5EF4-FFF2-40B4-BE49-F238E27FC236}">
                <a16:creationId xmlns:a16="http://schemas.microsoft.com/office/drawing/2014/main" id="{64E6EB3A-9FFF-7E1C-4210-7561AB264C2E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10257" name="Group 17">
              <a:extLst>
                <a:ext uri="{FF2B5EF4-FFF2-40B4-BE49-F238E27FC236}">
                  <a16:creationId xmlns:a16="http://schemas.microsoft.com/office/drawing/2014/main" id="{FECC7A82-19BB-C42B-BAD4-49E5BAF2F3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10247" name="Group 7">
                <a:extLst>
                  <a:ext uri="{FF2B5EF4-FFF2-40B4-BE49-F238E27FC236}">
                    <a16:creationId xmlns:a16="http://schemas.microsoft.com/office/drawing/2014/main" id="{4F109A85-F91A-D1E7-9D27-DB4AE92070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10245" name="Oval 5">
                  <a:extLst>
                    <a:ext uri="{FF2B5EF4-FFF2-40B4-BE49-F238E27FC236}">
                      <a16:creationId xmlns:a16="http://schemas.microsoft.com/office/drawing/2014/main" id="{794F97A6-74F9-C9D7-D91C-B9A23BBDFD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0246" name="Oval 6">
                  <a:extLst>
                    <a:ext uri="{FF2B5EF4-FFF2-40B4-BE49-F238E27FC236}">
                      <a16:creationId xmlns:a16="http://schemas.microsoft.com/office/drawing/2014/main" id="{C423C527-FE17-B332-9CA9-E24C4BF0EF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0250" name="Group 10">
                <a:extLst>
                  <a:ext uri="{FF2B5EF4-FFF2-40B4-BE49-F238E27FC236}">
                    <a16:creationId xmlns:a16="http://schemas.microsoft.com/office/drawing/2014/main" id="{0F6CD79C-E9CB-C8BF-2CD3-081DCB5597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10248" name="AutoShape 8">
                  <a:extLst>
                    <a:ext uri="{FF2B5EF4-FFF2-40B4-BE49-F238E27FC236}">
                      <a16:creationId xmlns:a16="http://schemas.microsoft.com/office/drawing/2014/main" id="{F00822D8-9485-1F4E-9BBB-A659B44544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0249" name="Rectangle 9">
                  <a:extLst>
                    <a:ext uri="{FF2B5EF4-FFF2-40B4-BE49-F238E27FC236}">
                      <a16:creationId xmlns:a16="http://schemas.microsoft.com/office/drawing/2014/main" id="{B89F316F-9FDC-2DDC-4630-870CDA8996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0255" name="Group 15">
                <a:extLst>
                  <a:ext uri="{FF2B5EF4-FFF2-40B4-BE49-F238E27FC236}">
                    <a16:creationId xmlns:a16="http://schemas.microsoft.com/office/drawing/2014/main" id="{074EA0FB-CF15-6921-48D5-36F2B5ACE4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10253" name="Group 13">
                  <a:extLst>
                    <a:ext uri="{FF2B5EF4-FFF2-40B4-BE49-F238E27FC236}">
                      <a16:creationId xmlns:a16="http://schemas.microsoft.com/office/drawing/2014/main" id="{29F6A405-5767-9AD4-F92D-788E386D0D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10251" name="Arc 11">
                    <a:extLst>
                      <a:ext uri="{FF2B5EF4-FFF2-40B4-BE49-F238E27FC236}">
                        <a16:creationId xmlns:a16="http://schemas.microsoft.com/office/drawing/2014/main" id="{AA9F7F8D-6146-1F52-B5B0-5FB209E1C6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0252" name="Arc 12">
                    <a:extLst>
                      <a:ext uri="{FF2B5EF4-FFF2-40B4-BE49-F238E27FC236}">
                        <a16:creationId xmlns:a16="http://schemas.microsoft.com/office/drawing/2014/main" id="{1A7B5F02-D27A-F959-E874-64D8B91B54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0254" name="Line 14">
                  <a:extLst>
                    <a:ext uri="{FF2B5EF4-FFF2-40B4-BE49-F238E27FC236}">
                      <a16:creationId xmlns:a16="http://schemas.microsoft.com/office/drawing/2014/main" id="{4CEF0379-EBFE-66B1-D515-E81DAF4F73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0256" name="Line 16">
                <a:extLst>
                  <a:ext uri="{FF2B5EF4-FFF2-40B4-BE49-F238E27FC236}">
                    <a16:creationId xmlns:a16="http://schemas.microsoft.com/office/drawing/2014/main" id="{1B3F5532-62FD-E508-45B5-EA054C856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0268" name="Group 28">
              <a:extLst>
                <a:ext uri="{FF2B5EF4-FFF2-40B4-BE49-F238E27FC236}">
                  <a16:creationId xmlns:a16="http://schemas.microsoft.com/office/drawing/2014/main" id="{3FE5E85D-FC4B-5054-78BE-3AD42ACC0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10258" name="Line 18">
                <a:extLst>
                  <a:ext uri="{FF2B5EF4-FFF2-40B4-BE49-F238E27FC236}">
                    <a16:creationId xmlns:a16="http://schemas.microsoft.com/office/drawing/2014/main" id="{3F58A81A-5F99-C6D2-C53A-0086293E40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59" name="Line 19">
                <a:extLst>
                  <a:ext uri="{FF2B5EF4-FFF2-40B4-BE49-F238E27FC236}">
                    <a16:creationId xmlns:a16="http://schemas.microsoft.com/office/drawing/2014/main" id="{368B7FAA-C0B7-7B18-FF10-F0872C201D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0" name="Line 20">
                <a:extLst>
                  <a:ext uri="{FF2B5EF4-FFF2-40B4-BE49-F238E27FC236}">
                    <a16:creationId xmlns:a16="http://schemas.microsoft.com/office/drawing/2014/main" id="{59345800-7A35-314E-DC01-C68DD5BB79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1" name="Line 21">
                <a:extLst>
                  <a:ext uri="{FF2B5EF4-FFF2-40B4-BE49-F238E27FC236}">
                    <a16:creationId xmlns:a16="http://schemas.microsoft.com/office/drawing/2014/main" id="{E830E035-573C-78FE-D511-7219B65D8C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2" name="Line 22">
                <a:extLst>
                  <a:ext uri="{FF2B5EF4-FFF2-40B4-BE49-F238E27FC236}">
                    <a16:creationId xmlns:a16="http://schemas.microsoft.com/office/drawing/2014/main" id="{99E4EB36-F9AE-20CD-AF2E-B74E296C0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3" name="Arc 23">
                <a:extLst>
                  <a:ext uri="{FF2B5EF4-FFF2-40B4-BE49-F238E27FC236}">
                    <a16:creationId xmlns:a16="http://schemas.microsoft.com/office/drawing/2014/main" id="{5C2C08F1-3F2F-B49A-062D-18575F6596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4" name="Oval 24">
                <a:extLst>
                  <a:ext uri="{FF2B5EF4-FFF2-40B4-BE49-F238E27FC236}">
                    <a16:creationId xmlns:a16="http://schemas.microsoft.com/office/drawing/2014/main" id="{A43881B5-0FA5-A790-DA26-FE46768CA3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5" name="Line 25">
                <a:extLst>
                  <a:ext uri="{FF2B5EF4-FFF2-40B4-BE49-F238E27FC236}">
                    <a16:creationId xmlns:a16="http://schemas.microsoft.com/office/drawing/2014/main" id="{5D5C8FB5-C5C8-5D65-068F-FC9AD9169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6" name="Line 26">
                <a:extLst>
                  <a:ext uri="{FF2B5EF4-FFF2-40B4-BE49-F238E27FC236}">
                    <a16:creationId xmlns:a16="http://schemas.microsoft.com/office/drawing/2014/main" id="{B4D089E2-99FB-2B32-68D9-991526EE6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67" name="Line 27">
                <a:extLst>
                  <a:ext uri="{FF2B5EF4-FFF2-40B4-BE49-F238E27FC236}">
                    <a16:creationId xmlns:a16="http://schemas.microsoft.com/office/drawing/2014/main" id="{C5EA79F7-463E-A59C-17FE-ED8BD8D241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0293" name="Group 53">
            <a:extLst>
              <a:ext uri="{FF2B5EF4-FFF2-40B4-BE49-F238E27FC236}">
                <a16:creationId xmlns:a16="http://schemas.microsoft.com/office/drawing/2014/main" id="{695D2BB1-E85C-FA14-614A-D3316B315213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10282" name="Group 42">
              <a:extLst>
                <a:ext uri="{FF2B5EF4-FFF2-40B4-BE49-F238E27FC236}">
                  <a16:creationId xmlns:a16="http://schemas.microsoft.com/office/drawing/2014/main" id="{5766D49C-1ABE-6CF1-5333-77BC8FBA2C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10272" name="Group 32">
                <a:extLst>
                  <a:ext uri="{FF2B5EF4-FFF2-40B4-BE49-F238E27FC236}">
                    <a16:creationId xmlns:a16="http://schemas.microsoft.com/office/drawing/2014/main" id="{12A9F83B-58CB-517C-614D-0E1C966C5E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10270" name="Oval 30">
                  <a:extLst>
                    <a:ext uri="{FF2B5EF4-FFF2-40B4-BE49-F238E27FC236}">
                      <a16:creationId xmlns:a16="http://schemas.microsoft.com/office/drawing/2014/main" id="{D3CACBEC-B398-5972-114B-376AAB14F6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0271" name="Oval 31">
                  <a:extLst>
                    <a:ext uri="{FF2B5EF4-FFF2-40B4-BE49-F238E27FC236}">
                      <a16:creationId xmlns:a16="http://schemas.microsoft.com/office/drawing/2014/main" id="{D1D4F253-D239-D6E7-51F3-AD00305BB4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0275" name="Group 35">
                <a:extLst>
                  <a:ext uri="{FF2B5EF4-FFF2-40B4-BE49-F238E27FC236}">
                    <a16:creationId xmlns:a16="http://schemas.microsoft.com/office/drawing/2014/main" id="{250FC795-F7A2-E534-41E7-390BCAF44B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10273" name="AutoShape 33">
                  <a:extLst>
                    <a:ext uri="{FF2B5EF4-FFF2-40B4-BE49-F238E27FC236}">
                      <a16:creationId xmlns:a16="http://schemas.microsoft.com/office/drawing/2014/main" id="{9D66009A-43F1-D09E-D676-694801735A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0274" name="Rectangle 34">
                  <a:extLst>
                    <a:ext uri="{FF2B5EF4-FFF2-40B4-BE49-F238E27FC236}">
                      <a16:creationId xmlns:a16="http://schemas.microsoft.com/office/drawing/2014/main" id="{7466EBC5-5129-1FB5-35BC-41A6E908F3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0280" name="Group 40">
                <a:extLst>
                  <a:ext uri="{FF2B5EF4-FFF2-40B4-BE49-F238E27FC236}">
                    <a16:creationId xmlns:a16="http://schemas.microsoft.com/office/drawing/2014/main" id="{B693820C-300C-4851-293F-E5115C13CF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10278" name="Group 38">
                  <a:extLst>
                    <a:ext uri="{FF2B5EF4-FFF2-40B4-BE49-F238E27FC236}">
                      <a16:creationId xmlns:a16="http://schemas.microsoft.com/office/drawing/2014/main" id="{BF87996D-EBDF-F423-CC14-00A6F97BDF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10276" name="Arc 36">
                    <a:extLst>
                      <a:ext uri="{FF2B5EF4-FFF2-40B4-BE49-F238E27FC236}">
                        <a16:creationId xmlns:a16="http://schemas.microsoft.com/office/drawing/2014/main" id="{80430EA5-D32D-626E-37C5-F80A769DEF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0277" name="Arc 37">
                    <a:extLst>
                      <a:ext uri="{FF2B5EF4-FFF2-40B4-BE49-F238E27FC236}">
                        <a16:creationId xmlns:a16="http://schemas.microsoft.com/office/drawing/2014/main" id="{7A795ACE-E4AD-DBBC-0AA2-DD0D3CC2290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0279" name="Line 39">
                  <a:extLst>
                    <a:ext uri="{FF2B5EF4-FFF2-40B4-BE49-F238E27FC236}">
                      <a16:creationId xmlns:a16="http://schemas.microsoft.com/office/drawing/2014/main" id="{FFE605A4-CDC2-9E7E-A66C-DA7973A606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0281" name="Freeform 41">
                <a:extLst>
                  <a:ext uri="{FF2B5EF4-FFF2-40B4-BE49-F238E27FC236}">
                    <a16:creationId xmlns:a16="http://schemas.microsoft.com/office/drawing/2014/main" id="{0F13334A-FCCB-704B-A8B9-EF672ABC5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0292" name="Group 52">
              <a:extLst>
                <a:ext uri="{FF2B5EF4-FFF2-40B4-BE49-F238E27FC236}">
                  <a16:creationId xmlns:a16="http://schemas.microsoft.com/office/drawing/2014/main" id="{AC8E389D-4B97-AAB1-6E35-1D31927666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10283" name="Oval 43">
                <a:extLst>
                  <a:ext uri="{FF2B5EF4-FFF2-40B4-BE49-F238E27FC236}">
                    <a16:creationId xmlns:a16="http://schemas.microsoft.com/office/drawing/2014/main" id="{5CB9E838-3276-67D0-E0CA-C543F62CDB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4" name="Line 44">
                <a:extLst>
                  <a:ext uri="{FF2B5EF4-FFF2-40B4-BE49-F238E27FC236}">
                    <a16:creationId xmlns:a16="http://schemas.microsoft.com/office/drawing/2014/main" id="{DDFA1407-CC2C-0D1E-1697-7E02379D3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5" name="Line 45">
                <a:extLst>
                  <a:ext uri="{FF2B5EF4-FFF2-40B4-BE49-F238E27FC236}">
                    <a16:creationId xmlns:a16="http://schemas.microsoft.com/office/drawing/2014/main" id="{7E838672-B389-B0AE-A094-A9AA94E4BE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6" name="Line 46">
                <a:extLst>
                  <a:ext uri="{FF2B5EF4-FFF2-40B4-BE49-F238E27FC236}">
                    <a16:creationId xmlns:a16="http://schemas.microsoft.com/office/drawing/2014/main" id="{A44D6ACC-D1BD-F84B-AA96-70BF8C0BE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7" name="Line 47">
                <a:extLst>
                  <a:ext uri="{FF2B5EF4-FFF2-40B4-BE49-F238E27FC236}">
                    <a16:creationId xmlns:a16="http://schemas.microsoft.com/office/drawing/2014/main" id="{FC5E4392-42C4-5C5B-42B6-D84E4A7F28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8" name="Line 48">
                <a:extLst>
                  <a:ext uri="{FF2B5EF4-FFF2-40B4-BE49-F238E27FC236}">
                    <a16:creationId xmlns:a16="http://schemas.microsoft.com/office/drawing/2014/main" id="{63D4AF83-D54B-96F9-7337-0453DD42D3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89" name="Arc 49">
                <a:extLst>
                  <a:ext uri="{FF2B5EF4-FFF2-40B4-BE49-F238E27FC236}">
                    <a16:creationId xmlns:a16="http://schemas.microsoft.com/office/drawing/2014/main" id="{7BB27BDE-04FE-F9B2-AD64-B5D2F46C28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90" name="Line 50">
                <a:extLst>
                  <a:ext uri="{FF2B5EF4-FFF2-40B4-BE49-F238E27FC236}">
                    <a16:creationId xmlns:a16="http://schemas.microsoft.com/office/drawing/2014/main" id="{6F1279D1-62D9-9E44-D5F5-30F6E0CD8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0291" name="Line 51">
                <a:extLst>
                  <a:ext uri="{FF2B5EF4-FFF2-40B4-BE49-F238E27FC236}">
                    <a16:creationId xmlns:a16="http://schemas.microsoft.com/office/drawing/2014/main" id="{B31D605E-E854-6F16-E99A-35819430B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0294" name="Line 54">
            <a:extLst>
              <a:ext uri="{FF2B5EF4-FFF2-40B4-BE49-F238E27FC236}">
                <a16:creationId xmlns:a16="http://schemas.microsoft.com/office/drawing/2014/main" id="{32DB975E-5757-A46D-F89E-CFC6F38428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0295" name="Picture 55">
            <a:extLst>
              <a:ext uri="{FF2B5EF4-FFF2-40B4-BE49-F238E27FC236}">
                <a16:creationId xmlns:a16="http://schemas.microsoft.com/office/drawing/2014/main" id="{9A2E525D-AAC8-38AE-0180-2A4C6D4AA6F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200" y="1490663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A6CBE90-438D-FE29-0E44-63C834FC61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Relaxed WYSIWIS Views</a:t>
            </a:r>
          </a:p>
        </p:txBody>
      </p:sp>
      <p:pic>
        <p:nvPicPr>
          <p:cNvPr id="11267" name="Picture 3">
            <a:extLst>
              <a:ext uri="{FF2B5EF4-FFF2-40B4-BE49-F238E27FC236}">
                <a16:creationId xmlns:a16="http://schemas.microsoft.com/office/drawing/2014/main" id="{D030CACA-143D-9AC5-E989-227D77FAF5D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1525588"/>
            <a:ext cx="3990975" cy="38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6BA05964-ED36-651F-04C1-9E1A2FBB595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9" name="Freeform 5">
            <a:extLst>
              <a:ext uri="{FF2B5EF4-FFF2-40B4-BE49-F238E27FC236}">
                <a16:creationId xmlns:a16="http://schemas.microsoft.com/office/drawing/2014/main" id="{ED14F66C-8E36-2466-0806-F218E138A646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11294" name="Group 30">
            <a:extLst>
              <a:ext uri="{FF2B5EF4-FFF2-40B4-BE49-F238E27FC236}">
                <a16:creationId xmlns:a16="http://schemas.microsoft.com/office/drawing/2014/main" id="{F2B51FF0-327D-E4E4-4F2D-3E3A1E77260A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11282" name="Group 18">
              <a:extLst>
                <a:ext uri="{FF2B5EF4-FFF2-40B4-BE49-F238E27FC236}">
                  <a16:creationId xmlns:a16="http://schemas.microsoft.com/office/drawing/2014/main" id="{54DF965D-73A5-DEA7-E478-823196BBC1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11272" name="Group 8">
                <a:extLst>
                  <a:ext uri="{FF2B5EF4-FFF2-40B4-BE49-F238E27FC236}">
                    <a16:creationId xmlns:a16="http://schemas.microsoft.com/office/drawing/2014/main" id="{1788946E-290F-E6D9-4AF8-07A0A821E2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11270" name="Oval 6">
                  <a:extLst>
                    <a:ext uri="{FF2B5EF4-FFF2-40B4-BE49-F238E27FC236}">
                      <a16:creationId xmlns:a16="http://schemas.microsoft.com/office/drawing/2014/main" id="{B42B7736-437D-6156-046E-DD624B3BE9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271" name="Oval 7">
                  <a:extLst>
                    <a:ext uri="{FF2B5EF4-FFF2-40B4-BE49-F238E27FC236}">
                      <a16:creationId xmlns:a16="http://schemas.microsoft.com/office/drawing/2014/main" id="{0A2D6864-2468-4161-A6E7-9FE6053A3C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275" name="Group 11">
                <a:extLst>
                  <a:ext uri="{FF2B5EF4-FFF2-40B4-BE49-F238E27FC236}">
                    <a16:creationId xmlns:a16="http://schemas.microsoft.com/office/drawing/2014/main" id="{17D0C1B2-FB17-C415-3AEE-91F335F726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11273" name="AutoShape 9">
                  <a:extLst>
                    <a:ext uri="{FF2B5EF4-FFF2-40B4-BE49-F238E27FC236}">
                      <a16:creationId xmlns:a16="http://schemas.microsoft.com/office/drawing/2014/main" id="{EEE898C8-DBC3-F0B3-B136-0A255E8078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274" name="Rectangle 10">
                  <a:extLst>
                    <a:ext uri="{FF2B5EF4-FFF2-40B4-BE49-F238E27FC236}">
                      <a16:creationId xmlns:a16="http://schemas.microsoft.com/office/drawing/2014/main" id="{DC317C35-77CC-2864-98F9-24009B6D63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280" name="Group 16">
                <a:extLst>
                  <a:ext uri="{FF2B5EF4-FFF2-40B4-BE49-F238E27FC236}">
                    <a16:creationId xmlns:a16="http://schemas.microsoft.com/office/drawing/2014/main" id="{18A52322-ED16-F342-9782-E0C76AEF1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11278" name="Group 14">
                  <a:extLst>
                    <a:ext uri="{FF2B5EF4-FFF2-40B4-BE49-F238E27FC236}">
                      <a16:creationId xmlns:a16="http://schemas.microsoft.com/office/drawing/2014/main" id="{0BFB269B-5F75-9C1A-7953-E046BF817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11276" name="Arc 12">
                    <a:extLst>
                      <a:ext uri="{FF2B5EF4-FFF2-40B4-BE49-F238E27FC236}">
                        <a16:creationId xmlns:a16="http://schemas.microsoft.com/office/drawing/2014/main" id="{1C16FC09-DAB2-2F00-D7C0-6772E404A3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277" name="Arc 13">
                    <a:extLst>
                      <a:ext uri="{FF2B5EF4-FFF2-40B4-BE49-F238E27FC236}">
                        <a16:creationId xmlns:a16="http://schemas.microsoft.com/office/drawing/2014/main" id="{00708BF6-03C9-E813-A3AB-0C670CE66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1279" name="Line 15">
                  <a:extLst>
                    <a:ext uri="{FF2B5EF4-FFF2-40B4-BE49-F238E27FC236}">
                      <a16:creationId xmlns:a16="http://schemas.microsoft.com/office/drawing/2014/main" id="{605C8C01-7BD0-796E-A441-70873FC185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281" name="Line 17">
                <a:extLst>
                  <a:ext uri="{FF2B5EF4-FFF2-40B4-BE49-F238E27FC236}">
                    <a16:creationId xmlns:a16="http://schemas.microsoft.com/office/drawing/2014/main" id="{C70A0112-EDE5-EC79-A7BE-EC395A52C4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1293" name="Group 29">
              <a:extLst>
                <a:ext uri="{FF2B5EF4-FFF2-40B4-BE49-F238E27FC236}">
                  <a16:creationId xmlns:a16="http://schemas.microsoft.com/office/drawing/2014/main" id="{C14FC30C-26EE-1F49-A1B0-50BDC74D88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11283" name="Line 19">
                <a:extLst>
                  <a:ext uri="{FF2B5EF4-FFF2-40B4-BE49-F238E27FC236}">
                    <a16:creationId xmlns:a16="http://schemas.microsoft.com/office/drawing/2014/main" id="{B16B1024-B552-0AE7-1480-A9AFE6A043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4" name="Line 20">
                <a:extLst>
                  <a:ext uri="{FF2B5EF4-FFF2-40B4-BE49-F238E27FC236}">
                    <a16:creationId xmlns:a16="http://schemas.microsoft.com/office/drawing/2014/main" id="{4ABDF6BE-3DA3-73B0-7E0F-A5F0EADD88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5" name="Line 21">
                <a:extLst>
                  <a:ext uri="{FF2B5EF4-FFF2-40B4-BE49-F238E27FC236}">
                    <a16:creationId xmlns:a16="http://schemas.microsoft.com/office/drawing/2014/main" id="{BE2AB4AE-F98D-BDC1-4DB9-F70A5CD295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6" name="Line 22">
                <a:extLst>
                  <a:ext uri="{FF2B5EF4-FFF2-40B4-BE49-F238E27FC236}">
                    <a16:creationId xmlns:a16="http://schemas.microsoft.com/office/drawing/2014/main" id="{E1B540EC-907A-EEA3-DD39-E6920B070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7" name="Line 23">
                <a:extLst>
                  <a:ext uri="{FF2B5EF4-FFF2-40B4-BE49-F238E27FC236}">
                    <a16:creationId xmlns:a16="http://schemas.microsoft.com/office/drawing/2014/main" id="{48B19B1E-2819-096A-9BC7-FE30F2D642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8" name="Arc 24">
                <a:extLst>
                  <a:ext uri="{FF2B5EF4-FFF2-40B4-BE49-F238E27FC236}">
                    <a16:creationId xmlns:a16="http://schemas.microsoft.com/office/drawing/2014/main" id="{5679E3A1-7E51-3101-25EC-1E0BBF97F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89" name="Oval 25">
                <a:extLst>
                  <a:ext uri="{FF2B5EF4-FFF2-40B4-BE49-F238E27FC236}">
                    <a16:creationId xmlns:a16="http://schemas.microsoft.com/office/drawing/2014/main" id="{7E1A8F19-7931-BBBA-EF6E-B844499BBB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90" name="Line 26">
                <a:extLst>
                  <a:ext uri="{FF2B5EF4-FFF2-40B4-BE49-F238E27FC236}">
                    <a16:creationId xmlns:a16="http://schemas.microsoft.com/office/drawing/2014/main" id="{51BD2A14-A1A0-D659-F89C-2D17446DD2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91" name="Line 27">
                <a:extLst>
                  <a:ext uri="{FF2B5EF4-FFF2-40B4-BE49-F238E27FC236}">
                    <a16:creationId xmlns:a16="http://schemas.microsoft.com/office/drawing/2014/main" id="{7B4CEBCD-B778-E859-6535-7018402DCD9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292" name="Line 28">
                <a:extLst>
                  <a:ext uri="{FF2B5EF4-FFF2-40B4-BE49-F238E27FC236}">
                    <a16:creationId xmlns:a16="http://schemas.microsoft.com/office/drawing/2014/main" id="{54D1A2EF-34C1-ECEA-9578-2CD05C8E85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1318" name="Group 54">
            <a:extLst>
              <a:ext uri="{FF2B5EF4-FFF2-40B4-BE49-F238E27FC236}">
                <a16:creationId xmlns:a16="http://schemas.microsoft.com/office/drawing/2014/main" id="{E8F1B4D4-31CA-7776-10EA-070C387CD072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11307" name="Group 43">
              <a:extLst>
                <a:ext uri="{FF2B5EF4-FFF2-40B4-BE49-F238E27FC236}">
                  <a16:creationId xmlns:a16="http://schemas.microsoft.com/office/drawing/2014/main" id="{3719EB34-2E71-560E-60E8-7BEEBC5405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11297" name="Group 33">
                <a:extLst>
                  <a:ext uri="{FF2B5EF4-FFF2-40B4-BE49-F238E27FC236}">
                    <a16:creationId xmlns:a16="http://schemas.microsoft.com/office/drawing/2014/main" id="{5025B15E-BD05-11C8-090C-0943E15773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11295" name="Oval 31">
                  <a:extLst>
                    <a:ext uri="{FF2B5EF4-FFF2-40B4-BE49-F238E27FC236}">
                      <a16:creationId xmlns:a16="http://schemas.microsoft.com/office/drawing/2014/main" id="{6B28335D-0FB2-74D7-C887-136200391E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296" name="Oval 32">
                  <a:extLst>
                    <a:ext uri="{FF2B5EF4-FFF2-40B4-BE49-F238E27FC236}">
                      <a16:creationId xmlns:a16="http://schemas.microsoft.com/office/drawing/2014/main" id="{A8DA9F59-22EE-F190-7ED8-C648467482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300" name="Group 36">
                <a:extLst>
                  <a:ext uri="{FF2B5EF4-FFF2-40B4-BE49-F238E27FC236}">
                    <a16:creationId xmlns:a16="http://schemas.microsoft.com/office/drawing/2014/main" id="{2679B0C9-378C-6884-EF1B-C690958588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11298" name="AutoShape 34">
                  <a:extLst>
                    <a:ext uri="{FF2B5EF4-FFF2-40B4-BE49-F238E27FC236}">
                      <a16:creationId xmlns:a16="http://schemas.microsoft.com/office/drawing/2014/main" id="{96CBADC4-E723-608A-EC9A-6ADD64B522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1299" name="Rectangle 35">
                  <a:extLst>
                    <a:ext uri="{FF2B5EF4-FFF2-40B4-BE49-F238E27FC236}">
                      <a16:creationId xmlns:a16="http://schemas.microsoft.com/office/drawing/2014/main" id="{28F47C4D-59C5-FD87-2EC4-23CD5FD475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1305" name="Group 41">
                <a:extLst>
                  <a:ext uri="{FF2B5EF4-FFF2-40B4-BE49-F238E27FC236}">
                    <a16:creationId xmlns:a16="http://schemas.microsoft.com/office/drawing/2014/main" id="{FC1AB726-9011-79DA-06F0-AD44D1314F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11303" name="Group 39">
                  <a:extLst>
                    <a:ext uri="{FF2B5EF4-FFF2-40B4-BE49-F238E27FC236}">
                      <a16:creationId xmlns:a16="http://schemas.microsoft.com/office/drawing/2014/main" id="{5274BD37-5BB7-8EA9-080F-74702B21AE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11301" name="Arc 37">
                    <a:extLst>
                      <a:ext uri="{FF2B5EF4-FFF2-40B4-BE49-F238E27FC236}">
                        <a16:creationId xmlns:a16="http://schemas.microsoft.com/office/drawing/2014/main" id="{BEE21EEB-7399-3AA5-905F-DB1C943BA3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1302" name="Arc 38">
                    <a:extLst>
                      <a:ext uri="{FF2B5EF4-FFF2-40B4-BE49-F238E27FC236}">
                        <a16:creationId xmlns:a16="http://schemas.microsoft.com/office/drawing/2014/main" id="{315FB072-3461-6EA4-D1BE-2E7957923F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1304" name="Line 40">
                  <a:extLst>
                    <a:ext uri="{FF2B5EF4-FFF2-40B4-BE49-F238E27FC236}">
                      <a16:creationId xmlns:a16="http://schemas.microsoft.com/office/drawing/2014/main" id="{738256E5-4A69-65B2-A3D7-2E645DAC8A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1306" name="Freeform 42">
                <a:extLst>
                  <a:ext uri="{FF2B5EF4-FFF2-40B4-BE49-F238E27FC236}">
                    <a16:creationId xmlns:a16="http://schemas.microsoft.com/office/drawing/2014/main" id="{C440F27F-C9FC-F830-8233-E2CC1A2926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1317" name="Group 53">
              <a:extLst>
                <a:ext uri="{FF2B5EF4-FFF2-40B4-BE49-F238E27FC236}">
                  <a16:creationId xmlns:a16="http://schemas.microsoft.com/office/drawing/2014/main" id="{BCC76B25-C197-9FD1-80BB-DD73E47260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11308" name="Oval 44">
                <a:extLst>
                  <a:ext uri="{FF2B5EF4-FFF2-40B4-BE49-F238E27FC236}">
                    <a16:creationId xmlns:a16="http://schemas.microsoft.com/office/drawing/2014/main" id="{CE7B6B96-0AA1-0DEF-B2DE-61E9EE3BA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09" name="Line 45">
                <a:extLst>
                  <a:ext uri="{FF2B5EF4-FFF2-40B4-BE49-F238E27FC236}">
                    <a16:creationId xmlns:a16="http://schemas.microsoft.com/office/drawing/2014/main" id="{4CA93673-15E5-5E5A-61AD-997F2EA7F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0" name="Line 46">
                <a:extLst>
                  <a:ext uri="{FF2B5EF4-FFF2-40B4-BE49-F238E27FC236}">
                    <a16:creationId xmlns:a16="http://schemas.microsoft.com/office/drawing/2014/main" id="{3442AE61-E416-464C-4B40-624B9594D0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1" name="Line 47">
                <a:extLst>
                  <a:ext uri="{FF2B5EF4-FFF2-40B4-BE49-F238E27FC236}">
                    <a16:creationId xmlns:a16="http://schemas.microsoft.com/office/drawing/2014/main" id="{4BB6F796-EDAB-CE9E-AF7D-105988E608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2" name="Line 48">
                <a:extLst>
                  <a:ext uri="{FF2B5EF4-FFF2-40B4-BE49-F238E27FC236}">
                    <a16:creationId xmlns:a16="http://schemas.microsoft.com/office/drawing/2014/main" id="{413DDFFF-EFBD-E61D-8C16-94432802A6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3" name="Line 49">
                <a:extLst>
                  <a:ext uri="{FF2B5EF4-FFF2-40B4-BE49-F238E27FC236}">
                    <a16:creationId xmlns:a16="http://schemas.microsoft.com/office/drawing/2014/main" id="{1803623C-FE43-11E6-F880-FE0DD07AF1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4" name="Arc 50">
                <a:extLst>
                  <a:ext uri="{FF2B5EF4-FFF2-40B4-BE49-F238E27FC236}">
                    <a16:creationId xmlns:a16="http://schemas.microsoft.com/office/drawing/2014/main" id="{C04B7338-5585-2DDE-335E-61908FE9D1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5" name="Line 51">
                <a:extLst>
                  <a:ext uri="{FF2B5EF4-FFF2-40B4-BE49-F238E27FC236}">
                    <a16:creationId xmlns:a16="http://schemas.microsoft.com/office/drawing/2014/main" id="{D8D9833D-EA29-FE05-77E4-8A898848E2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1316" name="Line 52">
                <a:extLst>
                  <a:ext uri="{FF2B5EF4-FFF2-40B4-BE49-F238E27FC236}">
                    <a16:creationId xmlns:a16="http://schemas.microsoft.com/office/drawing/2014/main" id="{87076522-F0D4-93DE-B68C-76238E58E0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1319" name="Line 55">
            <a:extLst>
              <a:ext uri="{FF2B5EF4-FFF2-40B4-BE49-F238E27FC236}">
                <a16:creationId xmlns:a16="http://schemas.microsoft.com/office/drawing/2014/main" id="{05B31D9F-EEB0-5607-7E50-AC8D534C5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rgbClr val="FF3300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4E87557-ABC7-7362-4BA1-7369611170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31825" y="354013"/>
            <a:ext cx="7772400" cy="1143000"/>
          </a:xfrm>
          <a:noFill/>
          <a:ln/>
        </p:spPr>
        <p:txBody>
          <a:bodyPr anchor="ctr"/>
          <a:lstStyle/>
          <a:p>
            <a:r>
              <a:rPr lang="en-US" altLang="LID4096" sz="4400"/>
              <a:t>Awareness</a:t>
            </a:r>
          </a:p>
        </p:txBody>
      </p:sp>
      <p:grpSp>
        <p:nvGrpSpPr>
          <p:cNvPr id="12331" name="Group 43">
            <a:extLst>
              <a:ext uri="{FF2B5EF4-FFF2-40B4-BE49-F238E27FC236}">
                <a16:creationId xmlns:a16="http://schemas.microsoft.com/office/drawing/2014/main" id="{536D34D1-E6A7-050D-BC99-1994E1925E9B}"/>
              </a:ext>
            </a:extLst>
          </p:cNvPr>
          <p:cNvGrpSpPr>
            <a:grpSpLocks/>
          </p:cNvGrpSpPr>
          <p:nvPr/>
        </p:nvGrpSpPr>
        <p:grpSpPr bwMode="auto">
          <a:xfrm>
            <a:off x="2511425" y="3543300"/>
            <a:ext cx="4876800" cy="3187700"/>
            <a:chOff x="1582" y="2232"/>
            <a:chExt cx="3072" cy="2008"/>
          </a:xfrm>
        </p:grpSpPr>
        <p:sp>
          <p:nvSpPr>
            <p:cNvPr id="12291" name="Oval 3">
              <a:extLst>
                <a:ext uri="{FF2B5EF4-FFF2-40B4-BE49-F238E27FC236}">
                  <a16:creationId xmlns:a16="http://schemas.microsoft.com/office/drawing/2014/main" id="{EE2A44A1-C8E3-4C60-B009-20BCCF39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" y="2852"/>
              <a:ext cx="2680" cy="760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292" name="AutoShape 4">
              <a:extLst>
                <a:ext uri="{FF2B5EF4-FFF2-40B4-BE49-F238E27FC236}">
                  <a16:creationId xmlns:a16="http://schemas.microsoft.com/office/drawing/2014/main" id="{C5778874-EDC7-D833-42E2-E0B487CEAE6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258" y="2996"/>
              <a:ext cx="1622" cy="472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293" name="Oval 5">
              <a:extLst>
                <a:ext uri="{FF2B5EF4-FFF2-40B4-BE49-F238E27FC236}">
                  <a16:creationId xmlns:a16="http://schemas.microsoft.com/office/drawing/2014/main" id="{A7632038-BFBB-74A8-979A-4C9FCA9398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" y="2232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294" name="Arc 6">
              <a:extLst>
                <a:ext uri="{FF2B5EF4-FFF2-40B4-BE49-F238E27FC236}">
                  <a16:creationId xmlns:a16="http://schemas.microsoft.com/office/drawing/2014/main" id="{E2982F72-BEE1-2972-1DC4-E06702BA9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7" y="2465"/>
              <a:ext cx="192" cy="9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88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4"/>
                    <a:pt x="9602" y="61"/>
                    <a:pt x="21488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295" name="Arc 7">
              <a:extLst>
                <a:ext uri="{FF2B5EF4-FFF2-40B4-BE49-F238E27FC236}">
                  <a16:creationId xmlns:a16="http://schemas.microsoft.com/office/drawing/2014/main" id="{E8A81C45-4CE9-AAD2-5E9A-8963ECBB16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6" y="2465"/>
              <a:ext cx="192" cy="9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2298" name="Group 10">
              <a:extLst>
                <a:ext uri="{FF2B5EF4-FFF2-40B4-BE49-F238E27FC236}">
                  <a16:creationId xmlns:a16="http://schemas.microsoft.com/office/drawing/2014/main" id="{48353159-5AF7-8931-E9F8-8481333851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94" y="2560"/>
              <a:ext cx="288" cy="384"/>
              <a:chOff x="2694" y="2560"/>
              <a:chExt cx="288" cy="384"/>
            </a:xfrm>
          </p:grpSpPr>
          <p:sp>
            <p:nvSpPr>
              <p:cNvPr id="12296" name="Line 8">
                <a:extLst>
                  <a:ext uri="{FF2B5EF4-FFF2-40B4-BE49-F238E27FC236}">
                    <a16:creationId xmlns:a16="http://schemas.microsoft.com/office/drawing/2014/main" id="{BEE1A5C6-08B8-C3A4-7A58-6541484709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94" y="2560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297" name="Line 9">
                <a:extLst>
                  <a:ext uri="{FF2B5EF4-FFF2-40B4-BE49-F238E27FC236}">
                    <a16:creationId xmlns:a16="http://schemas.microsoft.com/office/drawing/2014/main" id="{69A1575C-67BF-DE03-92C7-2CB1E18D2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790" y="2608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2301" name="Group 13">
              <a:extLst>
                <a:ext uri="{FF2B5EF4-FFF2-40B4-BE49-F238E27FC236}">
                  <a16:creationId xmlns:a16="http://schemas.microsoft.com/office/drawing/2014/main" id="{BB78D12F-2DBE-068F-A4C3-CA15A3E858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62" y="2560"/>
              <a:ext cx="288" cy="384"/>
              <a:chOff x="3062" y="2560"/>
              <a:chExt cx="288" cy="384"/>
            </a:xfrm>
          </p:grpSpPr>
          <p:sp>
            <p:nvSpPr>
              <p:cNvPr id="12299" name="Line 11">
                <a:extLst>
                  <a:ext uri="{FF2B5EF4-FFF2-40B4-BE49-F238E27FC236}">
                    <a16:creationId xmlns:a16="http://schemas.microsoft.com/office/drawing/2014/main" id="{FFC51BDB-51EE-623E-FCD9-CC34452718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4" y="2560"/>
                <a:ext cx="96" cy="38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0" name="Line 12">
                <a:extLst>
                  <a:ext uri="{FF2B5EF4-FFF2-40B4-BE49-F238E27FC236}">
                    <a16:creationId xmlns:a16="http://schemas.microsoft.com/office/drawing/2014/main" id="{116872A3-5A45-A3B4-65AB-93AD0CAB7D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62" y="2608"/>
                <a:ext cx="19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2302" name="Line 14">
              <a:extLst>
                <a:ext uri="{FF2B5EF4-FFF2-40B4-BE49-F238E27FC236}">
                  <a16:creationId xmlns:a16="http://schemas.microsoft.com/office/drawing/2014/main" id="{59930F19-420E-B7A7-849D-5056DC7746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0" y="3520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3" name="Line 15">
              <a:extLst>
                <a:ext uri="{FF2B5EF4-FFF2-40B4-BE49-F238E27FC236}">
                  <a16:creationId xmlns:a16="http://schemas.microsoft.com/office/drawing/2014/main" id="{2AD8891E-79B5-1193-5E69-7EC677835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0" y="3664"/>
              <a:ext cx="336" cy="5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4" name="Line 16">
              <a:extLst>
                <a:ext uri="{FF2B5EF4-FFF2-40B4-BE49-F238E27FC236}">
                  <a16:creationId xmlns:a16="http://schemas.microsoft.com/office/drawing/2014/main" id="{B225E979-57B9-7DB4-66B7-B81566933C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26" y="2896"/>
              <a:ext cx="192" cy="3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5" name="Line 17">
              <a:extLst>
                <a:ext uri="{FF2B5EF4-FFF2-40B4-BE49-F238E27FC236}">
                  <a16:creationId xmlns:a16="http://schemas.microsoft.com/office/drawing/2014/main" id="{F97A1ECD-8802-E3E5-66ED-19052A31BA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78" y="2848"/>
              <a:ext cx="48" cy="3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6" name="Line 18">
              <a:extLst>
                <a:ext uri="{FF2B5EF4-FFF2-40B4-BE49-F238E27FC236}">
                  <a16:creationId xmlns:a16="http://schemas.microsoft.com/office/drawing/2014/main" id="{984B561B-5672-1A01-79BE-DF13FFB7E8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22" y="2848"/>
              <a:ext cx="912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7" name="Arc 19">
              <a:extLst>
                <a:ext uri="{FF2B5EF4-FFF2-40B4-BE49-F238E27FC236}">
                  <a16:creationId xmlns:a16="http://schemas.microsoft.com/office/drawing/2014/main" id="{F14D77D7-AAB2-1410-D82B-7980F51544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6" y="2663"/>
              <a:ext cx="542" cy="370"/>
            </a:xfrm>
            <a:custGeom>
              <a:avLst/>
              <a:gdLst>
                <a:gd name="G0" fmla="+- 0 0 0"/>
                <a:gd name="G1" fmla="+- 18880 0 0"/>
                <a:gd name="G2" fmla="+- 21600 0 0"/>
                <a:gd name="T0" fmla="*/ 10493 w 20307"/>
                <a:gd name="T1" fmla="*/ 0 h 18880"/>
                <a:gd name="T2" fmla="*/ 20307 w 20307"/>
                <a:gd name="T3" fmla="*/ 11520 h 18880"/>
                <a:gd name="T4" fmla="*/ 0 w 20307"/>
                <a:gd name="T5" fmla="*/ 18880 h 18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7" h="18880" fill="none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</a:path>
                <a:path w="20307" h="18880" stroke="0" extrusionOk="0">
                  <a:moveTo>
                    <a:pt x="10493" y="-1"/>
                  </a:moveTo>
                  <a:cubicBezTo>
                    <a:pt x="15046" y="2530"/>
                    <a:pt x="18532" y="6622"/>
                    <a:pt x="20307" y="11519"/>
                  </a:cubicBezTo>
                  <a:lnTo>
                    <a:pt x="0" y="1888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8" name="Oval 20">
              <a:extLst>
                <a:ext uri="{FF2B5EF4-FFF2-40B4-BE49-F238E27FC236}">
                  <a16:creationId xmlns:a16="http://schemas.microsoft.com/office/drawing/2014/main" id="{F5FE17E9-614D-B3D8-9716-5D5B5FF799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4" y="2472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09" name="Line 21">
              <a:extLst>
                <a:ext uri="{FF2B5EF4-FFF2-40B4-BE49-F238E27FC236}">
                  <a16:creationId xmlns:a16="http://schemas.microsoft.com/office/drawing/2014/main" id="{3C9B137A-46F9-E638-63F8-CBB2A3D8FE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9" y="2885"/>
              <a:ext cx="93" cy="20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0" name="Line 22">
              <a:extLst>
                <a:ext uri="{FF2B5EF4-FFF2-40B4-BE49-F238E27FC236}">
                  <a16:creationId xmlns:a16="http://schemas.microsoft.com/office/drawing/2014/main" id="{0710F3CA-2C08-CB92-1C83-F5A7A693B2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10" y="3088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1" name="Oval 23">
              <a:extLst>
                <a:ext uri="{FF2B5EF4-FFF2-40B4-BE49-F238E27FC236}">
                  <a16:creationId xmlns:a16="http://schemas.microsoft.com/office/drawing/2014/main" id="{76AD726A-E7FC-8319-876C-B006111F3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4" y="2280"/>
              <a:ext cx="272" cy="368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2" name="Line 24">
              <a:extLst>
                <a:ext uri="{FF2B5EF4-FFF2-40B4-BE49-F238E27FC236}">
                  <a16:creationId xmlns:a16="http://schemas.microsoft.com/office/drawing/2014/main" id="{B3424791-2FC6-E27A-97CD-DA0DAEFD44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2" y="3520"/>
              <a:ext cx="62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3" name="Line 25">
              <a:extLst>
                <a:ext uri="{FF2B5EF4-FFF2-40B4-BE49-F238E27FC236}">
                  <a16:creationId xmlns:a16="http://schemas.microsoft.com/office/drawing/2014/main" id="{495A7257-CB10-C7D6-369C-67A0FFA7BF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7" y="3660"/>
              <a:ext cx="431" cy="5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4" name="Line 26">
              <a:extLst>
                <a:ext uri="{FF2B5EF4-FFF2-40B4-BE49-F238E27FC236}">
                  <a16:creationId xmlns:a16="http://schemas.microsoft.com/office/drawing/2014/main" id="{50270EF3-5735-0DBD-BEB0-0430B5311E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4" y="2848"/>
              <a:ext cx="144" cy="4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5" name="Line 27">
              <a:extLst>
                <a:ext uri="{FF2B5EF4-FFF2-40B4-BE49-F238E27FC236}">
                  <a16:creationId xmlns:a16="http://schemas.microsoft.com/office/drawing/2014/main" id="{953A34CA-EE66-51E9-5224-814AF088A5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8" y="3040"/>
              <a:ext cx="48" cy="2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6" name="Line 28">
              <a:extLst>
                <a:ext uri="{FF2B5EF4-FFF2-40B4-BE49-F238E27FC236}">
                  <a16:creationId xmlns:a16="http://schemas.microsoft.com/office/drawing/2014/main" id="{18FF859A-072F-9255-7808-7E80579183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8" y="2752"/>
              <a:ext cx="144" cy="2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7" name="Arc 29">
              <a:extLst>
                <a:ext uri="{FF2B5EF4-FFF2-40B4-BE49-F238E27FC236}">
                  <a16:creationId xmlns:a16="http://schemas.microsoft.com/office/drawing/2014/main" id="{B79BF19F-F686-DBB0-6E51-C7D96CFCD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9" y="2616"/>
              <a:ext cx="192" cy="473"/>
            </a:xfrm>
            <a:custGeom>
              <a:avLst/>
              <a:gdLst>
                <a:gd name="G0" fmla="+- 20306 0 0"/>
                <a:gd name="G1" fmla="+- 18842 0 0"/>
                <a:gd name="G2" fmla="+- 21600 0 0"/>
                <a:gd name="T0" fmla="*/ 0 w 20306"/>
                <a:gd name="T1" fmla="*/ 11478 h 18842"/>
                <a:gd name="T2" fmla="*/ 9745 w 20306"/>
                <a:gd name="T3" fmla="*/ 0 h 18842"/>
                <a:gd name="T4" fmla="*/ 20306 w 20306"/>
                <a:gd name="T5" fmla="*/ 18842 h 18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6" h="18842" fill="none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</a:path>
                <a:path w="20306" h="18842" stroke="0" extrusionOk="0">
                  <a:moveTo>
                    <a:pt x="0" y="11478"/>
                  </a:moveTo>
                  <a:cubicBezTo>
                    <a:pt x="1766" y="6607"/>
                    <a:pt x="5225" y="2533"/>
                    <a:pt x="9744" y="-1"/>
                  </a:cubicBezTo>
                  <a:lnTo>
                    <a:pt x="20306" y="18842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8" name="Line 30">
              <a:extLst>
                <a:ext uri="{FF2B5EF4-FFF2-40B4-BE49-F238E27FC236}">
                  <a16:creationId xmlns:a16="http://schemas.microsoft.com/office/drawing/2014/main" id="{DC8C4A75-2A78-7912-51D4-EEC12C8930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2" y="2890"/>
              <a:ext cx="106" cy="6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19" name="Line 31">
              <a:extLst>
                <a:ext uri="{FF2B5EF4-FFF2-40B4-BE49-F238E27FC236}">
                  <a16:creationId xmlns:a16="http://schemas.microsoft.com/office/drawing/2014/main" id="{C0DA4921-BE8E-7001-7517-F70FD1AE0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8" y="3040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0" name="Oval 32">
              <a:extLst>
                <a:ext uri="{FF2B5EF4-FFF2-40B4-BE49-F238E27FC236}">
                  <a16:creationId xmlns:a16="http://schemas.microsoft.com/office/drawing/2014/main" id="{B066BD37-1D3B-8742-7C93-E7879CD068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3044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1" name="Oval 33">
              <a:extLst>
                <a:ext uri="{FF2B5EF4-FFF2-40B4-BE49-F238E27FC236}">
                  <a16:creationId xmlns:a16="http://schemas.microsoft.com/office/drawing/2014/main" id="{30885D38-5B28-0AFF-58C2-F814D2720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6" y="3143"/>
              <a:ext cx="199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2" name="Oval 34">
              <a:extLst>
                <a:ext uri="{FF2B5EF4-FFF2-40B4-BE49-F238E27FC236}">
                  <a16:creationId xmlns:a16="http://schemas.microsoft.com/office/drawing/2014/main" id="{DAFF048B-55F9-6700-DABC-63E40378E0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0" y="3044"/>
              <a:ext cx="136" cy="40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3" name="Oval 35">
              <a:extLst>
                <a:ext uri="{FF2B5EF4-FFF2-40B4-BE49-F238E27FC236}">
                  <a16:creationId xmlns:a16="http://schemas.microsoft.com/office/drawing/2014/main" id="{C918FDAB-6C84-D6D8-C55F-19335A9D8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2" y="3236"/>
              <a:ext cx="202" cy="52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4" name="Oval 36">
              <a:extLst>
                <a:ext uri="{FF2B5EF4-FFF2-40B4-BE49-F238E27FC236}">
                  <a16:creationId xmlns:a16="http://schemas.microsoft.com/office/drawing/2014/main" id="{689F511E-D965-FFE2-361A-255683355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0" y="3332"/>
              <a:ext cx="247" cy="88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5" name="Oval 37">
              <a:extLst>
                <a:ext uri="{FF2B5EF4-FFF2-40B4-BE49-F238E27FC236}">
                  <a16:creationId xmlns:a16="http://schemas.microsoft.com/office/drawing/2014/main" id="{D7E39C73-71AB-2718-315E-DEA5B08F5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4" y="3236"/>
              <a:ext cx="229" cy="5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6" name="Line 38">
              <a:extLst>
                <a:ext uri="{FF2B5EF4-FFF2-40B4-BE49-F238E27FC236}">
                  <a16:creationId xmlns:a16="http://schemas.microsoft.com/office/drawing/2014/main" id="{06E20B56-C27D-1421-0C24-F9F31DC1E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4" y="3085"/>
              <a:ext cx="15" cy="14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7" name="Line 39">
              <a:extLst>
                <a:ext uri="{FF2B5EF4-FFF2-40B4-BE49-F238E27FC236}">
                  <a16:creationId xmlns:a16="http://schemas.microsoft.com/office/drawing/2014/main" id="{CA9A1F47-ACB3-95FA-5BF2-BC5746F2A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34" y="3181"/>
              <a:ext cx="327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8" name="Line 40">
              <a:extLst>
                <a:ext uri="{FF2B5EF4-FFF2-40B4-BE49-F238E27FC236}">
                  <a16:creationId xmlns:a16="http://schemas.microsoft.com/office/drawing/2014/main" id="{2FF92426-5F47-372E-7A01-4D78DC9CF7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8" y="3196"/>
              <a:ext cx="54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29" name="Line 41">
              <a:extLst>
                <a:ext uri="{FF2B5EF4-FFF2-40B4-BE49-F238E27FC236}">
                  <a16:creationId xmlns:a16="http://schemas.microsoft.com/office/drawing/2014/main" id="{592026B4-693B-3E53-3CDC-7D648DCB3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86" y="3088"/>
              <a:ext cx="15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2330" name="Line 42">
              <a:extLst>
                <a:ext uri="{FF2B5EF4-FFF2-40B4-BE49-F238E27FC236}">
                  <a16:creationId xmlns:a16="http://schemas.microsoft.com/office/drawing/2014/main" id="{839ADE54-407C-3F3C-6C97-7106986884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" y="3295"/>
              <a:ext cx="198" cy="8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2332" name="Rectangle 44">
            <a:extLst>
              <a:ext uri="{FF2B5EF4-FFF2-40B4-BE49-F238E27FC236}">
                <a16:creationId xmlns:a16="http://schemas.microsoft.com/office/drawing/2014/main" id="{0CB7A168-DAB6-4B29-5FAE-83291138E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" y="1606550"/>
            <a:ext cx="7772400" cy="20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LID4096" sz="3200">
                <a:latin typeface="Book Antiqua" panose="02040602050305030304" pitchFamily="18" charset="0"/>
              </a:rPr>
              <a:t>   “We cannot engage in joint activity   </a:t>
            </a:r>
            <a:br>
              <a:rPr lang="en-US" altLang="LID4096" sz="3200">
                <a:latin typeface="Book Antiqua" panose="02040602050305030304" pitchFamily="18" charset="0"/>
              </a:rPr>
            </a:br>
            <a:r>
              <a:rPr lang="en-US" altLang="LID4096" sz="3200">
                <a:latin typeface="Book Antiqua" panose="02040602050305030304" pitchFamily="18" charset="0"/>
              </a:rPr>
              <a:t>  without common ground”</a:t>
            </a:r>
          </a:p>
          <a:p>
            <a:pPr>
              <a:spcBef>
                <a:spcPct val="20000"/>
              </a:spcBef>
            </a:pPr>
            <a:r>
              <a:rPr lang="en-US" altLang="LID4096" sz="3200">
                <a:latin typeface="Book Antiqua" panose="02040602050305030304" pitchFamily="18" charset="0"/>
              </a:rPr>
              <a:t>						Herbert Clark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E4E5F2E0-C763-399B-3206-507AC4260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Our View of Groupware</a:t>
            </a:r>
          </a:p>
        </p:txBody>
      </p:sp>
      <p:grpSp>
        <p:nvGrpSpPr>
          <p:cNvPr id="14347" name="Group 11">
            <a:extLst>
              <a:ext uri="{FF2B5EF4-FFF2-40B4-BE49-F238E27FC236}">
                <a16:creationId xmlns:a16="http://schemas.microsoft.com/office/drawing/2014/main" id="{8ECC477F-2FBC-2715-B815-9D6F56D19BDA}"/>
              </a:ext>
            </a:extLst>
          </p:cNvPr>
          <p:cNvGrpSpPr>
            <a:grpSpLocks/>
          </p:cNvGrpSpPr>
          <p:nvPr/>
        </p:nvGrpSpPr>
        <p:grpSpPr bwMode="auto">
          <a:xfrm>
            <a:off x="238125" y="1866900"/>
            <a:ext cx="5014913" cy="3763963"/>
            <a:chOff x="150" y="1176"/>
            <a:chExt cx="3159" cy="2371"/>
          </a:xfrm>
        </p:grpSpPr>
        <p:grpSp>
          <p:nvGrpSpPr>
            <p:cNvPr id="14345" name="Group 9">
              <a:extLst>
                <a:ext uri="{FF2B5EF4-FFF2-40B4-BE49-F238E27FC236}">
                  <a16:creationId xmlns:a16="http://schemas.microsoft.com/office/drawing/2014/main" id="{8B461638-9813-20C1-184C-A9A3C5AFD5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1176"/>
              <a:ext cx="3159" cy="2371"/>
              <a:chOff x="150" y="1176"/>
              <a:chExt cx="3159" cy="2371"/>
            </a:xfrm>
          </p:grpSpPr>
          <p:sp>
            <p:nvSpPr>
              <p:cNvPr id="14339" name="AutoShape 3">
                <a:extLst>
                  <a:ext uri="{FF2B5EF4-FFF2-40B4-BE49-F238E27FC236}">
                    <a16:creationId xmlns:a16="http://schemas.microsoft.com/office/drawing/2014/main" id="{5C9339C1-31B7-B5C2-EDB7-B7CC6E9CD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1184"/>
                <a:ext cx="3159" cy="2363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4342" name="Group 6">
                <a:extLst>
                  <a:ext uri="{FF2B5EF4-FFF2-40B4-BE49-F238E27FC236}">
                    <a16:creationId xmlns:a16="http://schemas.microsoft.com/office/drawing/2014/main" id="{69367877-5A8D-0C65-480F-F7F14A2820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" y="1193"/>
                <a:ext cx="2408" cy="1791"/>
                <a:chOff x="526" y="1193"/>
                <a:chExt cx="2408" cy="1791"/>
              </a:xfrm>
            </p:grpSpPr>
            <p:sp>
              <p:nvSpPr>
                <p:cNvPr id="14340" name="AutoShape 4">
                  <a:extLst>
                    <a:ext uri="{FF2B5EF4-FFF2-40B4-BE49-F238E27FC236}">
                      <a16:creationId xmlns:a16="http://schemas.microsoft.com/office/drawing/2014/main" id="{06513120-340C-89C9-1E4D-CED7ECD82B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" y="1193"/>
                  <a:ext cx="2408" cy="1791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41" name="Rectangle 5">
                  <a:extLst>
                    <a:ext uri="{FF2B5EF4-FFF2-40B4-BE49-F238E27FC236}">
                      <a16:creationId xmlns:a16="http://schemas.microsoft.com/office/drawing/2014/main" id="{4C20B010-4D23-9854-47CF-CE1A308577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6" y="2504"/>
                  <a:ext cx="1584" cy="288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LID4096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14343" name="AutoShape 7">
                <a:extLst>
                  <a:ext uri="{FF2B5EF4-FFF2-40B4-BE49-F238E27FC236}">
                    <a16:creationId xmlns:a16="http://schemas.microsoft.com/office/drawing/2014/main" id="{7F49316D-C332-CFE9-0D44-EB306CA7DF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" y="1176"/>
                <a:ext cx="1598" cy="1193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44" name="Rectangle 8">
                <a:extLst>
                  <a:ext uri="{FF2B5EF4-FFF2-40B4-BE49-F238E27FC236}">
                    <a16:creationId xmlns:a16="http://schemas.microsoft.com/office/drawing/2014/main" id="{DC1F913D-410D-3FC0-9846-C3A04038F2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9" y="1879"/>
                <a:ext cx="1104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>
                    <a:latin typeface="Helvetica" panose="020B0604020202020204" pitchFamily="34" charset="0"/>
                  </a:rPr>
                  <a:t>Awareness</a:t>
                </a:r>
              </a:p>
              <a:p>
                <a:r>
                  <a:rPr lang="en-US" altLang="LID4096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14346" name="Rectangle 10">
              <a:extLst>
                <a:ext uri="{FF2B5EF4-FFF2-40B4-BE49-F238E27FC236}">
                  <a16:creationId xmlns:a16="http://schemas.microsoft.com/office/drawing/2014/main" id="{DD793AB8-B112-8914-0FEE-FB3130331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3104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Communication</a:t>
              </a:r>
            </a:p>
          </p:txBody>
        </p:sp>
      </p:grpSp>
      <p:sp>
        <p:nvSpPr>
          <p:cNvPr id="14348" name="Rectangle 12">
            <a:extLst>
              <a:ext uri="{FF2B5EF4-FFF2-40B4-BE49-F238E27FC236}">
                <a16:creationId xmlns:a16="http://schemas.microsoft.com/office/drawing/2014/main" id="{796C6057-7AB7-2332-8AD5-977AF3E27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4110038"/>
            <a:ext cx="2105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Make collaboration possible</a:t>
            </a:r>
          </a:p>
        </p:txBody>
      </p:sp>
      <p:sp>
        <p:nvSpPr>
          <p:cNvPr id="14349" name="Rectangle 13">
            <a:extLst>
              <a:ext uri="{FF2B5EF4-FFF2-40B4-BE49-F238E27FC236}">
                <a16:creationId xmlns:a16="http://schemas.microsoft.com/office/drawing/2014/main" id="{DC040845-682D-8003-A661-897236C90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2262188"/>
            <a:ext cx="21193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Allows collaboration to be natural</a:t>
            </a:r>
          </a:p>
        </p:txBody>
      </p:sp>
      <p:sp>
        <p:nvSpPr>
          <p:cNvPr id="14350" name="Line 14">
            <a:extLst>
              <a:ext uri="{FF2B5EF4-FFF2-40B4-BE49-F238E27FC236}">
                <a16:creationId xmlns:a16="http://schemas.microsoft.com/office/drawing/2014/main" id="{296134B1-A177-015E-70B0-0F66001412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775075"/>
            <a:ext cx="7204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C2D95E6-5B73-7DE1-81C5-564E5DBC13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Our View of Groupware</a:t>
            </a:r>
          </a:p>
        </p:txBody>
      </p:sp>
      <p:grpSp>
        <p:nvGrpSpPr>
          <p:cNvPr id="15371" name="Group 11">
            <a:extLst>
              <a:ext uri="{FF2B5EF4-FFF2-40B4-BE49-F238E27FC236}">
                <a16:creationId xmlns:a16="http://schemas.microsoft.com/office/drawing/2014/main" id="{D19FFA48-342F-20DC-B5A9-A60B1030193C}"/>
              </a:ext>
            </a:extLst>
          </p:cNvPr>
          <p:cNvGrpSpPr>
            <a:grpSpLocks/>
          </p:cNvGrpSpPr>
          <p:nvPr/>
        </p:nvGrpSpPr>
        <p:grpSpPr bwMode="auto">
          <a:xfrm>
            <a:off x="238125" y="1866900"/>
            <a:ext cx="5014913" cy="3763963"/>
            <a:chOff x="150" y="1176"/>
            <a:chExt cx="3159" cy="2371"/>
          </a:xfrm>
        </p:grpSpPr>
        <p:grpSp>
          <p:nvGrpSpPr>
            <p:cNvPr id="15369" name="Group 9">
              <a:extLst>
                <a:ext uri="{FF2B5EF4-FFF2-40B4-BE49-F238E27FC236}">
                  <a16:creationId xmlns:a16="http://schemas.microsoft.com/office/drawing/2014/main" id="{76F3B061-994E-2D7D-89DF-FA800C7699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1176"/>
              <a:ext cx="3159" cy="2371"/>
              <a:chOff x="150" y="1176"/>
              <a:chExt cx="3159" cy="2371"/>
            </a:xfrm>
          </p:grpSpPr>
          <p:sp>
            <p:nvSpPr>
              <p:cNvPr id="15363" name="AutoShape 3">
                <a:extLst>
                  <a:ext uri="{FF2B5EF4-FFF2-40B4-BE49-F238E27FC236}">
                    <a16:creationId xmlns:a16="http://schemas.microsoft.com/office/drawing/2014/main" id="{1322051C-E16E-6C95-160C-9F9E66E48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1184"/>
                <a:ext cx="3159" cy="2363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5366" name="Group 6">
                <a:extLst>
                  <a:ext uri="{FF2B5EF4-FFF2-40B4-BE49-F238E27FC236}">
                    <a16:creationId xmlns:a16="http://schemas.microsoft.com/office/drawing/2014/main" id="{D04F4D84-785C-127A-DF15-A839E36255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" y="1193"/>
                <a:ext cx="2408" cy="1791"/>
                <a:chOff x="526" y="1193"/>
                <a:chExt cx="2408" cy="1791"/>
              </a:xfrm>
            </p:grpSpPr>
            <p:sp>
              <p:nvSpPr>
                <p:cNvPr id="15364" name="AutoShape 4">
                  <a:extLst>
                    <a:ext uri="{FF2B5EF4-FFF2-40B4-BE49-F238E27FC236}">
                      <a16:creationId xmlns:a16="http://schemas.microsoft.com/office/drawing/2014/main" id="{069AC369-5CF5-B12F-7285-E5ED3CF0E6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" y="1193"/>
                  <a:ext cx="2408" cy="1791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5365" name="Rectangle 5">
                  <a:extLst>
                    <a:ext uri="{FF2B5EF4-FFF2-40B4-BE49-F238E27FC236}">
                      <a16:creationId xmlns:a16="http://schemas.microsoft.com/office/drawing/2014/main" id="{37A3A8B9-CFDD-191A-8013-17243B5938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6" y="2504"/>
                  <a:ext cx="1584" cy="288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LID4096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15367" name="AutoShape 7">
                <a:extLst>
                  <a:ext uri="{FF2B5EF4-FFF2-40B4-BE49-F238E27FC236}">
                    <a16:creationId xmlns:a16="http://schemas.microsoft.com/office/drawing/2014/main" id="{27A4DA24-B17B-EFAD-DBB7-00921C5424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" y="1176"/>
                <a:ext cx="1598" cy="1193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5368" name="Rectangle 8">
                <a:extLst>
                  <a:ext uri="{FF2B5EF4-FFF2-40B4-BE49-F238E27FC236}">
                    <a16:creationId xmlns:a16="http://schemas.microsoft.com/office/drawing/2014/main" id="{277F29C2-B7AF-CE26-81E1-BF60C747F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9" y="1879"/>
                <a:ext cx="1104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>
                    <a:latin typeface="Helvetica" panose="020B0604020202020204" pitchFamily="34" charset="0"/>
                  </a:rPr>
                  <a:t>Awareness</a:t>
                </a:r>
              </a:p>
              <a:p>
                <a:r>
                  <a:rPr lang="en-US" altLang="LID4096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15370" name="Rectangle 10">
              <a:extLst>
                <a:ext uri="{FF2B5EF4-FFF2-40B4-BE49-F238E27FC236}">
                  <a16:creationId xmlns:a16="http://schemas.microsoft.com/office/drawing/2014/main" id="{2EC09184-32F1-9D61-2524-DD29A7A0F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3104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Communication</a:t>
              </a:r>
            </a:p>
          </p:txBody>
        </p:sp>
      </p:grp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4A470C9A-CCB0-5900-6566-F9F96D31D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4110038"/>
            <a:ext cx="2105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Make collaboration possible</a:t>
            </a:r>
          </a:p>
        </p:txBody>
      </p: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048AF7C0-0DC0-D304-A0C8-88B5928366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2262188"/>
            <a:ext cx="21193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Allows collaboration to be natural</a:t>
            </a:r>
          </a:p>
        </p:txBody>
      </p:sp>
      <p:sp>
        <p:nvSpPr>
          <p:cNvPr id="15374" name="Line 14">
            <a:extLst>
              <a:ext uri="{FF2B5EF4-FFF2-40B4-BE49-F238E27FC236}">
                <a16:creationId xmlns:a16="http://schemas.microsoft.com/office/drawing/2014/main" id="{FC296E23-8029-B2E7-2F31-6B940E32E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775075"/>
            <a:ext cx="7204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375" name="AutoShape 15">
            <a:extLst>
              <a:ext uri="{FF2B5EF4-FFF2-40B4-BE49-F238E27FC236}">
                <a16:creationId xmlns:a16="http://schemas.microsoft.com/office/drawing/2014/main" id="{D70B9CF3-F133-031C-14A8-B0F4F0F68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0738" y="3654425"/>
            <a:ext cx="627062" cy="889000"/>
          </a:xfrm>
          <a:prstGeom prst="downArrow">
            <a:avLst>
              <a:gd name="adj1" fmla="val 50000"/>
              <a:gd name="adj2" fmla="val 54024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5376" name="AutoShape 16">
            <a:extLst>
              <a:ext uri="{FF2B5EF4-FFF2-40B4-BE49-F238E27FC236}">
                <a16:creationId xmlns:a16="http://schemas.microsoft.com/office/drawing/2014/main" id="{A5C80246-AF00-9E07-EF1A-517A1C6A5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3668713"/>
            <a:ext cx="728662" cy="1814512"/>
          </a:xfrm>
          <a:prstGeom prst="downArrow">
            <a:avLst>
              <a:gd name="adj1" fmla="val 50000"/>
              <a:gd name="adj2" fmla="val 70486"/>
            </a:avLst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98A8C70-7AA7-404D-1C7A-6FAD40A3AC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Workspace Video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FE41874-F530-960C-8495-C8BE9BE81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419100"/>
            <a:ext cx="8323263" cy="1143000"/>
          </a:xfrm>
          <a:noFill/>
          <a:ln/>
        </p:spPr>
        <p:txBody>
          <a:bodyPr/>
          <a:lstStyle/>
          <a:p>
            <a:r>
              <a:rPr lang="en-US" altLang="LID4096"/>
              <a:t>What is Workspace Awareness?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F267DA0-6E4E-6C7F-BD0B-BA6DA7F2D3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2438" y="1752600"/>
            <a:ext cx="8370887" cy="1371600"/>
          </a:xfrm>
          <a:noFill/>
          <a:ln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up-to-the-minute knowledge about others’ interaction with a shared workspace</a:t>
            </a:r>
          </a:p>
        </p:txBody>
      </p:sp>
      <p:grpSp>
        <p:nvGrpSpPr>
          <p:cNvPr id="17418" name="Group 10">
            <a:extLst>
              <a:ext uri="{FF2B5EF4-FFF2-40B4-BE49-F238E27FC236}">
                <a16:creationId xmlns:a16="http://schemas.microsoft.com/office/drawing/2014/main" id="{6CAAA9AF-9017-F271-CDDA-3D2161356E64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155950"/>
            <a:ext cx="7354888" cy="2635250"/>
            <a:chOff x="576" y="1988"/>
            <a:chExt cx="4633" cy="1660"/>
          </a:xfrm>
        </p:grpSpPr>
        <p:sp>
          <p:nvSpPr>
            <p:cNvPr id="17412" name="Rectangle 4">
              <a:extLst>
                <a:ext uri="{FF2B5EF4-FFF2-40B4-BE49-F238E27FC236}">
                  <a16:creationId xmlns:a16="http://schemas.microsoft.com/office/drawing/2014/main" id="{88F79D12-BD35-18FE-9E3A-6520976389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1988"/>
              <a:ext cx="1433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the state of the workspace</a:t>
              </a:r>
            </a:p>
          </p:txBody>
        </p:sp>
        <p:sp>
          <p:nvSpPr>
            <p:cNvPr id="17413" name="Rectangle 5">
              <a:extLst>
                <a:ext uri="{FF2B5EF4-FFF2-40B4-BE49-F238E27FC236}">
                  <a16:creationId xmlns:a16="http://schemas.microsoft.com/office/drawing/2014/main" id="{A07A61C7-4722-347A-8C67-6B09EC34A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" y="3130"/>
              <a:ext cx="1760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my interaction with the workspace</a:t>
              </a:r>
            </a:p>
          </p:txBody>
        </p:sp>
        <p:sp>
          <p:nvSpPr>
            <p:cNvPr id="17414" name="Line 6">
              <a:extLst>
                <a:ext uri="{FF2B5EF4-FFF2-40B4-BE49-F238E27FC236}">
                  <a16:creationId xmlns:a16="http://schemas.microsoft.com/office/drawing/2014/main" id="{CEF2CE13-1825-2A54-0953-CB433CD23B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6" y="2400"/>
              <a:ext cx="1200" cy="7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415" name="Line 7">
              <a:extLst>
                <a:ext uri="{FF2B5EF4-FFF2-40B4-BE49-F238E27FC236}">
                  <a16:creationId xmlns:a16="http://schemas.microsoft.com/office/drawing/2014/main" id="{FBAF865F-4486-3649-8B8B-C56ECC3B4D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456"/>
              <a:ext cx="105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416" name="Line 8">
              <a:extLst>
                <a:ext uri="{FF2B5EF4-FFF2-40B4-BE49-F238E27FC236}">
                  <a16:creationId xmlns:a16="http://schemas.microsoft.com/office/drawing/2014/main" id="{71C68B68-7C19-48D8-71BB-7F5B39A9B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48"/>
              <a:ext cx="384" cy="67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stealth" w="med" len="lg"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7417" name="Rectangle 9">
              <a:extLst>
                <a:ext uri="{FF2B5EF4-FFF2-40B4-BE49-F238E27FC236}">
                  <a16:creationId xmlns:a16="http://schemas.microsoft.com/office/drawing/2014/main" id="{A273F805-6A2F-D500-691F-7A8C6B0E9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8" y="3113"/>
              <a:ext cx="1921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others’ interaction with the workspace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635F9D1-4CC3-B5BC-3E42-A1C49341E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What is WA useful for?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98C005D-3E60-0E1A-623E-98470093B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63675" y="2182813"/>
            <a:ext cx="6530975" cy="4114800"/>
          </a:xfrm>
          <a:noFill/>
          <a:ln/>
        </p:spPr>
        <p:txBody>
          <a:bodyPr/>
          <a:lstStyle/>
          <a:p>
            <a:r>
              <a:rPr lang="en-US" altLang="LID4096"/>
              <a:t>Creating opportunities</a:t>
            </a:r>
          </a:p>
          <a:p>
            <a:r>
              <a:rPr lang="en-US" altLang="LID4096"/>
              <a:t>Coordinating dependent tasks</a:t>
            </a:r>
          </a:p>
          <a:p>
            <a:r>
              <a:rPr lang="en-US" altLang="LID4096"/>
              <a:t>Monitoring group progress</a:t>
            </a:r>
          </a:p>
          <a:p>
            <a:r>
              <a:rPr lang="en-US" altLang="LID4096"/>
              <a:t>Providing a shared context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572BE19-3B39-D5EF-A074-D615C83E4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D4DD2DC8-CC17-C7B4-6169-DF4CBA8CBD29}"/>
              </a:ext>
            </a:extLst>
          </p:cNvPr>
          <p:cNvGraphicFramePr>
            <a:graphicFrameLocks/>
          </p:cNvGraphicFramePr>
          <p:nvPr/>
        </p:nvGraphicFramePr>
        <p:xfrm>
          <a:off x="1222375" y="1481138"/>
          <a:ext cx="7235825" cy="512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175080" imgH="4562280" progId="Word.Document.6">
                  <p:embed/>
                </p:oleObj>
              </mc:Choice>
              <mc:Fallback>
                <p:oleObj name="Document" r:id="rId2" imgW="6175080" imgH="456228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481138"/>
                        <a:ext cx="7235825" cy="512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73278C8-F188-9145-56D7-40F9F3F8E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Mechanisms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F8C3EB0-5079-A349-4773-F14234288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Peripheral vision</a:t>
            </a:r>
          </a:p>
          <a:p>
            <a:r>
              <a:rPr lang="en-US" altLang="LID4096"/>
              <a:t>Glances</a:t>
            </a:r>
          </a:p>
          <a:p>
            <a:r>
              <a:rPr lang="en-US" altLang="LID4096"/>
              <a:t>Verbal activity</a:t>
            </a:r>
          </a:p>
          <a:p>
            <a:r>
              <a:rPr lang="en-US" altLang="LID4096"/>
              <a:t>Feedthrough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2F7562B3-7D03-BF62-D462-5685AA39E4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Translation to groupware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6A5DBA1-C551-5B90-FFDD-9539B4480B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362200"/>
            <a:ext cx="7048500" cy="4114800"/>
          </a:xfrm>
          <a:noFill/>
          <a:ln/>
        </p:spPr>
        <p:txBody>
          <a:bodyPr/>
          <a:lstStyle/>
          <a:p>
            <a:r>
              <a:rPr lang="en-US" altLang="LID4096"/>
              <a:t>Reduced perceptual information</a:t>
            </a:r>
          </a:p>
          <a:p>
            <a:r>
              <a:rPr lang="en-US" altLang="LID4096"/>
              <a:t>Poorer communication</a:t>
            </a:r>
          </a:p>
          <a:p>
            <a:r>
              <a:rPr lang="en-US" altLang="LID4096"/>
              <a:t>Computers hide things!</a:t>
            </a:r>
          </a:p>
          <a:p>
            <a:r>
              <a:rPr lang="en-US" altLang="LID4096"/>
              <a:t>Techniques like relaxed-wysiwis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9E222D7-5244-1156-F748-F00FA15485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Display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0DDFCBD5-68B7-6C9D-DEC7-665D32AC6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362200"/>
            <a:ext cx="6705600" cy="2971800"/>
          </a:xfrm>
          <a:noFill/>
          <a:ln/>
        </p:spPr>
        <p:txBody>
          <a:bodyPr/>
          <a:lstStyle/>
          <a:p>
            <a:r>
              <a:rPr lang="en-US" altLang="LID4096"/>
              <a:t>Interpretation</a:t>
            </a:r>
          </a:p>
          <a:p>
            <a:r>
              <a:rPr lang="en-US" altLang="LID4096"/>
              <a:t>Weightiness</a:t>
            </a:r>
          </a:p>
          <a:p>
            <a:r>
              <a:rPr lang="en-US" altLang="LID4096"/>
              <a:t>Distraction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F55A0082-FCE0-BDB9-C803-58DDDFC66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Widgets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34258A6-833F-E7EA-2C4A-9E86065BCE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Support awareness of:</a:t>
            </a:r>
          </a:p>
          <a:p>
            <a:pPr lvl="1"/>
            <a:r>
              <a:rPr lang="en-US" altLang="LID4096"/>
              <a:t>Presence</a:t>
            </a:r>
          </a:p>
          <a:p>
            <a:pPr lvl="1"/>
            <a:r>
              <a:rPr lang="en-US" altLang="LID4096"/>
              <a:t>Location</a:t>
            </a:r>
          </a:p>
          <a:p>
            <a:pPr lvl="1"/>
            <a:r>
              <a:rPr lang="en-US" altLang="LID4096"/>
              <a:t>Activity</a:t>
            </a: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F690F3F8-451C-4DE8-C972-DAD3611ADB8B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239838"/>
            <a:ext cx="5603875" cy="537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 useBgFill="1">
        <p:nvSpPr>
          <p:cNvPr id="26627" name="Rectangle 3">
            <a:extLst>
              <a:ext uri="{FF2B5EF4-FFF2-40B4-BE49-F238E27FC236}">
                <a16:creationId xmlns:a16="http://schemas.microsoft.com/office/drawing/2014/main" id="{8353EA0B-54AF-1111-4404-BC23D48D67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96900" y="327025"/>
            <a:ext cx="7772400" cy="881063"/>
          </a:xfrm>
          <a:ln/>
        </p:spPr>
        <p:txBody>
          <a:bodyPr anchor="ctr"/>
          <a:lstStyle/>
          <a:p>
            <a:r>
              <a:rPr lang="en-US" altLang="LID4096" sz="4400"/>
              <a:t>Current Approaches</a:t>
            </a: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3F48A761-B95E-4611-58E7-6AEF6A75FC6B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563" y="2251075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CA2FA35-DBD2-6381-E29A-85DCA7A6A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3178186-CB0A-CCBA-12BA-41373DBB9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945609C6-FCB9-B457-0029-21B4D8E6D2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Problems...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E2A109E-63AA-F709-2AFA-E08AC6A97B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Screen real estate consumed</a:t>
            </a:r>
          </a:p>
          <a:p>
            <a:r>
              <a:rPr lang="en-US" altLang="LID4096"/>
              <a:t>Separate windows introduces a seam</a:t>
            </a:r>
          </a:p>
          <a:p>
            <a:r>
              <a:rPr lang="en-US" altLang="LID4096"/>
              <a:t>Overview hides details of actions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Question:</a:t>
            </a:r>
          </a:p>
          <a:p>
            <a:pPr lvl="1"/>
            <a:r>
              <a:rPr lang="en-US" altLang="LID4096"/>
              <a:t>Can we merge the overview, detail and main view into a single view?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59B42251-546C-6BD0-808E-FD8251F95F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Fisheye Views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20E3A4B-EC43-5C6B-892B-4D82C3E92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Integrate detail and global view 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Awareness by:</a:t>
            </a:r>
          </a:p>
          <a:p>
            <a:pPr lvl="1"/>
            <a:r>
              <a:rPr lang="en-US" altLang="LID4096"/>
              <a:t>location in global context</a:t>
            </a:r>
          </a:p>
          <a:p>
            <a:pPr lvl="1"/>
            <a:r>
              <a:rPr lang="en-US" altLang="LID4096"/>
              <a:t>details through </a:t>
            </a:r>
            <a:br>
              <a:rPr lang="en-US" altLang="LID4096"/>
            </a:br>
            <a:r>
              <a:rPr lang="en-US" altLang="LID4096"/>
              <a:t>		multiple focal points</a:t>
            </a:r>
            <a:br>
              <a:rPr lang="en-US" altLang="LID4096"/>
            </a:br>
            <a:r>
              <a:rPr lang="en-US" altLang="LID4096"/>
              <a:t>		telepointers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88A779C6-01D7-D35D-EB3B-DDE07DBF2DB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68288"/>
            <a:ext cx="4646612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FD5692AD-FF8B-7CCC-53EE-562915274909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247650"/>
            <a:ext cx="3556000" cy="637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>
            <a:extLst>
              <a:ext uri="{FF2B5EF4-FFF2-40B4-BE49-F238E27FC236}">
                <a16:creationId xmlns:a16="http://schemas.microsoft.com/office/drawing/2014/main" id="{61949293-15FD-3654-D9BA-17839600B6F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68288"/>
            <a:ext cx="4646612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40B4043-B031-6F9C-826B-58AB53F7E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1981200" cy="1524000"/>
          </a:xfrm>
          <a:noFill/>
          <a:ln/>
        </p:spPr>
        <p:txBody>
          <a:bodyPr/>
          <a:lstStyle/>
          <a:p>
            <a:pPr algn="l"/>
            <a:r>
              <a:rPr lang="en-US" altLang="LID4096" sz="3600"/>
              <a:t>Fisheye</a:t>
            </a:r>
            <a:br>
              <a:rPr lang="en-US" altLang="LID4096" sz="3600"/>
            </a:br>
            <a:r>
              <a:rPr lang="en-US" altLang="LID4096" sz="3600"/>
              <a:t>Text</a:t>
            </a:r>
            <a:br>
              <a:rPr lang="en-US" altLang="LID4096" sz="3600"/>
            </a:br>
            <a:r>
              <a:rPr lang="en-US" altLang="LID4096" sz="2800" b="0" i="1"/>
              <a:t>single user</a:t>
            </a:r>
          </a:p>
        </p:txBody>
      </p:sp>
      <p:graphicFrame>
        <p:nvGraphicFramePr>
          <p:cNvPr id="33795" name="Object 3">
            <a:extLst>
              <a:ext uri="{FF2B5EF4-FFF2-40B4-BE49-F238E27FC236}">
                <a16:creationId xmlns:a16="http://schemas.microsoft.com/office/drawing/2014/main" id="{1C3B8BFF-CA10-C841-6DC8-E2E3D38F6A64}"/>
              </a:ext>
            </a:extLst>
          </p:cNvPr>
          <p:cNvGraphicFramePr>
            <a:graphicFrameLocks/>
          </p:cNvGraphicFramePr>
          <p:nvPr/>
        </p:nvGraphicFramePr>
        <p:xfrm>
          <a:off x="2209800" y="371475"/>
          <a:ext cx="6724650" cy="620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52381" imgH="5123810" progId="Word.Document.6">
                  <p:embed/>
                </p:oleObj>
              </mc:Choice>
              <mc:Fallback>
                <p:oleObj name="Document" r:id="rId2" imgW="5552381" imgH="512381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71475"/>
                        <a:ext cx="6724650" cy="6205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2">
            <a:extLst>
              <a:ext uri="{FF2B5EF4-FFF2-40B4-BE49-F238E27FC236}">
                <a16:creationId xmlns:a16="http://schemas.microsoft.com/office/drawing/2014/main" id="{D8CCEDA9-4054-3DE1-5F6E-58746FF4CB49}"/>
              </a:ext>
            </a:extLst>
          </p:cNvPr>
          <p:cNvGraphicFramePr>
            <a:graphicFrameLocks/>
          </p:cNvGraphicFramePr>
          <p:nvPr/>
        </p:nvGraphicFramePr>
        <p:xfrm>
          <a:off x="2235200" y="381000"/>
          <a:ext cx="6451600" cy="6226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963520" imgH="2858760" progId="Word.Picture.6">
                  <p:embed/>
                </p:oleObj>
              </mc:Choice>
              <mc:Fallback>
                <p:oleObj name="Picture" r:id="rId2" imgW="2963520" imgH="2858760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200" y="381000"/>
                        <a:ext cx="6451600" cy="6226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9" name="Rectangle 3">
            <a:extLst>
              <a:ext uri="{FF2B5EF4-FFF2-40B4-BE49-F238E27FC236}">
                <a16:creationId xmlns:a16="http://schemas.microsoft.com/office/drawing/2014/main" id="{AB38BF99-2131-98F2-A303-8424D92A9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1981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/>
            <a:r>
              <a:rPr lang="en-US" altLang="LID4096" sz="3600" b="1">
                <a:solidFill>
                  <a:schemeClr val="tx2"/>
                </a:solidFill>
              </a:rPr>
              <a:t>Fisheye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3600" b="1">
                <a:solidFill>
                  <a:schemeClr val="tx2"/>
                </a:solidFill>
              </a:rPr>
              <a:t>Text</a:t>
            </a:r>
            <a:br>
              <a:rPr lang="en-US" altLang="LID4096" sz="3600" b="1">
                <a:solidFill>
                  <a:schemeClr val="tx2"/>
                </a:solidFill>
              </a:rPr>
            </a:br>
            <a:r>
              <a:rPr lang="en-US" altLang="LID4096" sz="2800" i="1">
                <a:solidFill>
                  <a:schemeClr val="tx2"/>
                </a:solidFill>
              </a:rPr>
              <a:t>groupware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813FFC1-DE3D-8C58-99EB-188784228A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Video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7CECC3B2-7F4D-72E6-BB5C-0E308F937A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Fisheye Views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2">
            <a:extLst>
              <a:ext uri="{FF2B5EF4-FFF2-40B4-BE49-F238E27FC236}">
                <a16:creationId xmlns:a16="http://schemas.microsoft.com/office/drawing/2014/main" id="{3D6FB240-2A8C-209E-6390-FF42BA931168}"/>
              </a:ext>
            </a:extLst>
          </p:cNvPr>
          <p:cNvGraphicFramePr>
            <a:graphicFrameLocks/>
          </p:cNvGraphicFramePr>
          <p:nvPr/>
        </p:nvGraphicFramePr>
        <p:xfrm>
          <a:off x="311150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2" imgW="2039760" imgH="2211120" progId="Word.Picture.6">
                  <p:embed/>
                </p:oleObj>
              </mc:Choice>
              <mc:Fallback>
                <p:oleObj name="Picture" r:id="rId2" imgW="2039760" imgH="2211120" progId="Word.Picture.6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50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867" name="Object 3">
            <a:extLst>
              <a:ext uri="{FF2B5EF4-FFF2-40B4-BE49-F238E27FC236}">
                <a16:creationId xmlns:a16="http://schemas.microsoft.com/office/drawing/2014/main" id="{BEA37281-A7E6-36A3-2B21-CC3EB3FBD548}"/>
              </a:ext>
            </a:extLst>
          </p:cNvPr>
          <p:cNvGraphicFramePr>
            <a:graphicFrameLocks/>
          </p:cNvGraphicFramePr>
          <p:nvPr/>
        </p:nvGraphicFramePr>
        <p:xfrm>
          <a:off x="4689475" y="1752600"/>
          <a:ext cx="414337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4" imgW="2039760" imgH="2211120" progId="Word.Picture.6">
                  <p:embed/>
                </p:oleObj>
              </mc:Choice>
              <mc:Fallback>
                <p:oleObj name="Picture" r:id="rId4" imgW="2039760" imgH="2211120" progId="Word.Picture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9475" y="1752600"/>
                        <a:ext cx="414337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4">
            <a:extLst>
              <a:ext uri="{FF2B5EF4-FFF2-40B4-BE49-F238E27FC236}">
                <a16:creationId xmlns:a16="http://schemas.microsoft.com/office/drawing/2014/main" id="{27548BCB-E82E-D642-FB90-6BB92A7BAF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Graphical Fisheye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7EF82BA-A942-2DCE-6E7E-526E36806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Do fisheyes work?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933C2CA-8BC7-DC22-A79E-7B07654C1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 present </a:t>
            </a:r>
          </a:p>
          <a:p>
            <a:pPr lvl="1"/>
            <a:r>
              <a:rPr lang="en-US" altLang="LID4096"/>
              <a:t>who is participating</a:t>
            </a:r>
          </a:p>
          <a:p>
            <a:pPr lvl="1"/>
            <a:r>
              <a:rPr lang="en-US" altLang="LID4096"/>
              <a:t>where they are</a:t>
            </a:r>
          </a:p>
          <a:p>
            <a:pPr lvl="1"/>
            <a:r>
              <a:rPr lang="en-US" altLang="LID4096"/>
              <a:t>what they are doing</a:t>
            </a:r>
          </a:p>
          <a:p>
            <a:pPr lvl="1"/>
            <a:r>
              <a:rPr lang="en-US" altLang="LID4096"/>
              <a:t>what changes they are making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1D5139F0-E750-968C-A004-8B05AFCFAA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FB723C5-E6EE-6998-1155-AA1F7C6364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altLang="LID4096"/>
              <a:t>Usability studies</a:t>
            </a:r>
          </a:p>
          <a:p>
            <a:pPr lvl="1"/>
            <a:r>
              <a:rPr lang="en-US" altLang="LID4096"/>
              <a:t>is this a reasonable way to work?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C54A80A-EE22-548C-3C77-5ED7393474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50" y="420688"/>
            <a:ext cx="2905125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/>
          <a:p>
            <a:pPr algn="l"/>
            <a:r>
              <a:rPr lang="en-US" altLang="LID4096" sz="4400" b="1">
                <a:solidFill>
                  <a:schemeClr val="tx2"/>
                </a:solidFill>
              </a:rPr>
              <a:t>HeadUp </a:t>
            </a:r>
            <a:br>
              <a:rPr lang="en-US" altLang="LID4096" sz="4400" b="1">
                <a:solidFill>
                  <a:schemeClr val="tx2"/>
                </a:solidFill>
              </a:rPr>
            </a:br>
            <a:r>
              <a:rPr lang="en-US" altLang="LID4096" sz="4400" b="1">
                <a:solidFill>
                  <a:schemeClr val="tx2"/>
                </a:solidFill>
              </a:rPr>
              <a:t>Lens</a:t>
            </a:r>
          </a:p>
        </p:txBody>
      </p:sp>
      <p:pic>
        <p:nvPicPr>
          <p:cNvPr id="39939" name="Picture 3">
            <a:extLst>
              <a:ext uri="{FF2B5EF4-FFF2-40B4-BE49-F238E27FC236}">
                <a16:creationId xmlns:a16="http://schemas.microsoft.com/office/drawing/2014/main" id="{2DCE659B-454F-9AF8-AAFD-922E127484D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950" y="433388"/>
            <a:ext cx="5407025" cy="604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0" name="Rectangle 4">
            <a:extLst>
              <a:ext uri="{FF2B5EF4-FFF2-40B4-BE49-F238E27FC236}">
                <a16:creationId xmlns:a16="http://schemas.microsoft.com/office/drawing/2014/main" id="{83FBAD7A-D821-DEA0-FF72-4B94F7C83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2297113"/>
            <a:ext cx="2139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Main view </a:t>
            </a:r>
            <a:br>
              <a:rPr lang="en-US" altLang="LID4096"/>
            </a:br>
            <a:r>
              <a:rPr lang="en-US" altLang="LID4096"/>
              <a:t>in foreground 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37A56801-AE63-2D62-054F-137D396F7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38" y="4019550"/>
            <a:ext cx="2232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r>
              <a:rPr lang="en-US" altLang="LID4096"/>
              <a:t>Overview </a:t>
            </a:r>
            <a:br>
              <a:rPr lang="en-US" altLang="LID4096"/>
            </a:br>
            <a:r>
              <a:rPr lang="en-US" altLang="LID4096"/>
              <a:t>in background </a:t>
            </a:r>
          </a:p>
        </p:txBody>
      </p:sp>
      <p:sp>
        <p:nvSpPr>
          <p:cNvPr id="39942" name="Line 6">
            <a:extLst>
              <a:ext uri="{FF2B5EF4-FFF2-40B4-BE49-F238E27FC236}">
                <a16:creationId xmlns:a16="http://schemas.microsoft.com/office/drawing/2014/main" id="{6C934E9A-ED4C-9104-3C5B-05C4ACD39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2852738"/>
            <a:ext cx="693738" cy="3587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43" name="Line 7">
            <a:extLst>
              <a:ext uri="{FF2B5EF4-FFF2-40B4-BE49-F238E27FC236}">
                <a16:creationId xmlns:a16="http://schemas.microsoft.com/office/drawing/2014/main" id="{D24AFDC3-73B4-DF3A-536E-618EC384E6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74963" y="4424363"/>
            <a:ext cx="2511425" cy="4730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ED4A32FF-5AED-5167-8F02-FB02EB2E501B}"/>
              </a:ext>
            </a:extLst>
          </p:cNvPr>
          <p:cNvSpPr>
            <a:spLocks noChangeShapeType="1"/>
          </p:cNvSpPr>
          <p:nvPr/>
        </p:nvSpPr>
        <p:spPr bwMode="auto">
          <a:xfrm>
            <a:off x="7372350" y="3890963"/>
            <a:ext cx="220663" cy="2206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38271F0-7277-1490-6116-C0F4A29983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(again)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C3A7359-B4AC-9776-9BD2-6BF1770DE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indent="3175">
              <a:buFont typeface="ZapfDingbats" pitchFamily="82" charset="2"/>
              <a:buNone/>
            </a:pPr>
            <a:r>
              <a:rPr lang="en-US" altLang="LID4096"/>
              <a:t>Fisheye views can afford </a:t>
            </a:r>
            <a:r>
              <a:rPr lang="en-US" altLang="LID4096" i="1"/>
              <a:t>awareness</a:t>
            </a:r>
            <a:r>
              <a:rPr lang="en-US" altLang="LID4096"/>
              <a:t> </a:t>
            </a:r>
            <a:r>
              <a:rPr lang="en-US" altLang="LID4096" i="1"/>
              <a:t>of others</a:t>
            </a:r>
            <a:r>
              <a:rPr lang="en-US" altLang="LID4096"/>
              <a:t> in groupware by showing participants:</a:t>
            </a:r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080A1B69-4D1A-9D07-462D-C9FC6B663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75" y="3998913"/>
            <a:ext cx="6516688" cy="1163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1143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2"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location in the global context</a:t>
            </a:r>
          </a:p>
          <a:p>
            <a:pPr algn="ctr">
              <a:spcBef>
                <a:spcPct val="20000"/>
              </a:spcBef>
              <a:buSzPct val="75000"/>
              <a:buFont typeface="ZapfDingbats" pitchFamily="82" charset="2"/>
              <a:buChar char="v"/>
            </a:pPr>
            <a:r>
              <a:rPr lang="en-US" altLang="LID4096" sz="3200">
                <a:latin typeface="Book Antiqua" panose="02040602050305030304" pitchFamily="18" charset="0"/>
              </a:rPr>
              <a:t>action in the local detail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2714</TotalTime>
  <Words>499</Words>
  <Application>Microsoft Office PowerPoint</Application>
  <PresentationFormat>On-screen Show (4:3)</PresentationFormat>
  <Paragraphs>119</Paragraphs>
  <Slides>32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Times New Roman</vt:lpstr>
      <vt:lpstr>Book Antiqua</vt:lpstr>
      <vt:lpstr>ZapfDingbats</vt:lpstr>
      <vt:lpstr>Helvetica</vt:lpstr>
      <vt:lpstr>Wet Sand.pot</vt:lpstr>
      <vt:lpstr>Document</vt:lpstr>
      <vt:lpstr>Picture</vt:lpstr>
      <vt:lpstr>Awareness through Fisheye Views in Relaxed-WYSIWIS Groupware  </vt:lpstr>
      <vt:lpstr>The Message</vt:lpstr>
      <vt:lpstr>Outline</vt:lpstr>
      <vt:lpstr>Shared Workspaces</vt:lpstr>
      <vt:lpstr>Distributed Groupware</vt:lpstr>
      <vt:lpstr>Shared Workspaces</vt:lpstr>
      <vt:lpstr>Relaxed WYSIWIS Views</vt:lpstr>
      <vt:lpstr>Awareness</vt:lpstr>
      <vt:lpstr>Our View of Groupware</vt:lpstr>
      <vt:lpstr>Our View of Groupware</vt:lpstr>
      <vt:lpstr>Workspace Video</vt:lpstr>
      <vt:lpstr>What is Workspace Awareness?</vt:lpstr>
      <vt:lpstr>What is WA useful for?</vt:lpstr>
      <vt:lpstr>Information</vt:lpstr>
      <vt:lpstr>Mechanisms</vt:lpstr>
      <vt:lpstr>Translation to groupware</vt:lpstr>
      <vt:lpstr>Display</vt:lpstr>
      <vt:lpstr>Awareness Widgets</vt:lpstr>
      <vt:lpstr>Current Approaches</vt:lpstr>
      <vt:lpstr>Video</vt:lpstr>
      <vt:lpstr>Problems...</vt:lpstr>
      <vt:lpstr>Fisheye Views</vt:lpstr>
      <vt:lpstr>PowerPoint Presentation</vt:lpstr>
      <vt:lpstr>PowerPoint Presentation</vt:lpstr>
      <vt:lpstr>Fisheye Text single user</vt:lpstr>
      <vt:lpstr>PowerPoint Presentation</vt:lpstr>
      <vt:lpstr>Video</vt:lpstr>
      <vt:lpstr>Graphical Fisheye</vt:lpstr>
      <vt:lpstr>Do fisheyes work?</vt:lpstr>
      <vt:lpstr>Next Steps</vt:lpstr>
      <vt:lpstr>PowerPoint Presentation</vt:lpstr>
      <vt:lpstr>The Message (again)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of Others in Groupware</dc:title>
  <dc:creator>Saul Greenberg</dc:creator>
  <cp:lastModifiedBy>Saul Greenberg</cp:lastModifiedBy>
  <cp:revision>178</cp:revision>
  <cp:lastPrinted>1996-04-14T22:17:20Z</cp:lastPrinted>
  <dcterms:created xsi:type="dcterms:W3CDTF">1995-06-17T23:31:02Z</dcterms:created>
  <dcterms:modified xsi:type="dcterms:W3CDTF">2026-10-03T21:56:18Z</dcterms:modified>
</cp:coreProperties>
</file>