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392" r:id="rId2"/>
    <p:sldId id="256" r:id="rId3"/>
    <p:sldId id="264" r:id="rId4"/>
    <p:sldId id="261" r:id="rId5"/>
    <p:sldId id="262" r:id="rId6"/>
    <p:sldId id="293" r:id="rId7"/>
    <p:sldId id="267" r:id="rId8"/>
    <p:sldId id="265" r:id="rId9"/>
    <p:sldId id="339" r:id="rId10"/>
    <p:sldId id="327" r:id="rId11"/>
    <p:sldId id="344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2" r:id="rId24"/>
    <p:sldId id="271" r:id="rId25"/>
    <p:sldId id="274" r:id="rId26"/>
    <p:sldId id="390" r:id="rId27"/>
    <p:sldId id="275" r:id="rId28"/>
    <p:sldId id="278" r:id="rId29"/>
    <p:sldId id="291" r:id="rId30"/>
    <p:sldId id="277" r:id="rId31"/>
    <p:sldId id="346" r:id="rId32"/>
    <p:sldId id="279" r:id="rId33"/>
    <p:sldId id="342" r:id="rId34"/>
    <p:sldId id="281" r:id="rId35"/>
    <p:sldId id="345" r:id="rId36"/>
    <p:sldId id="335" r:id="rId37"/>
    <p:sldId id="328" r:id="rId38"/>
    <p:sldId id="283" r:id="rId39"/>
    <p:sldId id="391" r:id="rId40"/>
    <p:sldId id="285" r:id="rId41"/>
    <p:sldId id="329" r:id="rId42"/>
    <p:sldId id="330" r:id="rId43"/>
    <p:sldId id="376" r:id="rId44"/>
    <p:sldId id="377" r:id="rId45"/>
    <p:sldId id="378" r:id="rId46"/>
    <p:sldId id="379" r:id="rId47"/>
    <p:sldId id="380" r:id="rId48"/>
    <p:sldId id="381" r:id="rId49"/>
    <p:sldId id="382" r:id="rId50"/>
    <p:sldId id="383" r:id="rId51"/>
    <p:sldId id="384" r:id="rId52"/>
    <p:sldId id="385" r:id="rId53"/>
    <p:sldId id="386" r:id="rId54"/>
    <p:sldId id="387" r:id="rId55"/>
    <p:sldId id="388" r:id="rId56"/>
    <p:sldId id="389" r:id="rId57"/>
    <p:sldId id="294" r:id="rId58"/>
    <p:sldId id="295" r:id="rId59"/>
    <p:sldId id="296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9" r:id="rId68"/>
    <p:sldId id="310" r:id="rId69"/>
    <p:sldId id="338" r:id="rId70"/>
    <p:sldId id="340" r:id="rId71"/>
    <p:sldId id="312" r:id="rId72"/>
    <p:sldId id="313" r:id="rId73"/>
    <p:sldId id="316" r:id="rId74"/>
    <p:sldId id="314" r:id="rId75"/>
    <p:sldId id="361" r:id="rId76"/>
  </p:sldIdLst>
  <p:sldSz cx="9144000" cy="6858000" type="screen4x3"/>
  <p:notesSz cx="6954838" cy="9240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EAEAEA"/>
    <a:srgbClr val="99CCFF"/>
    <a:srgbClr val="CC9900"/>
    <a:srgbClr val="FFFF00"/>
    <a:srgbClr val="FF3300"/>
    <a:srgbClr val="33CC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384" y="-93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FB1B09C-0024-B8EC-6F15-9747C8DA7D8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033713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906463">
              <a:defRPr sz="1000" i="1"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BCE0380-08A4-A8BD-895E-69256D62DA0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32238" y="-6350"/>
            <a:ext cx="3033712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6463">
              <a:defRPr sz="1000" i="1"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0EE5052-78BB-F7BE-BEDB-643CEFEF2D0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685800"/>
            <a:ext cx="4632325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70C3DC5C-9558-02D0-A549-A5B6CBDC3FC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392613"/>
            <a:ext cx="5159375" cy="4168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 noProof="0"/>
              <a:t>Click to edit Master text styles</a:t>
            </a:r>
          </a:p>
          <a:p>
            <a:pPr lvl="1"/>
            <a:r>
              <a:rPr lang="en-US" altLang="LID4096" noProof="0"/>
              <a:t>Second level</a:t>
            </a:r>
          </a:p>
          <a:p>
            <a:pPr lvl="2"/>
            <a:r>
              <a:rPr lang="en-US" altLang="LID4096" noProof="0"/>
              <a:t>Third level</a:t>
            </a:r>
          </a:p>
          <a:p>
            <a:pPr lvl="3"/>
            <a:r>
              <a:rPr lang="en-US" altLang="LID4096" noProof="0"/>
              <a:t>Fourth level</a:t>
            </a:r>
          </a:p>
          <a:p>
            <a:pPr lvl="4"/>
            <a:r>
              <a:rPr lang="en-US" altLang="LID4096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9405600-AF5C-B1BB-7F25-C747F602AC5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8791575"/>
            <a:ext cx="3033713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906463">
              <a:defRPr sz="1000" i="1"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9654A02-24FD-D3A1-7ADA-709FF627A1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2238" y="8791575"/>
            <a:ext cx="3033712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6463">
              <a:defRPr sz="1000" i="1" smtClean="0"/>
            </a:lvl1pPr>
          </a:lstStyle>
          <a:p>
            <a:pPr>
              <a:defRPr/>
            </a:pPr>
            <a:fld id="{D7CE6032-015A-4833-B2D5-2F6F98A4B06C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5613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09638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65250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0863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12409-3E9D-5D72-9572-14A70C50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1C82B-9C27-3E8D-7604-DC766803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1734F-64D7-1D76-18F1-6684A294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0D0CF8-E379-496B-929E-B85A1C4CCB05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2778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A2E46-F607-FE24-28A4-D4E32773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2055B-C2C8-722F-A405-13A3D1841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D3FEF-25D3-AF10-5E0D-16B079AD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1CAAB9-5A65-4434-99A6-62EA67098E9A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219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F111D-2922-95EE-BB92-84AFE635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24B04-DD1C-AAE2-6CBC-F04BDF49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42B71-6CC4-D5F9-F2F2-BF325EF7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E5962F-076E-41C4-AE46-17412BDFA50A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7253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29F7F-143E-1160-10FB-BBFAAB753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B7A20-2E46-943F-1FD0-AFE50B61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A587D-5EDC-F347-F9BE-BB8B0031C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FCF104-E8CC-497D-9400-4AF78F44FC1B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70303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276C78-0916-E906-EDED-3B9A0377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0D1BEA-BB14-A9F6-10D8-76024AAA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217509-0746-58EB-91C1-45DE20899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ED4979-0051-42CA-83AA-2D697582DE17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9396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B4CF4-20A7-8988-2C20-0B4C02D1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57F0E-13E8-F02A-66CC-1A8077F18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C4CFF-2FC0-CAB1-428F-E152C98B4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B18DDF-F53E-430A-AD61-E6888B4A2203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9746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56AF5-0310-3C91-8E00-7E7005344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4C18DB-2752-DE5E-35A6-792EF93E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E0B36-4DDB-BF52-9F2D-576F96E16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662976-98CA-48FA-925D-D387FFB6AACA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1454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35667-FA2B-E9FE-1676-2DBCDCD5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E4296-F6A2-EC1A-E04C-A9E5D407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4E110-DDF6-FDD9-2DF4-E8E886C65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D7DE20-BA0E-4ECD-96F6-6AAFEBF6257C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475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ID4096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3C401-D1A9-351A-ECF1-3CC53362F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C19AA8-84AE-44CF-DC2B-D488C1109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ECCB7-485D-F91F-E173-07D68EE7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D4C90E-FAE6-4D00-B9C0-A76233A27151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3006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CB940-599F-5084-B672-9F781D89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750D1-3E7D-3A2C-1813-AFAA97A8A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33CC4-A9FF-7D55-7BF0-167A7E5BB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67A231-939B-463B-AB59-CE4141384B4E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2708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0E19C-6BAD-E7A8-144C-AFEB7C2EC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D5CD0-05AD-1506-CC91-4F4AA6DD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7A10E-848E-F5E5-CDC5-CBF7DCF17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7CC45F-3C40-4F5D-BC97-55F44E95D569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53890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05D24E-2951-8A48-D5C6-2E1F5F07C9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A0526CB-C29B-BBF1-1589-78BE1D601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4019651-8E78-4503-3DDC-EA97459E09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DB2A744-B1CE-A71A-AD3F-9192547DDA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2161F90-AF81-8B22-2B99-464E7BABDA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68630B7-0E52-4EE1-9443-650A194A484C}" type="slidenum">
              <a:rPr lang="en-US" altLang="LID4096"/>
              <a:pPr>
                <a:defRPr/>
              </a:pPr>
              <a:t>‹#›</a:t>
            </a:fld>
            <a:endParaRPr lang="en-US" altLang="LID4096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6E715B1D-1B52-07A8-6E4D-445B5F9D9A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Font typeface="ZapfDingbats" pitchFamily="8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3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8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7.png"/><Relationship Id="rId4" Type="http://schemas.openxmlformats.org/officeDocument/2006/relationships/oleObject" Target="../embeddings/oleObject9.bin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4792-1BEB-D7D9-5376-0355F19E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CA" sz="2400" dirty="0"/>
              <a:t>This presentation collects six talks </a:t>
            </a:r>
            <a:r>
              <a:rPr lang="en-CA" sz="2400"/>
              <a:t>presented within </a:t>
            </a:r>
            <a:r>
              <a:rPr lang="en-CA" sz="2400" dirty="0"/>
              <a:t>a special session at the CHI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44C07-FB1D-5145-5854-5D432250A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Supporting awareness of others in groupware (session intro) </a:t>
            </a:r>
          </a:p>
          <a:p>
            <a:r>
              <a:rPr lang="en-CA" sz="2400" dirty="0"/>
              <a:t>Peepholes: Low cost awareness of one’s community</a:t>
            </a:r>
          </a:p>
          <a:p>
            <a:r>
              <a:rPr lang="en-CA" sz="2400" dirty="0"/>
              <a:t>Workspace awareness for groupware</a:t>
            </a:r>
          </a:p>
          <a:p>
            <a:r>
              <a:rPr lang="en-CA" sz="2400" dirty="0"/>
              <a:t>Workspace awareness support with radar overviews</a:t>
            </a:r>
          </a:p>
          <a:p>
            <a:r>
              <a:rPr lang="en-CA" sz="2400" dirty="0"/>
              <a:t>A fisheye text editor for relaxed WYIWIS groupware</a:t>
            </a:r>
          </a:p>
          <a:p>
            <a:r>
              <a:rPr lang="en-CA" sz="2400" dirty="0"/>
              <a:t>A usability study of workspace awareness widgets</a:t>
            </a:r>
            <a:endParaRPr lang="LID4096" sz="2400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BE6E17D6-8B7B-B158-033D-30C8B56CE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65019"/>
            <a:ext cx="8628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r>
              <a:rPr lang="en-CA" altLang="LID4096" i="1" dirty="0"/>
              <a:t>Note: videos shown during these presentations are not included here</a:t>
            </a:r>
            <a:endParaRPr lang="LID4096" altLang="LID4096" i="1" dirty="0"/>
          </a:p>
        </p:txBody>
      </p:sp>
    </p:spTree>
    <p:extLst>
      <p:ext uri="{BB962C8B-B14F-4D97-AF65-F5344CB8AC3E}">
        <p14:creationId xmlns:p14="http://schemas.microsoft.com/office/powerpoint/2010/main" val="4140880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4E4CA8E-D4CE-E7E4-9CFB-B07C2A75C1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74688" y="1344613"/>
            <a:ext cx="7772400" cy="1381125"/>
          </a:xfrm>
          <a:noFill/>
        </p:spPr>
        <p:txBody>
          <a:bodyPr anchor="ctr"/>
          <a:lstStyle/>
          <a:p>
            <a:r>
              <a:rPr lang="en-US" altLang="LID4096" sz="4400"/>
              <a:t>Awareness of Others</a:t>
            </a:r>
            <a:br>
              <a:rPr lang="en-US" altLang="LID4096" sz="4400"/>
            </a:br>
            <a:r>
              <a:rPr lang="en-US" altLang="LID4096" sz="4400"/>
              <a:t>in Groupware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FAAB49-FD47-1579-AB31-621BB04A6AA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96863" y="2921000"/>
            <a:ext cx="8597900" cy="3175000"/>
          </a:xfrm>
          <a:noFill/>
        </p:spPr>
        <p:txBody>
          <a:bodyPr/>
          <a:lstStyle/>
          <a:p>
            <a:pPr marL="342900" indent="-342900"/>
            <a:r>
              <a:rPr lang="en-US" altLang="LID4096" sz="3200" i="1"/>
              <a:t>Who are you, and what are you doing?</a:t>
            </a:r>
            <a:endParaRPr lang="en-US" altLang="LID4096" sz="3200"/>
          </a:p>
          <a:p>
            <a:pPr marL="342900" indent="-342900"/>
            <a:endParaRPr lang="en-US" altLang="LID4096" sz="3200"/>
          </a:p>
          <a:p>
            <a:pPr marL="342900" indent="-342900"/>
            <a:r>
              <a:rPr lang="en-US" altLang="LID4096" sz="3200"/>
              <a:t>Carl Gutwin, Saul Greenberg, Mark Roseman</a:t>
            </a:r>
          </a:p>
          <a:p>
            <a:pPr marL="342900" indent="-342900"/>
            <a:r>
              <a:rPr lang="en-US" altLang="LID4096" sz="3200"/>
              <a:t>The University of Calgary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711A8B-7E1D-7782-CB2F-E14178B99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A758A19-BE48-D5D1-F3B2-D06F8FE61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349500"/>
            <a:ext cx="8610600" cy="3038475"/>
          </a:xfrm>
          <a:noFill/>
        </p:spPr>
        <p:txBody>
          <a:bodyPr/>
          <a:lstStyle/>
          <a:p>
            <a:pPr marL="4763" indent="-4763" algn="ctr">
              <a:buFont typeface="ZapfDingbats" pitchFamily="82" charset="2"/>
              <a:buNone/>
            </a:pPr>
            <a:r>
              <a:rPr lang="en-US" altLang="LID4096" sz="3600" i="1"/>
              <a:t>Groupware will only approach the simplicity and richness of face-to-face collaboration by supporting awareness of others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738FF47-E0C5-4049-51EE-5DBBB927F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What’s in this session?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E72E831-6E21-EA8A-A368-F5BA59C468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Awareness in group work</a:t>
            </a:r>
          </a:p>
          <a:p>
            <a:r>
              <a:rPr lang="en-US" altLang="LID4096"/>
              <a:t>Informal awareness through Peepholes</a:t>
            </a:r>
          </a:p>
          <a:p>
            <a:r>
              <a:rPr lang="en-US" altLang="LID4096"/>
              <a:t>Workspace awareness framework</a:t>
            </a:r>
          </a:p>
          <a:p>
            <a:r>
              <a:rPr lang="en-US" altLang="LID4096"/>
              <a:t>Awareness widgets</a:t>
            </a:r>
          </a:p>
          <a:p>
            <a:r>
              <a:rPr lang="en-US" altLang="LID4096"/>
              <a:t>Usability study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7244539-0DEE-E1F5-DA88-A67AA02FF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Awareness in Group Work</a:t>
            </a:r>
          </a:p>
        </p:txBody>
      </p:sp>
      <p:sp>
        <p:nvSpPr>
          <p:cNvPr id="17411" name="Oval 3">
            <a:extLst>
              <a:ext uri="{FF2B5EF4-FFF2-40B4-BE49-F238E27FC236}">
                <a16:creationId xmlns:a16="http://schemas.microsoft.com/office/drawing/2014/main" id="{62C75211-97FE-A9BD-D2A9-BB297C9C4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913" y="3333750"/>
            <a:ext cx="4254500" cy="1206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17412" name="Oval 4">
            <a:extLst>
              <a:ext uri="{FF2B5EF4-FFF2-40B4-BE49-F238E27FC236}">
                <a16:creationId xmlns:a16="http://schemas.microsoft.com/office/drawing/2014/main" id="{C7664E86-720D-8895-B9E2-DA1378F37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863" y="2349500"/>
            <a:ext cx="431800" cy="584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17413" name="Arc 5">
            <a:extLst>
              <a:ext uri="{FF2B5EF4-FFF2-40B4-BE49-F238E27FC236}">
                <a16:creationId xmlns:a16="http://schemas.microsoft.com/office/drawing/2014/main" id="{39337171-4B5E-1A74-23AB-F9470192E074}"/>
              </a:ext>
            </a:extLst>
          </p:cNvPr>
          <p:cNvSpPr>
            <a:spLocks/>
          </p:cNvSpPr>
          <p:nvPr/>
        </p:nvSpPr>
        <p:spPr bwMode="auto">
          <a:xfrm>
            <a:off x="3917950" y="2719388"/>
            <a:ext cx="304800" cy="152400"/>
          </a:xfrm>
          <a:custGeom>
            <a:avLst/>
            <a:gdLst>
              <a:gd name="T0" fmla="*/ 0 w 21600"/>
              <a:gd name="T1" fmla="*/ 152400 h 21600"/>
              <a:gd name="T2" fmla="*/ 303220 w 21600"/>
              <a:gd name="T3" fmla="*/ 0 h 21600"/>
              <a:gd name="T4" fmla="*/ 304800 w 21600"/>
              <a:gd name="T5" fmla="*/ 152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599"/>
                </a:moveTo>
                <a:cubicBezTo>
                  <a:pt x="0" y="9714"/>
                  <a:pt x="9602" y="61"/>
                  <a:pt x="21488" y="0"/>
                </a:cubicBezTo>
              </a:path>
              <a:path w="21600" h="21600" stroke="0" extrusionOk="0">
                <a:moveTo>
                  <a:pt x="0" y="21599"/>
                </a:moveTo>
                <a:cubicBezTo>
                  <a:pt x="0" y="9714"/>
                  <a:pt x="9602" y="61"/>
                  <a:pt x="21488" y="0"/>
                </a:cubicBezTo>
                <a:lnTo>
                  <a:pt x="21600" y="21600"/>
                </a:lnTo>
                <a:lnTo>
                  <a:pt x="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4" name="Arc 6">
            <a:extLst>
              <a:ext uri="{FF2B5EF4-FFF2-40B4-BE49-F238E27FC236}">
                <a16:creationId xmlns:a16="http://schemas.microsoft.com/office/drawing/2014/main" id="{AB2FBA89-2647-59D3-6FBF-00B7F29D1474}"/>
              </a:ext>
            </a:extLst>
          </p:cNvPr>
          <p:cNvSpPr>
            <a:spLocks/>
          </p:cNvSpPr>
          <p:nvPr/>
        </p:nvSpPr>
        <p:spPr bwMode="auto">
          <a:xfrm>
            <a:off x="4678363" y="2719388"/>
            <a:ext cx="304800" cy="152400"/>
          </a:xfrm>
          <a:custGeom>
            <a:avLst/>
            <a:gdLst>
              <a:gd name="T0" fmla="*/ 0 w 21600"/>
              <a:gd name="T1" fmla="*/ 0 h 21600"/>
              <a:gd name="T2" fmla="*/ 304800 w 21600"/>
              <a:gd name="T3" fmla="*/ 152400 h 21600"/>
              <a:gd name="T4" fmla="*/ 0 w 21600"/>
              <a:gd name="T5" fmla="*/ 152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17415" name="Group 9">
            <a:extLst>
              <a:ext uri="{FF2B5EF4-FFF2-40B4-BE49-F238E27FC236}">
                <a16:creationId xmlns:a16="http://schemas.microsoft.com/office/drawing/2014/main" id="{A6E98ABF-3BF2-3B77-3D42-772253861D6F}"/>
              </a:ext>
            </a:extLst>
          </p:cNvPr>
          <p:cNvGrpSpPr>
            <a:grpSpLocks/>
          </p:cNvGrpSpPr>
          <p:nvPr/>
        </p:nvGrpSpPr>
        <p:grpSpPr bwMode="auto">
          <a:xfrm>
            <a:off x="3929063" y="2870200"/>
            <a:ext cx="457200" cy="609600"/>
            <a:chOff x="2475" y="1808"/>
            <a:chExt cx="288" cy="384"/>
          </a:xfrm>
        </p:grpSpPr>
        <p:sp>
          <p:nvSpPr>
            <p:cNvPr id="17452" name="Line 7">
              <a:extLst>
                <a:ext uri="{FF2B5EF4-FFF2-40B4-BE49-F238E27FC236}">
                  <a16:creationId xmlns:a16="http://schemas.microsoft.com/office/drawing/2014/main" id="{E0FE241B-7D4F-7D6C-7AB1-883855FBD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5" y="1808"/>
              <a:ext cx="96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453" name="Line 8">
              <a:extLst>
                <a:ext uri="{FF2B5EF4-FFF2-40B4-BE49-F238E27FC236}">
                  <a16:creationId xmlns:a16="http://schemas.microsoft.com/office/drawing/2014/main" id="{462D98F0-B846-49B5-03CD-45D0036B49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1" y="1856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17416" name="Group 12">
            <a:extLst>
              <a:ext uri="{FF2B5EF4-FFF2-40B4-BE49-F238E27FC236}">
                <a16:creationId xmlns:a16="http://schemas.microsoft.com/office/drawing/2014/main" id="{11C648F7-8610-09B6-1922-F02891F8F995}"/>
              </a:ext>
            </a:extLst>
          </p:cNvPr>
          <p:cNvGrpSpPr>
            <a:grpSpLocks/>
          </p:cNvGrpSpPr>
          <p:nvPr/>
        </p:nvGrpSpPr>
        <p:grpSpPr bwMode="auto">
          <a:xfrm>
            <a:off x="4513263" y="2870200"/>
            <a:ext cx="457200" cy="609600"/>
            <a:chOff x="2843" y="1808"/>
            <a:chExt cx="288" cy="384"/>
          </a:xfrm>
        </p:grpSpPr>
        <p:sp>
          <p:nvSpPr>
            <p:cNvPr id="17450" name="Line 10">
              <a:extLst>
                <a:ext uri="{FF2B5EF4-FFF2-40B4-BE49-F238E27FC236}">
                  <a16:creationId xmlns:a16="http://schemas.microsoft.com/office/drawing/2014/main" id="{B81E3D5B-3D36-9A66-5CB9-099781BFF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5" y="1808"/>
              <a:ext cx="96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451" name="Line 11">
              <a:extLst>
                <a:ext uri="{FF2B5EF4-FFF2-40B4-BE49-F238E27FC236}">
                  <a16:creationId xmlns:a16="http://schemas.microsoft.com/office/drawing/2014/main" id="{895EE175-DEFD-10DC-C382-EAFFEE035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43" y="1856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7417" name="Line 13">
            <a:extLst>
              <a:ext uri="{FF2B5EF4-FFF2-40B4-BE49-F238E27FC236}">
                <a16:creationId xmlns:a16="http://schemas.microsoft.com/office/drawing/2014/main" id="{59D4C7DA-4D0D-4874-7750-1C113B5A44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49963" y="4394200"/>
            <a:ext cx="990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8" name="Line 14">
            <a:extLst>
              <a:ext uri="{FF2B5EF4-FFF2-40B4-BE49-F238E27FC236}">
                <a16:creationId xmlns:a16="http://schemas.microsoft.com/office/drawing/2014/main" id="{5702649A-CD46-525F-4903-266228BC0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9963" y="4622800"/>
            <a:ext cx="5334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9" name="Line 15">
            <a:extLst>
              <a:ext uri="{FF2B5EF4-FFF2-40B4-BE49-F238E27FC236}">
                <a16:creationId xmlns:a16="http://schemas.microsoft.com/office/drawing/2014/main" id="{2EBED951-0F9E-7468-A1C8-D2F149FBEE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02363" y="3403600"/>
            <a:ext cx="3048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0" name="Line 16">
            <a:extLst>
              <a:ext uri="{FF2B5EF4-FFF2-40B4-BE49-F238E27FC236}">
                <a16:creationId xmlns:a16="http://schemas.microsoft.com/office/drawing/2014/main" id="{ED1D4690-D7AE-1116-B5EF-A1B493C022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26163" y="3327400"/>
            <a:ext cx="762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1" name="Line 17">
            <a:extLst>
              <a:ext uri="{FF2B5EF4-FFF2-40B4-BE49-F238E27FC236}">
                <a16:creationId xmlns:a16="http://schemas.microsoft.com/office/drawing/2014/main" id="{39261AAE-03E0-4C94-6835-4D2A1FC219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49763" y="33274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2" name="Arc 18">
            <a:extLst>
              <a:ext uri="{FF2B5EF4-FFF2-40B4-BE49-F238E27FC236}">
                <a16:creationId xmlns:a16="http://schemas.microsoft.com/office/drawing/2014/main" id="{04C5825C-DFF2-32FC-6FC6-E52D37E7F8AE}"/>
              </a:ext>
            </a:extLst>
          </p:cNvPr>
          <p:cNvSpPr>
            <a:spLocks/>
          </p:cNvSpPr>
          <p:nvPr/>
        </p:nvSpPr>
        <p:spPr bwMode="auto">
          <a:xfrm>
            <a:off x="5821363" y="3033713"/>
            <a:ext cx="860425" cy="587375"/>
          </a:xfrm>
          <a:custGeom>
            <a:avLst/>
            <a:gdLst>
              <a:gd name="T0" fmla="*/ 444597 w 20307"/>
              <a:gd name="T1" fmla="*/ 0 h 18880"/>
              <a:gd name="T2" fmla="*/ 860425 w 20307"/>
              <a:gd name="T3" fmla="*/ 358398 h 18880"/>
              <a:gd name="T4" fmla="*/ 0 w 20307"/>
              <a:gd name="T5" fmla="*/ 587375 h 188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307" h="18880" fill="none" extrusionOk="0">
                <a:moveTo>
                  <a:pt x="10493" y="-1"/>
                </a:moveTo>
                <a:cubicBezTo>
                  <a:pt x="15046" y="2530"/>
                  <a:pt x="18532" y="6622"/>
                  <a:pt x="20307" y="11519"/>
                </a:cubicBezTo>
              </a:path>
              <a:path w="20307" h="18880" stroke="0" extrusionOk="0">
                <a:moveTo>
                  <a:pt x="10493" y="-1"/>
                </a:moveTo>
                <a:cubicBezTo>
                  <a:pt x="15046" y="2530"/>
                  <a:pt x="18532" y="6622"/>
                  <a:pt x="20307" y="11519"/>
                </a:cubicBezTo>
                <a:lnTo>
                  <a:pt x="0" y="18880"/>
                </a:lnTo>
                <a:lnTo>
                  <a:pt x="10493" y="-1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3" name="Oval 19">
            <a:extLst>
              <a:ext uri="{FF2B5EF4-FFF2-40B4-BE49-F238E27FC236}">
                <a16:creationId xmlns:a16="http://schemas.microsoft.com/office/drawing/2014/main" id="{1DF9192F-DC1D-5B82-E530-D7931097D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063" y="2730500"/>
            <a:ext cx="431800" cy="584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17424" name="Line 20">
            <a:extLst>
              <a:ext uri="{FF2B5EF4-FFF2-40B4-BE49-F238E27FC236}">
                <a16:creationId xmlns:a16="http://schemas.microsoft.com/office/drawing/2014/main" id="{3E7D693D-9E8E-0EA8-B443-08701EA1D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7500" y="3386138"/>
            <a:ext cx="147638" cy="3317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5" name="Line 21">
            <a:extLst>
              <a:ext uri="{FF2B5EF4-FFF2-40B4-BE49-F238E27FC236}">
                <a16:creationId xmlns:a16="http://schemas.microsoft.com/office/drawing/2014/main" id="{CA1D0828-D0CF-1468-9A10-5D3D6430DA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1963" y="3708400"/>
            <a:ext cx="2286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6" name="Oval 22">
            <a:extLst>
              <a:ext uri="{FF2B5EF4-FFF2-40B4-BE49-F238E27FC236}">
                <a16:creationId xmlns:a16="http://schemas.microsoft.com/office/drawing/2014/main" id="{D780FD13-CE51-D166-BAFA-9A0EEEBF1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3" y="2425700"/>
            <a:ext cx="431800" cy="584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17427" name="Line 23">
            <a:extLst>
              <a:ext uri="{FF2B5EF4-FFF2-40B4-BE49-F238E27FC236}">
                <a16:creationId xmlns:a16="http://schemas.microsoft.com/office/drawing/2014/main" id="{15EAD18C-E6EC-AEDB-AA4E-11E062F12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3763" y="4394200"/>
            <a:ext cx="990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8" name="Line 24">
            <a:extLst>
              <a:ext uri="{FF2B5EF4-FFF2-40B4-BE49-F238E27FC236}">
                <a16:creationId xmlns:a16="http://schemas.microsoft.com/office/drawing/2014/main" id="{326E5BFC-4850-CA68-2338-64C781BD1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5950" y="4616450"/>
            <a:ext cx="684213" cy="920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9" name="Line 25">
            <a:extLst>
              <a:ext uri="{FF2B5EF4-FFF2-40B4-BE49-F238E27FC236}">
                <a16:creationId xmlns:a16="http://schemas.microsoft.com/office/drawing/2014/main" id="{B1E511C1-8861-2229-DB3E-C342678B4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8563" y="3327400"/>
            <a:ext cx="2286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0" name="Line 26">
            <a:extLst>
              <a:ext uri="{FF2B5EF4-FFF2-40B4-BE49-F238E27FC236}">
                <a16:creationId xmlns:a16="http://schemas.microsoft.com/office/drawing/2014/main" id="{AA3EACC5-8FB5-3854-A94E-52154C5524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97163" y="3632200"/>
            <a:ext cx="762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1" name="Line 27">
            <a:extLst>
              <a:ext uri="{FF2B5EF4-FFF2-40B4-BE49-F238E27FC236}">
                <a16:creationId xmlns:a16="http://schemas.microsoft.com/office/drawing/2014/main" id="{9E61FBC7-590B-1F4B-B6C7-9E0D179647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3" y="3175000"/>
            <a:ext cx="228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2" name="Arc 28">
            <a:extLst>
              <a:ext uri="{FF2B5EF4-FFF2-40B4-BE49-F238E27FC236}">
                <a16:creationId xmlns:a16="http://schemas.microsoft.com/office/drawing/2014/main" id="{670A15A1-CFF6-1D1D-ECD1-240D07004DBE}"/>
              </a:ext>
            </a:extLst>
          </p:cNvPr>
          <p:cNvSpPr>
            <a:spLocks/>
          </p:cNvSpPr>
          <p:nvPr/>
        </p:nvSpPr>
        <p:spPr bwMode="auto">
          <a:xfrm>
            <a:off x="2317750" y="2959100"/>
            <a:ext cx="304800" cy="750888"/>
          </a:xfrm>
          <a:custGeom>
            <a:avLst/>
            <a:gdLst>
              <a:gd name="T0" fmla="*/ 0 w 20306"/>
              <a:gd name="T1" fmla="*/ 457419 h 18842"/>
              <a:gd name="T2" fmla="*/ 146276 w 20306"/>
              <a:gd name="T3" fmla="*/ 0 h 18842"/>
              <a:gd name="T4" fmla="*/ 304800 w 20306"/>
              <a:gd name="T5" fmla="*/ 750888 h 188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306" h="18842" fill="none" extrusionOk="0">
                <a:moveTo>
                  <a:pt x="0" y="11478"/>
                </a:moveTo>
                <a:cubicBezTo>
                  <a:pt x="1766" y="6607"/>
                  <a:pt x="5225" y="2533"/>
                  <a:pt x="9744" y="-1"/>
                </a:cubicBezTo>
              </a:path>
              <a:path w="20306" h="18842" stroke="0" extrusionOk="0">
                <a:moveTo>
                  <a:pt x="0" y="11478"/>
                </a:moveTo>
                <a:cubicBezTo>
                  <a:pt x="1766" y="6607"/>
                  <a:pt x="5225" y="2533"/>
                  <a:pt x="9744" y="-1"/>
                </a:cubicBezTo>
                <a:lnTo>
                  <a:pt x="20306" y="18842"/>
                </a:lnTo>
                <a:lnTo>
                  <a:pt x="0" y="11478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3" name="Line 29">
            <a:extLst>
              <a:ext uri="{FF2B5EF4-FFF2-40B4-BE49-F238E27FC236}">
                <a16:creationId xmlns:a16="http://schemas.microsoft.com/office/drawing/2014/main" id="{CC6C7DA6-6B4A-FCC7-73C1-EABAFF8A87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63763" y="3394075"/>
            <a:ext cx="168275" cy="10001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4" name="Line 30">
            <a:extLst>
              <a:ext uri="{FF2B5EF4-FFF2-40B4-BE49-F238E27FC236}">
                <a16:creationId xmlns:a16="http://schemas.microsoft.com/office/drawing/2014/main" id="{EF952607-671A-6F90-6F4F-257556D7EB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7163" y="3632200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5" name="Line 31">
            <a:extLst>
              <a:ext uri="{FF2B5EF4-FFF2-40B4-BE49-F238E27FC236}">
                <a16:creationId xmlns:a16="http://schemas.microsoft.com/office/drawing/2014/main" id="{B2AC7D54-D8DB-25E4-737F-2CA83E8B14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9163" y="355600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6" name="Line 32">
            <a:extLst>
              <a:ext uri="{FF2B5EF4-FFF2-40B4-BE49-F238E27FC236}">
                <a16:creationId xmlns:a16="http://schemas.microsoft.com/office/drawing/2014/main" id="{0E72866F-2515-4C65-686E-EAF1035210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0563" y="4318000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7" name="Line 33">
            <a:extLst>
              <a:ext uri="{FF2B5EF4-FFF2-40B4-BE49-F238E27FC236}">
                <a16:creationId xmlns:a16="http://schemas.microsoft.com/office/drawing/2014/main" id="{5E86D800-9327-4AC2-AF07-36057411A6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0563" y="3556000"/>
            <a:ext cx="2286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8" name="Line 34">
            <a:extLst>
              <a:ext uri="{FF2B5EF4-FFF2-40B4-BE49-F238E27FC236}">
                <a16:creationId xmlns:a16="http://schemas.microsoft.com/office/drawing/2014/main" id="{FA08FB02-EE58-74DF-6AD7-A8CFB6CE14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68963" y="3556000"/>
            <a:ext cx="1524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 useBgFill="1">
        <p:nvSpPr>
          <p:cNvPr id="17439" name="Oval 35">
            <a:extLst>
              <a:ext uri="{FF2B5EF4-FFF2-40B4-BE49-F238E27FC236}">
                <a16:creationId xmlns:a16="http://schemas.microsoft.com/office/drawing/2014/main" id="{8C6B2415-ADA1-2C91-CDBB-41823109C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313" y="3638550"/>
            <a:ext cx="215900" cy="63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 useBgFill="1">
        <p:nvSpPr>
          <p:cNvPr id="17440" name="Oval 36">
            <a:extLst>
              <a:ext uri="{FF2B5EF4-FFF2-40B4-BE49-F238E27FC236}">
                <a16:creationId xmlns:a16="http://schemas.microsoft.com/office/drawing/2014/main" id="{626F82DB-CBAF-53CB-9ECF-DC24C4430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363" y="3795713"/>
            <a:ext cx="315912" cy="8255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 useBgFill="1">
        <p:nvSpPr>
          <p:cNvPr id="17441" name="Oval 37">
            <a:extLst>
              <a:ext uri="{FF2B5EF4-FFF2-40B4-BE49-F238E27FC236}">
                <a16:creationId xmlns:a16="http://schemas.microsoft.com/office/drawing/2014/main" id="{2490C350-8045-EE5B-3EB4-688BFC9A0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3638550"/>
            <a:ext cx="215900" cy="63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 useBgFill="1">
        <p:nvSpPr>
          <p:cNvPr id="17442" name="Oval 38">
            <a:extLst>
              <a:ext uri="{FF2B5EF4-FFF2-40B4-BE49-F238E27FC236}">
                <a16:creationId xmlns:a16="http://schemas.microsoft.com/office/drawing/2014/main" id="{D0A37064-8DD3-227E-D189-94793C2DF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9513" y="3943350"/>
            <a:ext cx="320675" cy="8255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 useBgFill="1">
        <p:nvSpPr>
          <p:cNvPr id="17443" name="Oval 39">
            <a:extLst>
              <a:ext uri="{FF2B5EF4-FFF2-40B4-BE49-F238E27FC236}">
                <a16:creationId xmlns:a16="http://schemas.microsoft.com/office/drawing/2014/main" id="{7A2A59B4-3DAA-0447-E2BC-BE7E2BBEF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3713" y="4095750"/>
            <a:ext cx="392112" cy="139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 useBgFill="1">
        <p:nvSpPr>
          <p:cNvPr id="17444" name="Oval 40">
            <a:extLst>
              <a:ext uri="{FF2B5EF4-FFF2-40B4-BE49-F238E27FC236}">
                <a16:creationId xmlns:a16="http://schemas.microsoft.com/office/drawing/2014/main" id="{A47DF896-3D22-C7AD-E237-24EEF3BAA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313" y="3943350"/>
            <a:ext cx="363537" cy="87313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17445" name="Line 41">
            <a:extLst>
              <a:ext uri="{FF2B5EF4-FFF2-40B4-BE49-F238E27FC236}">
                <a16:creationId xmlns:a16="http://schemas.microsoft.com/office/drawing/2014/main" id="{3B664FE1-F749-0DD7-6A84-76DE425386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5563" y="3703638"/>
            <a:ext cx="23812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6" name="Line 42">
            <a:extLst>
              <a:ext uri="{FF2B5EF4-FFF2-40B4-BE49-F238E27FC236}">
                <a16:creationId xmlns:a16="http://schemas.microsoft.com/office/drawing/2014/main" id="{F1F7F855-933B-87EF-9ABF-4E9A00E6BDD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68813" y="3856038"/>
            <a:ext cx="519112" cy="114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7" name="Line 43">
            <a:extLst>
              <a:ext uri="{FF2B5EF4-FFF2-40B4-BE49-F238E27FC236}">
                <a16:creationId xmlns:a16="http://schemas.microsoft.com/office/drawing/2014/main" id="{3DAE1ED3-7041-B4EB-4FCA-85303C7CC0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4038" y="3879850"/>
            <a:ext cx="85725" cy="209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8" name="Line 44">
            <a:extLst>
              <a:ext uri="{FF2B5EF4-FFF2-40B4-BE49-F238E27FC236}">
                <a16:creationId xmlns:a16="http://schemas.microsoft.com/office/drawing/2014/main" id="{D7F81C1A-616C-AB4F-8701-07AADAAB94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16363" y="3708400"/>
            <a:ext cx="23812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9" name="Line 45">
            <a:extLst>
              <a:ext uri="{FF2B5EF4-FFF2-40B4-BE49-F238E27FC236}">
                <a16:creationId xmlns:a16="http://schemas.microsoft.com/office/drawing/2014/main" id="{23799346-6233-E570-3D15-8127A93FE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3038" y="4037013"/>
            <a:ext cx="314325" cy="128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44788B5-9003-2979-5548-ECDD27E89C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Awareness in Collaboration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6C44D6C-473F-AE01-50A4-0BB766D11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1801813"/>
            <a:ext cx="31194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Communication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AF78AEC6-18AC-1425-96AA-90AE8D4FE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938" y="5045075"/>
            <a:ext cx="26082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Coordination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FAE7410A-B172-2632-BE37-835FE2AC3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2663" y="2762250"/>
            <a:ext cx="25288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Negotiation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8975CB22-1AAD-8DF9-F38C-91DB46D74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2538" y="3970338"/>
            <a:ext cx="2633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Anticipation</a:t>
            </a: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207824B6-7BBD-896C-0266-975CDF852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3683000"/>
            <a:ext cx="1852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Coupling</a:t>
            </a: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2B1FFC42-8E23-C066-64C4-1459C1CDC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4895850"/>
            <a:ext cx="2286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Assistance</a:t>
            </a:r>
          </a:p>
        </p:txBody>
      </p:sp>
      <p:sp>
        <p:nvSpPr>
          <p:cNvPr id="18441" name="Rectangle 9">
            <a:extLst>
              <a:ext uri="{FF2B5EF4-FFF2-40B4-BE49-F238E27FC236}">
                <a16:creationId xmlns:a16="http://schemas.microsoft.com/office/drawing/2014/main" id="{DA1BF406-53E2-F1B9-5FE4-CFE9E6873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3608388"/>
            <a:ext cx="25479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Awareness</a:t>
            </a:r>
          </a:p>
        </p:txBody>
      </p:sp>
      <p:sp>
        <p:nvSpPr>
          <p:cNvPr id="18442" name="Line 10">
            <a:extLst>
              <a:ext uri="{FF2B5EF4-FFF2-40B4-BE49-F238E27FC236}">
                <a16:creationId xmlns:a16="http://schemas.microsoft.com/office/drawing/2014/main" id="{9A640EEF-1851-EFA2-3E47-EA5AEE3668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86000"/>
            <a:ext cx="5334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43" name="Line 11">
            <a:extLst>
              <a:ext uri="{FF2B5EF4-FFF2-40B4-BE49-F238E27FC236}">
                <a16:creationId xmlns:a16="http://schemas.microsoft.com/office/drawing/2014/main" id="{E3123644-7475-E900-5DB7-15E17434DB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3200400"/>
            <a:ext cx="685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CD7B53F4-6D28-E1FA-D224-70700C44D4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038600"/>
            <a:ext cx="990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01C388F2-A6DB-88C9-94AB-06737B4EE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4267200"/>
            <a:ext cx="6096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46" name="Line 14">
            <a:extLst>
              <a:ext uri="{FF2B5EF4-FFF2-40B4-BE49-F238E27FC236}">
                <a16:creationId xmlns:a16="http://schemas.microsoft.com/office/drawing/2014/main" id="{D69EE95D-E319-F533-0A03-3885D5FAAF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4267200"/>
            <a:ext cx="6096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47" name="Line 15">
            <a:extLst>
              <a:ext uri="{FF2B5EF4-FFF2-40B4-BE49-F238E27FC236}">
                <a16:creationId xmlns:a16="http://schemas.microsoft.com/office/drawing/2014/main" id="{842649CC-E733-F629-2E26-F3067F159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3886200"/>
            <a:ext cx="1066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48" name="Rectangle 16">
            <a:extLst>
              <a:ext uri="{FF2B5EF4-FFF2-40B4-BE49-F238E27FC236}">
                <a16:creationId xmlns:a16="http://schemas.microsoft.com/office/drawing/2014/main" id="{20DBCDA5-AB8D-E567-5B54-F474EC493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2200275"/>
            <a:ext cx="33861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Making Contact</a:t>
            </a:r>
          </a:p>
        </p:txBody>
      </p:sp>
      <p:sp>
        <p:nvSpPr>
          <p:cNvPr id="18449" name="Line 17">
            <a:extLst>
              <a:ext uri="{FF2B5EF4-FFF2-40B4-BE49-F238E27FC236}">
                <a16:creationId xmlns:a16="http://schemas.microsoft.com/office/drawing/2014/main" id="{B075695A-25D2-EF83-3CFD-6399FC33048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2667000"/>
            <a:ext cx="60960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4239D00-EA72-BDA3-F8DC-7CD90E765A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Distributed Groupware</a:t>
            </a:r>
          </a:p>
        </p:txBody>
      </p:sp>
      <p:grpSp>
        <p:nvGrpSpPr>
          <p:cNvPr id="19459" name="Group 27">
            <a:extLst>
              <a:ext uri="{FF2B5EF4-FFF2-40B4-BE49-F238E27FC236}">
                <a16:creationId xmlns:a16="http://schemas.microsoft.com/office/drawing/2014/main" id="{07938B58-8927-C598-68BE-10637EA35B84}"/>
              </a:ext>
            </a:extLst>
          </p:cNvPr>
          <p:cNvGrpSpPr>
            <a:grpSpLocks/>
          </p:cNvGrpSpPr>
          <p:nvPr/>
        </p:nvGrpSpPr>
        <p:grpSpPr bwMode="auto">
          <a:xfrm>
            <a:off x="5287963" y="3051175"/>
            <a:ext cx="3100387" cy="2730500"/>
            <a:chOff x="3331" y="1922"/>
            <a:chExt cx="1953" cy="1720"/>
          </a:xfrm>
        </p:grpSpPr>
        <p:grpSp>
          <p:nvGrpSpPr>
            <p:cNvPr id="19486" name="Group 15">
              <a:extLst>
                <a:ext uri="{FF2B5EF4-FFF2-40B4-BE49-F238E27FC236}">
                  <a16:creationId xmlns:a16="http://schemas.microsoft.com/office/drawing/2014/main" id="{E8AD0FE6-7F3B-53C2-0747-383D8B44B0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1" y="2149"/>
              <a:ext cx="1461" cy="885"/>
              <a:chOff x="3331" y="2149"/>
              <a:chExt cx="1461" cy="885"/>
            </a:xfrm>
          </p:grpSpPr>
          <p:grpSp>
            <p:nvGrpSpPr>
              <p:cNvPr id="19498" name="Group 5">
                <a:extLst>
                  <a:ext uri="{FF2B5EF4-FFF2-40B4-BE49-F238E27FC236}">
                    <a16:creationId xmlns:a16="http://schemas.microsoft.com/office/drawing/2014/main" id="{20C29654-4833-9400-DB2D-EE6E61B314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31" y="2495"/>
                <a:ext cx="1461" cy="539"/>
                <a:chOff x="3331" y="2495"/>
                <a:chExt cx="1461" cy="539"/>
              </a:xfrm>
            </p:grpSpPr>
            <p:sp>
              <p:nvSpPr>
                <p:cNvPr id="19508" name="Oval 3">
                  <a:extLst>
                    <a:ext uri="{FF2B5EF4-FFF2-40B4-BE49-F238E27FC236}">
                      <a16:creationId xmlns:a16="http://schemas.microsoft.com/office/drawing/2014/main" id="{3553770C-2368-AC82-F791-751D1F0136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2522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19509" name="Oval 4">
                  <a:extLst>
                    <a:ext uri="{FF2B5EF4-FFF2-40B4-BE49-F238E27FC236}">
                      <a16:creationId xmlns:a16="http://schemas.microsoft.com/office/drawing/2014/main" id="{5186B70E-3837-4133-CA4C-B0AB249E39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2495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19499" name="Group 8">
                <a:extLst>
                  <a:ext uri="{FF2B5EF4-FFF2-40B4-BE49-F238E27FC236}">
                    <a16:creationId xmlns:a16="http://schemas.microsoft.com/office/drawing/2014/main" id="{91E3F948-B445-0263-B4D5-5D022292E0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2" y="2149"/>
                <a:ext cx="536" cy="671"/>
                <a:chOff x="3362" y="2149"/>
                <a:chExt cx="536" cy="671"/>
              </a:xfrm>
            </p:grpSpPr>
            <p:sp>
              <p:nvSpPr>
                <p:cNvPr id="19506" name="AutoShape 6">
                  <a:extLst>
                    <a:ext uri="{FF2B5EF4-FFF2-40B4-BE49-F238E27FC236}">
                      <a16:creationId xmlns:a16="http://schemas.microsoft.com/office/drawing/2014/main" id="{49A5B455-1DB1-550D-BC5D-C7E87C7F9E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880000" flipH="1" flipV="1">
                  <a:off x="3313" y="2277"/>
                  <a:ext cx="592" cy="494"/>
                </a:xfrm>
                <a:custGeom>
                  <a:avLst/>
                  <a:gdLst>
                    <a:gd name="T0" fmla="*/ 556 w 21600"/>
                    <a:gd name="T1" fmla="*/ 247 h 21600"/>
                    <a:gd name="T2" fmla="*/ 296 w 21600"/>
                    <a:gd name="T3" fmla="*/ 494 h 21600"/>
                    <a:gd name="T4" fmla="*/ 36 w 21600"/>
                    <a:gd name="T5" fmla="*/ 247 h 21600"/>
                    <a:gd name="T6" fmla="*/ 296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38 w 21600"/>
                    <a:gd name="T13" fmla="*/ 3104 h 21600"/>
                    <a:gd name="T14" fmla="*/ 18462 w 21600"/>
                    <a:gd name="T15" fmla="*/ 18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507" name="Rectangle 7">
                  <a:extLst>
                    <a:ext uri="{FF2B5EF4-FFF2-40B4-BE49-F238E27FC236}">
                      <a16:creationId xmlns:a16="http://schemas.microsoft.com/office/drawing/2014/main" id="{F83B5983-B9C7-909D-485C-D351BFFA61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80000">
                  <a:off x="3846" y="2149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19500" name="Group 13">
                <a:extLst>
                  <a:ext uri="{FF2B5EF4-FFF2-40B4-BE49-F238E27FC236}">
                    <a16:creationId xmlns:a16="http://schemas.microsoft.com/office/drawing/2014/main" id="{943053FB-6195-A344-FAA8-B4EDBEDAE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97" y="2671"/>
                <a:ext cx="238" cy="73"/>
                <a:chOff x="3997" y="2671"/>
                <a:chExt cx="238" cy="73"/>
              </a:xfrm>
            </p:grpSpPr>
            <p:grpSp>
              <p:nvGrpSpPr>
                <p:cNvPr id="19502" name="Group 11">
                  <a:extLst>
                    <a:ext uri="{FF2B5EF4-FFF2-40B4-BE49-F238E27FC236}">
                      <a16:creationId xmlns:a16="http://schemas.microsoft.com/office/drawing/2014/main" id="{23DEF311-30C7-3E69-A6FD-F4562B8B46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98" y="2671"/>
                  <a:ext cx="237" cy="73"/>
                  <a:chOff x="3998" y="2671"/>
                  <a:chExt cx="237" cy="73"/>
                </a:xfrm>
              </p:grpSpPr>
              <p:sp>
                <p:nvSpPr>
                  <p:cNvPr id="19504" name="Arc 9">
                    <a:extLst>
                      <a:ext uri="{FF2B5EF4-FFF2-40B4-BE49-F238E27FC236}">
                        <a16:creationId xmlns:a16="http://schemas.microsoft.com/office/drawing/2014/main" id="{C6A26E2B-E072-E20D-C366-7118E902A3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98" y="2671"/>
                    <a:ext cx="119" cy="73"/>
                  </a:xfrm>
                  <a:custGeom>
                    <a:avLst/>
                    <a:gdLst>
                      <a:gd name="T0" fmla="*/ 0 w 21600"/>
                      <a:gd name="T1" fmla="*/ 73 h 21599"/>
                      <a:gd name="T2" fmla="*/ 118 w 21600"/>
                      <a:gd name="T3" fmla="*/ 0 h 21599"/>
                      <a:gd name="T4" fmla="*/ 119 w 21600"/>
                      <a:gd name="T5" fmla="*/ 73 h 2159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lnTo>
                          <a:pt x="0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505" name="Arc 10">
                    <a:extLst>
                      <a:ext uri="{FF2B5EF4-FFF2-40B4-BE49-F238E27FC236}">
                        <a16:creationId xmlns:a16="http://schemas.microsoft.com/office/drawing/2014/main" id="{FE79C47A-C698-6550-D4B9-49011C0C2E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16" y="2671"/>
                    <a:ext cx="119" cy="73"/>
                  </a:xfrm>
                  <a:custGeom>
                    <a:avLst/>
                    <a:gdLst>
                      <a:gd name="T0" fmla="*/ 0 w 21782"/>
                      <a:gd name="T1" fmla="*/ 0 h 21600"/>
                      <a:gd name="T2" fmla="*/ 119 w 21782"/>
                      <a:gd name="T3" fmla="*/ 73 h 21600"/>
                      <a:gd name="T4" fmla="*/ 1 w 21782"/>
                      <a:gd name="T5" fmla="*/ 73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503" name="Line 12">
                  <a:extLst>
                    <a:ext uri="{FF2B5EF4-FFF2-40B4-BE49-F238E27FC236}">
                      <a16:creationId xmlns:a16="http://schemas.microsoft.com/office/drawing/2014/main" id="{3B5B6234-77D9-1C70-B76F-BEFD73E5F1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97" y="2743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501" name="Line 14">
                <a:extLst>
                  <a:ext uri="{FF2B5EF4-FFF2-40B4-BE49-F238E27FC236}">
                    <a16:creationId xmlns:a16="http://schemas.microsoft.com/office/drawing/2014/main" id="{615696AD-BCBB-DB0C-B806-AD707ABD16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33" y="2723"/>
                <a:ext cx="69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9487" name="Group 26">
              <a:extLst>
                <a:ext uri="{FF2B5EF4-FFF2-40B4-BE49-F238E27FC236}">
                  <a16:creationId xmlns:a16="http://schemas.microsoft.com/office/drawing/2014/main" id="{1CD25370-78E2-7862-C568-D2634F2E94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48" y="1922"/>
              <a:ext cx="1136" cy="1720"/>
              <a:chOff x="4148" y="1922"/>
              <a:chExt cx="1136" cy="1720"/>
            </a:xfrm>
          </p:grpSpPr>
          <p:sp>
            <p:nvSpPr>
              <p:cNvPr id="19488" name="Line 16">
                <a:extLst>
                  <a:ext uri="{FF2B5EF4-FFF2-40B4-BE49-F238E27FC236}">
                    <a16:creationId xmlns:a16="http://schemas.microsoft.com/office/drawing/2014/main" id="{13CBE2B3-3F9B-06C2-3B05-D2E7F808B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0" y="2970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9" name="Line 17">
                <a:extLst>
                  <a:ext uri="{FF2B5EF4-FFF2-40B4-BE49-F238E27FC236}">
                    <a16:creationId xmlns:a16="http://schemas.microsoft.com/office/drawing/2014/main" id="{C76E3AF2-88AE-347E-B4EE-06AA9F801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0" y="3114"/>
                <a:ext cx="336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0" name="Line 18">
                <a:extLst>
                  <a:ext uri="{FF2B5EF4-FFF2-40B4-BE49-F238E27FC236}">
                    <a16:creationId xmlns:a16="http://schemas.microsoft.com/office/drawing/2014/main" id="{A126D462-5C13-623A-3E6B-90AF5D8671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5" y="2346"/>
                <a:ext cx="283" cy="4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1" name="Line 19">
                <a:extLst>
                  <a:ext uri="{FF2B5EF4-FFF2-40B4-BE49-F238E27FC236}">
                    <a16:creationId xmlns:a16="http://schemas.microsoft.com/office/drawing/2014/main" id="{7D4E0941-CB5B-8761-7569-2F75FF64F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98" y="2550"/>
                <a:ext cx="60" cy="2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2" name="Line 20">
                <a:extLst>
                  <a:ext uri="{FF2B5EF4-FFF2-40B4-BE49-F238E27FC236}">
                    <a16:creationId xmlns:a16="http://schemas.microsoft.com/office/drawing/2014/main" id="{1BCD0056-DCBB-9C04-4036-50FDCFF3BB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0" y="2340"/>
                <a:ext cx="9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3" name="Arc 21">
                <a:extLst>
                  <a:ext uri="{FF2B5EF4-FFF2-40B4-BE49-F238E27FC236}">
                    <a16:creationId xmlns:a16="http://schemas.microsoft.com/office/drawing/2014/main" id="{005310EC-F501-A9B2-65DD-3835F3EF2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6" y="2118"/>
                <a:ext cx="542" cy="365"/>
              </a:xfrm>
              <a:custGeom>
                <a:avLst/>
                <a:gdLst>
                  <a:gd name="T0" fmla="*/ 291 w 20307"/>
                  <a:gd name="T1" fmla="*/ 0 h 18640"/>
                  <a:gd name="T2" fmla="*/ 542 w 20307"/>
                  <a:gd name="T3" fmla="*/ 221 h 18640"/>
                  <a:gd name="T4" fmla="*/ 0 w 20307"/>
                  <a:gd name="T5" fmla="*/ 365 h 186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07" h="18640" fill="none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</a:path>
                  <a:path w="20307" h="18640" stroke="0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  <a:lnTo>
                      <a:pt x="0" y="18640"/>
                    </a:lnTo>
                    <a:lnTo>
                      <a:pt x="10913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4" name="Oval 22">
                <a:extLst>
                  <a:ext uri="{FF2B5EF4-FFF2-40B4-BE49-F238E27FC236}">
                    <a16:creationId xmlns:a16="http://schemas.microsoft.com/office/drawing/2014/main" id="{D752FE22-E6E6-EC47-23AF-9C39363D8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4" y="1922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19495" name="Line 23">
                <a:extLst>
                  <a:ext uri="{FF2B5EF4-FFF2-40B4-BE49-F238E27FC236}">
                    <a16:creationId xmlns:a16="http://schemas.microsoft.com/office/drawing/2014/main" id="{01C8C7E7-CEB0-7836-6724-05B18B4394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49" y="2335"/>
                <a:ext cx="93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6" name="Line 24">
                <a:extLst>
                  <a:ext uri="{FF2B5EF4-FFF2-40B4-BE49-F238E27FC236}">
                    <a16:creationId xmlns:a16="http://schemas.microsoft.com/office/drawing/2014/main" id="{FDC1FE39-814B-8BBB-8D07-28EBF80BC9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0" y="2538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97" name="Line 25">
                <a:extLst>
                  <a:ext uri="{FF2B5EF4-FFF2-40B4-BE49-F238E27FC236}">
                    <a16:creationId xmlns:a16="http://schemas.microsoft.com/office/drawing/2014/main" id="{5EAE43EC-5495-DFB9-765F-001AB7419F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8" y="2580"/>
                <a:ext cx="382" cy="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9460" name="Group 51">
            <a:extLst>
              <a:ext uri="{FF2B5EF4-FFF2-40B4-BE49-F238E27FC236}">
                <a16:creationId xmlns:a16="http://schemas.microsoft.com/office/drawing/2014/main" id="{81595CAA-30E1-2266-018B-13851F97763D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2782888"/>
            <a:ext cx="2616200" cy="3111500"/>
            <a:chOff x="376" y="1753"/>
            <a:chExt cx="1648" cy="1960"/>
          </a:xfrm>
        </p:grpSpPr>
        <p:grpSp>
          <p:nvGrpSpPr>
            <p:cNvPr id="19463" name="Group 40">
              <a:extLst>
                <a:ext uri="{FF2B5EF4-FFF2-40B4-BE49-F238E27FC236}">
                  <a16:creationId xmlns:a16="http://schemas.microsoft.com/office/drawing/2014/main" id="{8A804C7C-7BC1-7482-C510-5DE9AE5FF9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2134"/>
              <a:ext cx="1461" cy="885"/>
              <a:chOff x="563" y="2134"/>
              <a:chExt cx="1461" cy="885"/>
            </a:xfrm>
          </p:grpSpPr>
          <p:grpSp>
            <p:nvGrpSpPr>
              <p:cNvPr id="19474" name="Group 30">
                <a:extLst>
                  <a:ext uri="{FF2B5EF4-FFF2-40B4-BE49-F238E27FC236}">
                    <a16:creationId xmlns:a16="http://schemas.microsoft.com/office/drawing/2014/main" id="{C38E11E5-33CC-DB16-D329-695EF4442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3" y="2480"/>
                <a:ext cx="1461" cy="539"/>
                <a:chOff x="563" y="2480"/>
                <a:chExt cx="1461" cy="539"/>
              </a:xfrm>
            </p:grpSpPr>
            <p:sp>
              <p:nvSpPr>
                <p:cNvPr id="19484" name="Oval 28">
                  <a:extLst>
                    <a:ext uri="{FF2B5EF4-FFF2-40B4-BE49-F238E27FC236}">
                      <a16:creationId xmlns:a16="http://schemas.microsoft.com/office/drawing/2014/main" id="{E1A2A16D-85AF-51E9-8F2F-21EDD7834B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507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19485" name="Oval 29">
                  <a:extLst>
                    <a:ext uri="{FF2B5EF4-FFF2-40B4-BE49-F238E27FC236}">
                      <a16:creationId xmlns:a16="http://schemas.microsoft.com/office/drawing/2014/main" id="{152BF114-1937-E954-FB0F-8D07636FD8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480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19475" name="Group 33">
                <a:extLst>
                  <a:ext uri="{FF2B5EF4-FFF2-40B4-BE49-F238E27FC236}">
                    <a16:creationId xmlns:a16="http://schemas.microsoft.com/office/drawing/2014/main" id="{012CD5D8-C360-B718-BF79-5CBE3ED010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7" y="2134"/>
                <a:ext cx="535" cy="671"/>
                <a:chOff x="1457" y="2134"/>
                <a:chExt cx="535" cy="671"/>
              </a:xfrm>
            </p:grpSpPr>
            <p:sp>
              <p:nvSpPr>
                <p:cNvPr id="19482" name="AutoShape 31">
                  <a:extLst>
                    <a:ext uri="{FF2B5EF4-FFF2-40B4-BE49-F238E27FC236}">
                      <a16:creationId xmlns:a16="http://schemas.microsoft.com/office/drawing/2014/main" id="{52B818B9-7537-22DE-5001-7AE6963F3E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449" y="2262"/>
                  <a:ext cx="592" cy="494"/>
                </a:xfrm>
                <a:custGeom>
                  <a:avLst/>
                  <a:gdLst>
                    <a:gd name="T0" fmla="*/ 556 w 21600"/>
                    <a:gd name="T1" fmla="*/ 247 h 21600"/>
                    <a:gd name="T2" fmla="*/ 296 w 21600"/>
                    <a:gd name="T3" fmla="*/ 494 h 21600"/>
                    <a:gd name="T4" fmla="*/ 36 w 21600"/>
                    <a:gd name="T5" fmla="*/ 247 h 21600"/>
                    <a:gd name="T6" fmla="*/ 296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38 w 21600"/>
                    <a:gd name="T13" fmla="*/ 3104 h 21600"/>
                    <a:gd name="T14" fmla="*/ 18462 w 21600"/>
                    <a:gd name="T15" fmla="*/ 18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83" name="Rectangle 32">
                  <a:extLst>
                    <a:ext uri="{FF2B5EF4-FFF2-40B4-BE49-F238E27FC236}">
                      <a16:creationId xmlns:a16="http://schemas.microsoft.com/office/drawing/2014/main" id="{3C8E0B2C-8341-2A2A-B908-A51036D65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457" y="2134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19476" name="Group 38">
                <a:extLst>
                  <a:ext uri="{FF2B5EF4-FFF2-40B4-BE49-F238E27FC236}">
                    <a16:creationId xmlns:a16="http://schemas.microsoft.com/office/drawing/2014/main" id="{02613BD7-7E27-C1EC-403A-23DA421DB7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" y="2837"/>
                <a:ext cx="238" cy="73"/>
                <a:chOff x="933" y="2837"/>
                <a:chExt cx="238" cy="73"/>
              </a:xfrm>
            </p:grpSpPr>
            <p:grpSp>
              <p:nvGrpSpPr>
                <p:cNvPr id="19478" name="Group 36">
                  <a:extLst>
                    <a:ext uri="{FF2B5EF4-FFF2-40B4-BE49-F238E27FC236}">
                      <a16:creationId xmlns:a16="http://schemas.microsoft.com/office/drawing/2014/main" id="{488D7DED-3260-174B-0380-88607FE4B5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34" y="2837"/>
                  <a:ext cx="237" cy="73"/>
                  <a:chOff x="934" y="2837"/>
                  <a:chExt cx="237" cy="73"/>
                </a:xfrm>
              </p:grpSpPr>
              <p:sp>
                <p:nvSpPr>
                  <p:cNvPr id="19480" name="Arc 34">
                    <a:extLst>
                      <a:ext uri="{FF2B5EF4-FFF2-40B4-BE49-F238E27FC236}">
                        <a16:creationId xmlns:a16="http://schemas.microsoft.com/office/drawing/2014/main" id="{069B3CF9-6D39-4EBB-C1AD-FCE488CBA8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2" y="2837"/>
                    <a:ext cx="119" cy="73"/>
                  </a:xfrm>
                  <a:custGeom>
                    <a:avLst/>
                    <a:gdLst>
                      <a:gd name="T0" fmla="*/ 0 w 21782"/>
                      <a:gd name="T1" fmla="*/ 0 h 21600"/>
                      <a:gd name="T2" fmla="*/ 119 w 21782"/>
                      <a:gd name="T3" fmla="*/ 73 h 21600"/>
                      <a:gd name="T4" fmla="*/ 1 w 21782"/>
                      <a:gd name="T5" fmla="*/ 73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81" name="Arc 35">
                    <a:extLst>
                      <a:ext uri="{FF2B5EF4-FFF2-40B4-BE49-F238E27FC236}">
                        <a16:creationId xmlns:a16="http://schemas.microsoft.com/office/drawing/2014/main" id="{F3506A2B-7A08-70CA-1D6A-B73E6D6C97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4" y="2837"/>
                    <a:ext cx="119" cy="73"/>
                  </a:xfrm>
                  <a:custGeom>
                    <a:avLst/>
                    <a:gdLst>
                      <a:gd name="T0" fmla="*/ 0 w 21600"/>
                      <a:gd name="T1" fmla="*/ 73 h 21599"/>
                      <a:gd name="T2" fmla="*/ 118 w 21600"/>
                      <a:gd name="T3" fmla="*/ 0 h 21599"/>
                      <a:gd name="T4" fmla="*/ 119 w 21600"/>
                      <a:gd name="T5" fmla="*/ 73 h 2159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lnTo>
                          <a:pt x="0" y="2159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479" name="Line 37">
                  <a:extLst>
                    <a:ext uri="{FF2B5EF4-FFF2-40B4-BE49-F238E27FC236}">
                      <a16:creationId xmlns:a16="http://schemas.microsoft.com/office/drawing/2014/main" id="{D4AF8109-4ADA-243F-C42D-FAD12480EA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3" y="2909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477" name="Freeform 39">
                <a:extLst>
                  <a:ext uri="{FF2B5EF4-FFF2-40B4-BE49-F238E27FC236}">
                    <a16:creationId xmlns:a16="http://schemas.microsoft.com/office/drawing/2014/main" id="{B1035A86-7D4A-F1E8-0808-30F4F30BF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5" y="2769"/>
                <a:ext cx="661" cy="128"/>
              </a:xfrm>
              <a:custGeom>
                <a:avLst/>
                <a:gdLst>
                  <a:gd name="T0" fmla="*/ 0 w 661"/>
                  <a:gd name="T1" fmla="*/ 127 h 128"/>
                  <a:gd name="T2" fmla="*/ 30 w 661"/>
                  <a:gd name="T3" fmla="*/ 120 h 128"/>
                  <a:gd name="T4" fmla="*/ 82 w 661"/>
                  <a:gd name="T5" fmla="*/ 120 h 128"/>
                  <a:gd name="T6" fmla="*/ 112 w 661"/>
                  <a:gd name="T7" fmla="*/ 120 h 128"/>
                  <a:gd name="T8" fmla="*/ 142 w 661"/>
                  <a:gd name="T9" fmla="*/ 127 h 128"/>
                  <a:gd name="T10" fmla="*/ 165 w 661"/>
                  <a:gd name="T11" fmla="*/ 127 h 128"/>
                  <a:gd name="T12" fmla="*/ 202 w 661"/>
                  <a:gd name="T13" fmla="*/ 127 h 128"/>
                  <a:gd name="T14" fmla="*/ 232 w 661"/>
                  <a:gd name="T15" fmla="*/ 127 h 128"/>
                  <a:gd name="T16" fmla="*/ 255 w 661"/>
                  <a:gd name="T17" fmla="*/ 127 h 128"/>
                  <a:gd name="T18" fmla="*/ 285 w 661"/>
                  <a:gd name="T19" fmla="*/ 127 h 128"/>
                  <a:gd name="T20" fmla="*/ 307 w 661"/>
                  <a:gd name="T21" fmla="*/ 127 h 128"/>
                  <a:gd name="T22" fmla="*/ 337 w 661"/>
                  <a:gd name="T23" fmla="*/ 120 h 128"/>
                  <a:gd name="T24" fmla="*/ 360 w 661"/>
                  <a:gd name="T25" fmla="*/ 120 h 128"/>
                  <a:gd name="T26" fmla="*/ 382 w 661"/>
                  <a:gd name="T27" fmla="*/ 112 h 128"/>
                  <a:gd name="T28" fmla="*/ 405 w 661"/>
                  <a:gd name="T29" fmla="*/ 105 h 128"/>
                  <a:gd name="T30" fmla="*/ 427 w 661"/>
                  <a:gd name="T31" fmla="*/ 82 h 128"/>
                  <a:gd name="T32" fmla="*/ 450 w 661"/>
                  <a:gd name="T33" fmla="*/ 60 h 128"/>
                  <a:gd name="T34" fmla="*/ 480 w 661"/>
                  <a:gd name="T35" fmla="*/ 52 h 128"/>
                  <a:gd name="T36" fmla="*/ 502 w 661"/>
                  <a:gd name="T37" fmla="*/ 45 h 128"/>
                  <a:gd name="T38" fmla="*/ 555 w 661"/>
                  <a:gd name="T39" fmla="*/ 30 h 128"/>
                  <a:gd name="T40" fmla="*/ 577 w 661"/>
                  <a:gd name="T41" fmla="*/ 22 h 128"/>
                  <a:gd name="T42" fmla="*/ 600 w 661"/>
                  <a:gd name="T43" fmla="*/ 22 h 128"/>
                  <a:gd name="T44" fmla="*/ 622 w 661"/>
                  <a:gd name="T45" fmla="*/ 15 h 128"/>
                  <a:gd name="T46" fmla="*/ 645 w 661"/>
                  <a:gd name="T47" fmla="*/ 0 h 128"/>
                  <a:gd name="T48" fmla="*/ 660 w 661"/>
                  <a:gd name="T49" fmla="*/ 0 h 1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61" h="128">
                    <a:moveTo>
                      <a:pt x="0" y="127"/>
                    </a:moveTo>
                    <a:lnTo>
                      <a:pt x="30" y="120"/>
                    </a:lnTo>
                    <a:lnTo>
                      <a:pt x="82" y="120"/>
                    </a:lnTo>
                    <a:lnTo>
                      <a:pt x="112" y="120"/>
                    </a:lnTo>
                    <a:lnTo>
                      <a:pt x="142" y="127"/>
                    </a:lnTo>
                    <a:lnTo>
                      <a:pt x="165" y="127"/>
                    </a:lnTo>
                    <a:lnTo>
                      <a:pt x="202" y="127"/>
                    </a:lnTo>
                    <a:lnTo>
                      <a:pt x="232" y="127"/>
                    </a:lnTo>
                    <a:lnTo>
                      <a:pt x="255" y="127"/>
                    </a:lnTo>
                    <a:lnTo>
                      <a:pt x="285" y="127"/>
                    </a:lnTo>
                    <a:lnTo>
                      <a:pt x="307" y="127"/>
                    </a:lnTo>
                    <a:lnTo>
                      <a:pt x="337" y="120"/>
                    </a:lnTo>
                    <a:lnTo>
                      <a:pt x="360" y="120"/>
                    </a:lnTo>
                    <a:lnTo>
                      <a:pt x="382" y="112"/>
                    </a:lnTo>
                    <a:lnTo>
                      <a:pt x="405" y="105"/>
                    </a:lnTo>
                    <a:lnTo>
                      <a:pt x="427" y="82"/>
                    </a:lnTo>
                    <a:lnTo>
                      <a:pt x="450" y="60"/>
                    </a:lnTo>
                    <a:lnTo>
                      <a:pt x="480" y="52"/>
                    </a:lnTo>
                    <a:lnTo>
                      <a:pt x="502" y="45"/>
                    </a:lnTo>
                    <a:lnTo>
                      <a:pt x="555" y="30"/>
                    </a:lnTo>
                    <a:lnTo>
                      <a:pt x="577" y="22"/>
                    </a:lnTo>
                    <a:lnTo>
                      <a:pt x="600" y="22"/>
                    </a:lnTo>
                    <a:lnTo>
                      <a:pt x="622" y="15"/>
                    </a:lnTo>
                    <a:lnTo>
                      <a:pt x="645" y="0"/>
                    </a:lnTo>
                    <a:lnTo>
                      <a:pt x="66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9464" name="Group 50">
              <a:extLst>
                <a:ext uri="{FF2B5EF4-FFF2-40B4-BE49-F238E27FC236}">
                  <a16:creationId xmlns:a16="http://schemas.microsoft.com/office/drawing/2014/main" id="{F39A0767-F15C-DCC7-9A2C-4FFC92F880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" y="1753"/>
              <a:ext cx="1056" cy="1960"/>
              <a:chOff x="376" y="1753"/>
              <a:chExt cx="1056" cy="1960"/>
            </a:xfrm>
          </p:grpSpPr>
          <p:sp>
            <p:nvSpPr>
              <p:cNvPr id="19465" name="Oval 41">
                <a:extLst>
                  <a:ext uri="{FF2B5EF4-FFF2-40B4-BE49-F238E27FC236}">
                    <a16:creationId xmlns:a16="http://schemas.microsoft.com/office/drawing/2014/main" id="{5D5D1D08-378E-568B-5866-0EEE28D22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753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19466" name="Line 42">
                <a:extLst>
                  <a:ext uri="{FF2B5EF4-FFF2-40B4-BE49-F238E27FC236}">
                    <a16:creationId xmlns:a16="http://schemas.microsoft.com/office/drawing/2014/main" id="{27235CCB-4C5E-A694-BC9F-596AC1320A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" y="2993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67" name="Line 43">
                <a:extLst>
                  <a:ext uri="{FF2B5EF4-FFF2-40B4-BE49-F238E27FC236}">
                    <a16:creationId xmlns:a16="http://schemas.microsoft.com/office/drawing/2014/main" id="{ABA57FE6-E8CA-E855-5E75-3DE7FB24A3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1" y="3133"/>
                <a:ext cx="431" cy="5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68" name="Line 44">
                <a:extLst>
                  <a:ext uri="{FF2B5EF4-FFF2-40B4-BE49-F238E27FC236}">
                    <a16:creationId xmlns:a16="http://schemas.microsoft.com/office/drawing/2014/main" id="{DAA279F4-EC74-5826-2E63-26F371FB2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" y="2321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69" name="Line 45">
                <a:extLst>
                  <a:ext uri="{FF2B5EF4-FFF2-40B4-BE49-F238E27FC236}">
                    <a16:creationId xmlns:a16="http://schemas.microsoft.com/office/drawing/2014/main" id="{AE3813CD-A240-11ED-F7B3-1D736CC3F9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753"/>
                <a:ext cx="363" cy="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0" name="Line 46">
                <a:extLst>
                  <a:ext uri="{FF2B5EF4-FFF2-40B4-BE49-F238E27FC236}">
                    <a16:creationId xmlns:a16="http://schemas.microsoft.com/office/drawing/2014/main" id="{362D06C7-A401-BE40-F733-867284F32F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225"/>
                <a:ext cx="144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1" name="Arc 47">
                <a:extLst>
                  <a:ext uri="{FF2B5EF4-FFF2-40B4-BE49-F238E27FC236}">
                    <a16:creationId xmlns:a16="http://schemas.microsoft.com/office/drawing/2014/main" id="{FD7A5077-4B56-5AA8-55F5-EEA110B4F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" y="2089"/>
                <a:ext cx="192" cy="473"/>
              </a:xfrm>
              <a:custGeom>
                <a:avLst/>
                <a:gdLst>
                  <a:gd name="T0" fmla="*/ 0 w 20306"/>
                  <a:gd name="T1" fmla="*/ 288 h 18842"/>
                  <a:gd name="T2" fmla="*/ 92 w 20306"/>
                  <a:gd name="T3" fmla="*/ 0 h 18842"/>
                  <a:gd name="T4" fmla="*/ 192 w 20306"/>
                  <a:gd name="T5" fmla="*/ 473 h 1884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06" h="18842" fill="none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</a:path>
                  <a:path w="20306" h="18842" stroke="0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  <a:lnTo>
                      <a:pt x="20306" y="18842"/>
                    </a:lnTo>
                    <a:lnTo>
                      <a:pt x="0" y="1147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2" name="Line 48">
                <a:extLst>
                  <a:ext uri="{FF2B5EF4-FFF2-40B4-BE49-F238E27FC236}">
                    <a16:creationId xmlns:a16="http://schemas.microsoft.com/office/drawing/2014/main" id="{4A2B95BF-021B-68D8-09F4-5AAC204ACD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" y="2363"/>
                <a:ext cx="106" cy="63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3" name="Line 49">
                <a:extLst>
                  <a:ext uri="{FF2B5EF4-FFF2-40B4-BE49-F238E27FC236}">
                    <a16:creationId xmlns:a16="http://schemas.microsoft.com/office/drawing/2014/main" id="{804333D8-2587-B68C-AA7B-391CCC790A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" y="2513"/>
                <a:ext cx="14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9461" name="Freeform 52">
            <a:extLst>
              <a:ext uri="{FF2B5EF4-FFF2-40B4-BE49-F238E27FC236}">
                <a16:creationId xmlns:a16="http://schemas.microsoft.com/office/drawing/2014/main" id="{0D3A83D2-FA32-6609-4ECF-43B0C422AE8C}"/>
              </a:ext>
            </a:extLst>
          </p:cNvPr>
          <p:cNvSpPr>
            <a:spLocks/>
          </p:cNvSpPr>
          <p:nvPr/>
        </p:nvSpPr>
        <p:spPr bwMode="auto">
          <a:xfrm>
            <a:off x="4035425" y="1455738"/>
            <a:ext cx="382588" cy="5073650"/>
          </a:xfrm>
          <a:custGeom>
            <a:avLst/>
            <a:gdLst>
              <a:gd name="T0" fmla="*/ 142875 w 241"/>
              <a:gd name="T1" fmla="*/ 5072063 h 3196"/>
              <a:gd name="T2" fmla="*/ 309563 w 241"/>
              <a:gd name="T3" fmla="*/ 3703638 h 3196"/>
              <a:gd name="T4" fmla="*/ 100013 w 241"/>
              <a:gd name="T5" fmla="*/ 3703638 h 3196"/>
              <a:gd name="T6" fmla="*/ 366713 w 241"/>
              <a:gd name="T7" fmla="*/ 2262188 h 3196"/>
              <a:gd name="T8" fmla="*/ 9525 w 241"/>
              <a:gd name="T9" fmla="*/ 2309813 h 3196"/>
              <a:gd name="T10" fmla="*/ 342900 w 241"/>
              <a:gd name="T11" fmla="*/ 1119188 h 3196"/>
              <a:gd name="T12" fmla="*/ 0 w 241"/>
              <a:gd name="T13" fmla="*/ 1082675 h 3196"/>
              <a:gd name="T14" fmla="*/ 381000 w 241"/>
              <a:gd name="T15" fmla="*/ 0 h 3196"/>
              <a:gd name="T16" fmla="*/ 371475 w 241"/>
              <a:gd name="T17" fmla="*/ 11113 h 31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62" name="Line 53">
            <a:extLst>
              <a:ext uri="{FF2B5EF4-FFF2-40B4-BE49-F238E27FC236}">
                <a16:creationId xmlns:a16="http://schemas.microsoft.com/office/drawing/2014/main" id="{4B4AA286-9768-A8F1-B818-CA239F228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5950" y="4114800"/>
            <a:ext cx="217805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2E2BC7F-3895-E1B1-F2A0-F9D63D225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Our View of Groupware</a:t>
            </a:r>
          </a:p>
        </p:txBody>
      </p:sp>
      <p:grpSp>
        <p:nvGrpSpPr>
          <p:cNvPr id="20483" name="Group 11">
            <a:extLst>
              <a:ext uri="{FF2B5EF4-FFF2-40B4-BE49-F238E27FC236}">
                <a16:creationId xmlns:a16="http://schemas.microsoft.com/office/drawing/2014/main" id="{11592C3A-BF06-76F2-7059-3E291732B5FF}"/>
              </a:ext>
            </a:extLst>
          </p:cNvPr>
          <p:cNvGrpSpPr>
            <a:grpSpLocks/>
          </p:cNvGrpSpPr>
          <p:nvPr/>
        </p:nvGrpSpPr>
        <p:grpSpPr bwMode="auto">
          <a:xfrm>
            <a:off x="238125" y="1866900"/>
            <a:ext cx="5014913" cy="3763963"/>
            <a:chOff x="150" y="1176"/>
            <a:chExt cx="3159" cy="2371"/>
          </a:xfrm>
        </p:grpSpPr>
        <p:grpSp>
          <p:nvGrpSpPr>
            <p:cNvPr id="20487" name="Group 9">
              <a:extLst>
                <a:ext uri="{FF2B5EF4-FFF2-40B4-BE49-F238E27FC236}">
                  <a16:creationId xmlns:a16="http://schemas.microsoft.com/office/drawing/2014/main" id="{D68D83D7-DF1C-7A94-9D87-8A396DF0DB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" y="1176"/>
              <a:ext cx="3159" cy="2371"/>
              <a:chOff x="150" y="1176"/>
              <a:chExt cx="3159" cy="2371"/>
            </a:xfrm>
          </p:grpSpPr>
          <p:sp>
            <p:nvSpPr>
              <p:cNvPr id="20489" name="AutoShape 3">
                <a:extLst>
                  <a:ext uri="{FF2B5EF4-FFF2-40B4-BE49-F238E27FC236}">
                    <a16:creationId xmlns:a16="http://schemas.microsoft.com/office/drawing/2014/main" id="{C3743DBF-1CD7-7868-8342-596D8E339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1184"/>
                <a:ext cx="3159" cy="2363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grpSp>
            <p:nvGrpSpPr>
              <p:cNvPr id="20490" name="Group 6">
                <a:extLst>
                  <a:ext uri="{FF2B5EF4-FFF2-40B4-BE49-F238E27FC236}">
                    <a16:creationId xmlns:a16="http://schemas.microsoft.com/office/drawing/2014/main" id="{885C1EF3-E614-46D0-00D7-26AA447C95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" y="1193"/>
                <a:ext cx="2408" cy="1791"/>
                <a:chOff x="526" y="1193"/>
                <a:chExt cx="2408" cy="1791"/>
              </a:xfrm>
            </p:grpSpPr>
            <p:sp>
              <p:nvSpPr>
                <p:cNvPr id="20493" name="AutoShape 4">
                  <a:extLst>
                    <a:ext uri="{FF2B5EF4-FFF2-40B4-BE49-F238E27FC236}">
                      <a16:creationId xmlns:a16="http://schemas.microsoft.com/office/drawing/2014/main" id="{908560F0-A217-315B-4265-E000B4D29E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" y="1193"/>
                  <a:ext cx="2408" cy="1791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20494" name="Rectangle 5">
                  <a:extLst>
                    <a:ext uri="{FF2B5EF4-FFF2-40B4-BE49-F238E27FC236}">
                      <a16:creationId xmlns:a16="http://schemas.microsoft.com/office/drawing/2014/main" id="{485F9812-8448-4D09-6492-42F93F0AEC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6" y="2504"/>
                  <a:ext cx="1584" cy="288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LID4096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20491" name="AutoShape 7">
                <a:extLst>
                  <a:ext uri="{FF2B5EF4-FFF2-40B4-BE49-F238E27FC236}">
                    <a16:creationId xmlns:a16="http://schemas.microsoft.com/office/drawing/2014/main" id="{D1823A71-3A25-FB0C-A5C5-3D87D35C1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" y="1176"/>
                <a:ext cx="1598" cy="1193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0492" name="Rectangle 8">
                <a:extLst>
                  <a:ext uri="{FF2B5EF4-FFF2-40B4-BE49-F238E27FC236}">
                    <a16:creationId xmlns:a16="http://schemas.microsoft.com/office/drawing/2014/main" id="{30CD8545-5934-4B05-7FC0-9E03CF185C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9" y="1879"/>
                <a:ext cx="1104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LID4096">
                    <a:latin typeface="Helvetica" panose="020B0604020202020204" pitchFamily="34" charset="0"/>
                  </a:rPr>
                  <a:t>Awareness</a:t>
                </a:r>
              </a:p>
              <a:p>
                <a:r>
                  <a:rPr lang="en-US" altLang="LID4096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20488" name="Rectangle 10">
              <a:extLst>
                <a:ext uri="{FF2B5EF4-FFF2-40B4-BE49-F238E27FC236}">
                  <a16:creationId xmlns:a16="http://schemas.microsoft.com/office/drawing/2014/main" id="{CF59935D-235D-6E61-6DED-FA163C1C4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" y="3104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Communication</a:t>
              </a:r>
            </a:p>
          </p:txBody>
        </p:sp>
      </p:grpSp>
      <p:sp>
        <p:nvSpPr>
          <p:cNvPr id="20484" name="Rectangle 12">
            <a:extLst>
              <a:ext uri="{FF2B5EF4-FFF2-40B4-BE49-F238E27FC236}">
                <a16:creationId xmlns:a16="http://schemas.microsoft.com/office/drawing/2014/main" id="{A46A6CD3-B5D2-3223-78BE-FEB470697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4110038"/>
            <a:ext cx="2105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Make collaboration possible</a:t>
            </a:r>
          </a:p>
        </p:txBody>
      </p:sp>
      <p:sp>
        <p:nvSpPr>
          <p:cNvPr id="20485" name="Rectangle 13">
            <a:extLst>
              <a:ext uri="{FF2B5EF4-FFF2-40B4-BE49-F238E27FC236}">
                <a16:creationId xmlns:a16="http://schemas.microsoft.com/office/drawing/2014/main" id="{EC08AB5B-7B53-3FB5-F1A4-51949A226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2262188"/>
            <a:ext cx="21193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Allows collaboration to be natural</a:t>
            </a:r>
          </a:p>
        </p:txBody>
      </p:sp>
      <p:sp>
        <p:nvSpPr>
          <p:cNvPr id="20486" name="Line 14">
            <a:extLst>
              <a:ext uri="{FF2B5EF4-FFF2-40B4-BE49-F238E27FC236}">
                <a16:creationId xmlns:a16="http://schemas.microsoft.com/office/drawing/2014/main" id="{F99A9787-9ED0-994C-3AF5-7224365FE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675" y="3775075"/>
            <a:ext cx="7204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646D42B-620D-CF71-337F-164678887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Our View of Groupware</a:t>
            </a:r>
          </a:p>
        </p:txBody>
      </p:sp>
      <p:grpSp>
        <p:nvGrpSpPr>
          <p:cNvPr id="21507" name="Group 11">
            <a:extLst>
              <a:ext uri="{FF2B5EF4-FFF2-40B4-BE49-F238E27FC236}">
                <a16:creationId xmlns:a16="http://schemas.microsoft.com/office/drawing/2014/main" id="{AD783C75-9366-2803-3611-FA4F1A37ED33}"/>
              </a:ext>
            </a:extLst>
          </p:cNvPr>
          <p:cNvGrpSpPr>
            <a:grpSpLocks/>
          </p:cNvGrpSpPr>
          <p:nvPr/>
        </p:nvGrpSpPr>
        <p:grpSpPr bwMode="auto">
          <a:xfrm>
            <a:off x="238125" y="1866900"/>
            <a:ext cx="5014913" cy="3763963"/>
            <a:chOff x="150" y="1176"/>
            <a:chExt cx="3159" cy="2371"/>
          </a:xfrm>
        </p:grpSpPr>
        <p:grpSp>
          <p:nvGrpSpPr>
            <p:cNvPr id="21513" name="Group 9">
              <a:extLst>
                <a:ext uri="{FF2B5EF4-FFF2-40B4-BE49-F238E27FC236}">
                  <a16:creationId xmlns:a16="http://schemas.microsoft.com/office/drawing/2014/main" id="{4B6BF5EA-79E0-5618-3C2D-5FEEC500B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" y="1176"/>
              <a:ext cx="3159" cy="2371"/>
              <a:chOff x="150" y="1176"/>
              <a:chExt cx="3159" cy="2371"/>
            </a:xfrm>
          </p:grpSpPr>
          <p:sp>
            <p:nvSpPr>
              <p:cNvPr id="21515" name="AutoShape 3">
                <a:extLst>
                  <a:ext uri="{FF2B5EF4-FFF2-40B4-BE49-F238E27FC236}">
                    <a16:creationId xmlns:a16="http://schemas.microsoft.com/office/drawing/2014/main" id="{1B6E8403-A92E-A9E1-A314-83CAED9FD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1184"/>
                <a:ext cx="3159" cy="2363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grpSp>
            <p:nvGrpSpPr>
              <p:cNvPr id="21516" name="Group 6">
                <a:extLst>
                  <a:ext uri="{FF2B5EF4-FFF2-40B4-BE49-F238E27FC236}">
                    <a16:creationId xmlns:a16="http://schemas.microsoft.com/office/drawing/2014/main" id="{EB0C014F-0682-4A18-8242-148B0E5FB1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" y="1193"/>
                <a:ext cx="2408" cy="1791"/>
                <a:chOff x="526" y="1193"/>
                <a:chExt cx="2408" cy="1791"/>
              </a:xfrm>
            </p:grpSpPr>
            <p:sp>
              <p:nvSpPr>
                <p:cNvPr id="21519" name="AutoShape 4">
                  <a:extLst>
                    <a:ext uri="{FF2B5EF4-FFF2-40B4-BE49-F238E27FC236}">
                      <a16:creationId xmlns:a16="http://schemas.microsoft.com/office/drawing/2014/main" id="{7F15A27A-66CF-E4FF-5E5C-405FC673D1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" y="1193"/>
                  <a:ext cx="2408" cy="1791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21520" name="Rectangle 5">
                  <a:extLst>
                    <a:ext uri="{FF2B5EF4-FFF2-40B4-BE49-F238E27FC236}">
                      <a16:creationId xmlns:a16="http://schemas.microsoft.com/office/drawing/2014/main" id="{BB2A42FA-A0F3-AA7D-7F71-CE5B2DF3DC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6" y="2504"/>
                  <a:ext cx="1584" cy="288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LID4096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21517" name="AutoShape 7">
                <a:extLst>
                  <a:ext uri="{FF2B5EF4-FFF2-40B4-BE49-F238E27FC236}">
                    <a16:creationId xmlns:a16="http://schemas.microsoft.com/office/drawing/2014/main" id="{4BBD20C5-D438-991A-005C-E0B76BAEE9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" y="1176"/>
                <a:ext cx="1598" cy="1193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1518" name="Rectangle 8">
                <a:extLst>
                  <a:ext uri="{FF2B5EF4-FFF2-40B4-BE49-F238E27FC236}">
                    <a16:creationId xmlns:a16="http://schemas.microsoft.com/office/drawing/2014/main" id="{A73AFC9D-47C9-EA81-E487-C130CFA3A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9" y="1879"/>
                <a:ext cx="1104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LID4096">
                    <a:latin typeface="Helvetica" panose="020B0604020202020204" pitchFamily="34" charset="0"/>
                  </a:rPr>
                  <a:t>Awareness</a:t>
                </a:r>
              </a:p>
              <a:p>
                <a:r>
                  <a:rPr lang="en-US" altLang="LID4096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21514" name="Rectangle 10">
              <a:extLst>
                <a:ext uri="{FF2B5EF4-FFF2-40B4-BE49-F238E27FC236}">
                  <a16:creationId xmlns:a16="http://schemas.microsoft.com/office/drawing/2014/main" id="{2AD6A244-722F-AE2C-58FC-291E77BC3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" y="3104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Communication</a:t>
              </a:r>
            </a:p>
          </p:txBody>
        </p:sp>
      </p:grpSp>
      <p:sp>
        <p:nvSpPr>
          <p:cNvPr id="21508" name="Rectangle 12">
            <a:extLst>
              <a:ext uri="{FF2B5EF4-FFF2-40B4-BE49-F238E27FC236}">
                <a16:creationId xmlns:a16="http://schemas.microsoft.com/office/drawing/2014/main" id="{F62872FB-8D44-6014-0247-7D7214C51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4110038"/>
            <a:ext cx="2105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Make collaboration possible</a:t>
            </a:r>
          </a:p>
        </p:txBody>
      </p:sp>
      <p:sp>
        <p:nvSpPr>
          <p:cNvPr id="21509" name="Rectangle 13">
            <a:extLst>
              <a:ext uri="{FF2B5EF4-FFF2-40B4-BE49-F238E27FC236}">
                <a16:creationId xmlns:a16="http://schemas.microsoft.com/office/drawing/2014/main" id="{C90C3172-BB87-9966-BEB3-E5E284B1B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2262188"/>
            <a:ext cx="21193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Allows collaboration to be natural</a:t>
            </a:r>
          </a:p>
        </p:txBody>
      </p:sp>
      <p:sp>
        <p:nvSpPr>
          <p:cNvPr id="21510" name="Line 14">
            <a:extLst>
              <a:ext uri="{FF2B5EF4-FFF2-40B4-BE49-F238E27FC236}">
                <a16:creationId xmlns:a16="http://schemas.microsoft.com/office/drawing/2014/main" id="{9EEA98B8-2179-4943-9353-C4A6AD4AE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675" y="3775075"/>
            <a:ext cx="7204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511" name="AutoShape 15">
            <a:extLst>
              <a:ext uri="{FF2B5EF4-FFF2-40B4-BE49-F238E27FC236}">
                <a16:creationId xmlns:a16="http://schemas.microsoft.com/office/drawing/2014/main" id="{AE830C5D-61D2-DE26-C84E-188056F72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3654425"/>
            <a:ext cx="627062" cy="889000"/>
          </a:xfrm>
          <a:prstGeom prst="downArrow">
            <a:avLst>
              <a:gd name="adj1" fmla="val 50000"/>
              <a:gd name="adj2" fmla="val 54024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21512" name="AutoShape 16">
            <a:extLst>
              <a:ext uri="{FF2B5EF4-FFF2-40B4-BE49-F238E27FC236}">
                <a16:creationId xmlns:a16="http://schemas.microsoft.com/office/drawing/2014/main" id="{E0278E2A-A7BE-C673-14F6-D9DD3FDDB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3668713"/>
            <a:ext cx="728662" cy="1814512"/>
          </a:xfrm>
          <a:prstGeom prst="downArrow">
            <a:avLst>
              <a:gd name="adj1" fmla="val 50000"/>
              <a:gd name="adj2" fmla="val 70486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rc 2">
            <a:extLst>
              <a:ext uri="{FF2B5EF4-FFF2-40B4-BE49-F238E27FC236}">
                <a16:creationId xmlns:a16="http://schemas.microsoft.com/office/drawing/2014/main" id="{FF171E8D-9752-05BB-5EB4-646BF478CF43}"/>
              </a:ext>
            </a:extLst>
          </p:cNvPr>
          <p:cNvSpPr>
            <a:spLocks/>
          </p:cNvSpPr>
          <p:nvPr/>
        </p:nvSpPr>
        <p:spPr bwMode="auto">
          <a:xfrm rot="10800000">
            <a:off x="209550" y="1758950"/>
            <a:ext cx="8112125" cy="4835525"/>
          </a:xfrm>
          <a:custGeom>
            <a:avLst/>
            <a:gdLst>
              <a:gd name="T0" fmla="*/ 0 w 22124"/>
              <a:gd name="T1" fmla="*/ 1045 h 27776"/>
              <a:gd name="T2" fmla="*/ 7781392 w 22124"/>
              <a:gd name="T3" fmla="*/ 4835525 h 27776"/>
              <a:gd name="T4" fmla="*/ 192133 w 22124"/>
              <a:gd name="T5" fmla="*/ 3760345 h 277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124" h="27776" fill="none" extrusionOk="0">
                <a:moveTo>
                  <a:pt x="0" y="6"/>
                </a:moveTo>
                <a:cubicBezTo>
                  <a:pt x="174" y="2"/>
                  <a:pt x="349" y="0"/>
                  <a:pt x="524" y="0"/>
                </a:cubicBezTo>
                <a:cubicBezTo>
                  <a:pt x="12453" y="0"/>
                  <a:pt x="22124" y="9670"/>
                  <a:pt x="22124" y="21600"/>
                </a:cubicBezTo>
                <a:cubicBezTo>
                  <a:pt x="22124" y="23691"/>
                  <a:pt x="21820" y="25771"/>
                  <a:pt x="21222" y="27776"/>
                </a:cubicBezTo>
              </a:path>
              <a:path w="22124" h="27776" stroke="0" extrusionOk="0">
                <a:moveTo>
                  <a:pt x="0" y="6"/>
                </a:moveTo>
                <a:cubicBezTo>
                  <a:pt x="174" y="2"/>
                  <a:pt x="349" y="0"/>
                  <a:pt x="524" y="0"/>
                </a:cubicBezTo>
                <a:cubicBezTo>
                  <a:pt x="12453" y="0"/>
                  <a:pt x="22124" y="9670"/>
                  <a:pt x="22124" y="21600"/>
                </a:cubicBezTo>
                <a:cubicBezTo>
                  <a:pt x="22124" y="23691"/>
                  <a:pt x="21820" y="25771"/>
                  <a:pt x="21222" y="27776"/>
                </a:cubicBezTo>
                <a:lnTo>
                  <a:pt x="524" y="21600"/>
                </a:lnTo>
                <a:lnTo>
                  <a:pt x="0" y="6"/>
                </a:lnTo>
                <a:close/>
              </a:path>
            </a:pathLst>
          </a:custGeom>
          <a:noFill/>
          <a:ln w="127000" cap="rnd">
            <a:solidFill>
              <a:schemeClr val="folHlink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B37C885-F51F-A479-A416-9305728C5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Studying Awareness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D6EC4C6D-877E-3989-A5E3-436899154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1852613"/>
            <a:ext cx="42926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What </a:t>
            </a:r>
            <a:r>
              <a:rPr lang="en-US" altLang="LID4096" sz="2800" b="1">
                <a:latin typeface="Helvetica" panose="020B0604020202020204" pitchFamily="34" charset="0"/>
              </a:rPr>
              <a:t>information</a:t>
            </a:r>
            <a:r>
              <a:rPr lang="en-US" altLang="LID4096" sz="2800">
                <a:latin typeface="Helvetica" panose="020B0604020202020204" pitchFamily="34" charset="0"/>
              </a:rPr>
              <a:t> is important for maintaining awareness?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D9085477-8552-5FD4-C846-5CAB87285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3748088"/>
            <a:ext cx="41560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Can it be </a:t>
            </a:r>
            <a:r>
              <a:rPr lang="en-US" altLang="LID4096" sz="2800" b="1">
                <a:latin typeface="Helvetica" panose="020B0604020202020204" pitchFamily="34" charset="0"/>
              </a:rPr>
              <a:t>translated</a:t>
            </a:r>
            <a:r>
              <a:rPr lang="en-US" altLang="LID4096" sz="2800">
                <a:latin typeface="Helvetica" panose="020B0604020202020204" pitchFamily="34" charset="0"/>
              </a:rPr>
              <a:t> to a groupware setting?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8B29EC7C-75B8-BB9E-6013-B55DF917E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8" y="4775200"/>
            <a:ext cx="4241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How should the information be </a:t>
            </a:r>
            <a:r>
              <a:rPr lang="en-US" altLang="LID4096" sz="2800" b="1">
                <a:latin typeface="Helvetica" panose="020B0604020202020204" pitchFamily="34" charset="0"/>
              </a:rPr>
              <a:t>displayed</a:t>
            </a:r>
            <a:r>
              <a:rPr lang="en-US" altLang="LID4096" sz="2800">
                <a:latin typeface="Helvetica" panose="020B0604020202020204" pitchFamily="34" charset="0"/>
              </a:rPr>
              <a:t> in groupware?</a:t>
            </a:r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4DFB0990-B964-A2B3-19C4-F111E45DB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300" y="2249488"/>
            <a:ext cx="15081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Does it work?</a:t>
            </a:r>
          </a:p>
        </p:txBody>
      </p:sp>
      <p:sp>
        <p:nvSpPr>
          <p:cNvPr id="22536" name="Arc 8">
            <a:extLst>
              <a:ext uri="{FF2B5EF4-FFF2-40B4-BE49-F238E27FC236}">
                <a16:creationId xmlns:a16="http://schemas.microsoft.com/office/drawing/2014/main" id="{CAC335DE-8541-8369-F384-E7F0D6C049F4}"/>
              </a:ext>
            </a:extLst>
          </p:cNvPr>
          <p:cNvSpPr>
            <a:spLocks/>
          </p:cNvSpPr>
          <p:nvPr/>
        </p:nvSpPr>
        <p:spPr bwMode="auto">
          <a:xfrm rot="10800000">
            <a:off x="3811588" y="2062163"/>
            <a:ext cx="4038600" cy="3197225"/>
          </a:xfrm>
          <a:custGeom>
            <a:avLst/>
            <a:gdLst>
              <a:gd name="T0" fmla="*/ 3354282 w 21600"/>
              <a:gd name="T1" fmla="*/ 3197225 h 21808"/>
              <a:gd name="T2" fmla="*/ 1122 w 21600"/>
              <a:gd name="T3" fmla="*/ 0 h 21808"/>
              <a:gd name="T4" fmla="*/ 4038600 w 21600"/>
              <a:gd name="T5" fmla="*/ 76236 h 218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808" fill="none" extrusionOk="0">
                <a:moveTo>
                  <a:pt x="17940" y="21807"/>
                </a:moveTo>
                <a:cubicBezTo>
                  <a:pt x="7574" y="20025"/>
                  <a:pt x="0" y="11037"/>
                  <a:pt x="0" y="520"/>
                </a:cubicBezTo>
                <a:cubicBezTo>
                  <a:pt x="0" y="346"/>
                  <a:pt x="2" y="173"/>
                  <a:pt x="6" y="0"/>
                </a:cubicBezTo>
              </a:path>
              <a:path w="21600" h="21808" stroke="0" extrusionOk="0">
                <a:moveTo>
                  <a:pt x="17940" y="21807"/>
                </a:moveTo>
                <a:cubicBezTo>
                  <a:pt x="7574" y="20025"/>
                  <a:pt x="0" y="11037"/>
                  <a:pt x="0" y="520"/>
                </a:cubicBezTo>
                <a:cubicBezTo>
                  <a:pt x="0" y="346"/>
                  <a:pt x="2" y="173"/>
                  <a:pt x="6" y="0"/>
                </a:cubicBezTo>
                <a:lnTo>
                  <a:pt x="21600" y="520"/>
                </a:lnTo>
                <a:lnTo>
                  <a:pt x="17940" y="21807"/>
                </a:lnTo>
                <a:close/>
              </a:path>
            </a:pathLst>
          </a:custGeom>
          <a:noFill/>
          <a:ln w="127000" cap="rnd">
            <a:solidFill>
              <a:schemeClr val="folHlink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3EBEB03-59D4-FC86-ADE7-A425DA7188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Kinds of Awareness</a:t>
            </a:r>
          </a:p>
        </p:txBody>
      </p:sp>
      <p:grpSp>
        <p:nvGrpSpPr>
          <p:cNvPr id="23555" name="Group 20">
            <a:extLst>
              <a:ext uri="{FF2B5EF4-FFF2-40B4-BE49-F238E27FC236}">
                <a16:creationId xmlns:a16="http://schemas.microsoft.com/office/drawing/2014/main" id="{8EB06E05-0E0D-D0F6-599E-2A2565A4A681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920875"/>
            <a:ext cx="7594600" cy="3716338"/>
            <a:chOff x="624" y="1210"/>
            <a:chExt cx="4784" cy="2341"/>
          </a:xfrm>
        </p:grpSpPr>
        <p:sp>
          <p:nvSpPr>
            <p:cNvPr id="23556" name="Oval 3">
              <a:extLst>
                <a:ext uri="{FF2B5EF4-FFF2-40B4-BE49-F238E27FC236}">
                  <a16:creationId xmlns:a16="http://schemas.microsoft.com/office/drawing/2014/main" id="{C429308B-1513-0AE4-176D-EB335903B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1210"/>
              <a:ext cx="3054" cy="2148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3557" name="Rectangle 4">
              <a:extLst>
                <a:ext uri="{FF2B5EF4-FFF2-40B4-BE49-F238E27FC236}">
                  <a16:creationId xmlns:a16="http://schemas.microsoft.com/office/drawing/2014/main" id="{DE318101-DD51-4DC2-E8A9-CE2353D2A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107"/>
              <a:ext cx="73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Social</a:t>
              </a:r>
            </a:p>
          </p:txBody>
        </p:sp>
        <p:sp>
          <p:nvSpPr>
            <p:cNvPr id="23558" name="Rectangle 5">
              <a:extLst>
                <a:ext uri="{FF2B5EF4-FFF2-40B4-BE49-F238E27FC236}">
                  <a16:creationId xmlns:a16="http://schemas.microsoft.com/office/drawing/2014/main" id="{4B188137-0C1B-0B7D-1DE4-E4DC7A085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" y="1358"/>
              <a:ext cx="9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Informal</a:t>
              </a:r>
            </a:p>
          </p:txBody>
        </p:sp>
        <p:sp>
          <p:nvSpPr>
            <p:cNvPr id="23559" name="Rectangle 6">
              <a:extLst>
                <a:ext uri="{FF2B5EF4-FFF2-40B4-BE49-F238E27FC236}">
                  <a16:creationId xmlns:a16="http://schemas.microsoft.com/office/drawing/2014/main" id="{A4F1C54F-D28C-4657-E386-5837A1C6B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" y="2886"/>
              <a:ext cx="11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Structural</a:t>
              </a:r>
            </a:p>
          </p:txBody>
        </p:sp>
        <p:sp>
          <p:nvSpPr>
            <p:cNvPr id="23560" name="Rectangle 7">
              <a:extLst>
                <a:ext uri="{FF2B5EF4-FFF2-40B4-BE49-F238E27FC236}">
                  <a16:creationId xmlns:a16="http://schemas.microsoft.com/office/drawing/2014/main" id="{C651D09C-D86B-5717-6D2C-EEC2E85E7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3224"/>
              <a:ext cx="12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Workspace</a:t>
              </a:r>
            </a:p>
          </p:txBody>
        </p:sp>
        <p:sp>
          <p:nvSpPr>
            <p:cNvPr id="23561" name="Rectangle 8">
              <a:extLst>
                <a:ext uri="{FF2B5EF4-FFF2-40B4-BE49-F238E27FC236}">
                  <a16:creationId xmlns:a16="http://schemas.microsoft.com/office/drawing/2014/main" id="{9D4F720F-3C56-1B2C-425D-E05054A9A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364"/>
              <a:ext cx="63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Task</a:t>
              </a:r>
            </a:p>
          </p:txBody>
        </p:sp>
        <p:sp>
          <p:nvSpPr>
            <p:cNvPr id="23562" name="Rectangle 9">
              <a:extLst>
                <a:ext uri="{FF2B5EF4-FFF2-40B4-BE49-F238E27FC236}">
                  <a16:creationId xmlns:a16="http://schemas.microsoft.com/office/drawing/2014/main" id="{AC2551A7-5766-A0B7-98A2-5FE4AE8A6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08"/>
              <a:ext cx="1472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Situation / System state</a:t>
              </a:r>
            </a:p>
          </p:txBody>
        </p:sp>
        <p:grpSp>
          <p:nvGrpSpPr>
            <p:cNvPr id="23563" name="Group 19">
              <a:extLst>
                <a:ext uri="{FF2B5EF4-FFF2-40B4-BE49-F238E27FC236}">
                  <a16:creationId xmlns:a16="http://schemas.microsoft.com/office/drawing/2014/main" id="{2B2D66EC-202F-01C1-9D54-45079629B0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1440"/>
              <a:ext cx="3216" cy="1920"/>
              <a:chOff x="1008" y="1440"/>
              <a:chExt cx="3216" cy="1920"/>
            </a:xfrm>
          </p:grpSpPr>
          <p:sp>
            <p:nvSpPr>
              <p:cNvPr id="23564" name="Line 10">
                <a:extLst>
                  <a:ext uri="{FF2B5EF4-FFF2-40B4-BE49-F238E27FC236}">
                    <a16:creationId xmlns:a16="http://schemas.microsoft.com/office/drawing/2014/main" id="{10467B2F-8DF3-6712-FBE8-28B45F424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56" y="2736"/>
                <a:ext cx="672" cy="528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5" name="Line 11">
                <a:extLst>
                  <a:ext uri="{FF2B5EF4-FFF2-40B4-BE49-F238E27FC236}">
                    <a16:creationId xmlns:a16="http://schemas.microsoft.com/office/drawing/2014/main" id="{62B47C69-B4D6-6BD7-3590-A9341BE2F8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4" y="1632"/>
                <a:ext cx="240" cy="384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6" name="Line 12">
                <a:extLst>
                  <a:ext uri="{FF2B5EF4-FFF2-40B4-BE49-F238E27FC236}">
                    <a16:creationId xmlns:a16="http://schemas.microsoft.com/office/drawing/2014/main" id="{08B70D7D-56E1-2938-B468-CE7B9E379C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72" y="1440"/>
                <a:ext cx="1776" cy="0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7" name="Line 13">
                <a:extLst>
                  <a:ext uri="{FF2B5EF4-FFF2-40B4-BE49-F238E27FC236}">
                    <a16:creationId xmlns:a16="http://schemas.microsoft.com/office/drawing/2014/main" id="{7C908D5D-AF0F-6026-B5A7-C14F9D0563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08" y="1680"/>
                <a:ext cx="336" cy="384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8" name="Line 14">
                <a:extLst>
                  <a:ext uri="{FF2B5EF4-FFF2-40B4-BE49-F238E27FC236}">
                    <a16:creationId xmlns:a16="http://schemas.microsoft.com/office/drawing/2014/main" id="{BA257075-2535-E24D-4BB0-F7E4E5A7C1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448"/>
                <a:ext cx="288" cy="432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9" name="Line 15">
                <a:extLst>
                  <a:ext uri="{FF2B5EF4-FFF2-40B4-BE49-F238E27FC236}">
                    <a16:creationId xmlns:a16="http://schemas.microsoft.com/office/drawing/2014/main" id="{06A8A5A1-5EF6-5428-4AB8-8F1CB7522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6" y="3216"/>
                <a:ext cx="528" cy="144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0" name="Line 16">
                <a:extLst>
                  <a:ext uri="{FF2B5EF4-FFF2-40B4-BE49-F238E27FC236}">
                    <a16:creationId xmlns:a16="http://schemas.microsoft.com/office/drawing/2014/main" id="{13D02A9E-526F-C948-2E63-E1AAD346E2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008" cy="1488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1" name="Line 17">
                <a:extLst>
                  <a:ext uri="{FF2B5EF4-FFF2-40B4-BE49-F238E27FC236}">
                    <a16:creationId xmlns:a16="http://schemas.microsoft.com/office/drawing/2014/main" id="{9C069D74-C6C2-CC75-AC7D-11BCF6EE41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72" y="1680"/>
                <a:ext cx="1776" cy="1200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2" name="Line 18">
                <a:extLst>
                  <a:ext uri="{FF2B5EF4-FFF2-40B4-BE49-F238E27FC236}">
                    <a16:creationId xmlns:a16="http://schemas.microsoft.com/office/drawing/2014/main" id="{5BEF8A48-067A-3E90-6E21-488EDAB3BB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2256"/>
                <a:ext cx="2256" cy="144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92BFBD1-5FE9-A80B-62AD-F66BE4AD7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1981200"/>
            <a:ext cx="77358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SzPct val="75000"/>
              <a:buFont typeface="ZapfDingbats" pitchFamily="82" charset="2"/>
              <a:buChar char="v"/>
              <a:defRPr sz="32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57150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7145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286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657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4114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LID4096" sz="4800" b="1">
                <a:solidFill>
                  <a:schemeClr val="tx2"/>
                </a:solidFill>
              </a:rPr>
              <a:t>Peepholes </a:t>
            </a:r>
            <a:br>
              <a:rPr lang="en-US" altLang="LID4096" sz="4800" b="1">
                <a:solidFill>
                  <a:schemeClr val="tx2"/>
                </a:solidFill>
              </a:rPr>
            </a:br>
            <a:r>
              <a:rPr lang="en-US" altLang="LID4096" sz="4400">
                <a:solidFill>
                  <a:schemeClr val="tx2"/>
                </a:solidFill>
              </a:rPr>
              <a:t>Low cost awareness</a:t>
            </a:r>
            <a:br>
              <a:rPr lang="en-US" altLang="LID4096" sz="4400">
                <a:solidFill>
                  <a:schemeClr val="tx2"/>
                </a:solidFill>
              </a:rPr>
            </a:br>
            <a:r>
              <a:rPr lang="en-US" altLang="LID4096" sz="4400">
                <a:solidFill>
                  <a:schemeClr val="tx2"/>
                </a:solidFill>
              </a:rPr>
              <a:t>of</a:t>
            </a:r>
            <a:br>
              <a:rPr lang="en-US" altLang="LID4096" sz="4400">
                <a:solidFill>
                  <a:schemeClr val="tx2"/>
                </a:solidFill>
              </a:rPr>
            </a:br>
            <a:r>
              <a:rPr lang="en-US" altLang="LID4096" sz="4400">
                <a:solidFill>
                  <a:schemeClr val="tx2"/>
                </a:solidFill>
              </a:rPr>
              <a:t>one’s community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8FB0DBA3-2087-E7F5-EAB9-11CA76CB620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588" y="4419600"/>
            <a:ext cx="6246812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>
            <a:extLst>
              <a:ext uri="{FF2B5EF4-FFF2-40B4-BE49-F238E27FC236}">
                <a16:creationId xmlns:a16="http://schemas.microsoft.com/office/drawing/2014/main" id="{36F37625-5704-87E8-25A1-4EC032C33C9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3810000"/>
            <a:ext cx="862012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>
            <a:extLst>
              <a:ext uri="{FF2B5EF4-FFF2-40B4-BE49-F238E27FC236}">
                <a16:creationId xmlns:a16="http://schemas.microsoft.com/office/drawing/2014/main" id="{E10C2F7F-B919-39F4-EB8A-C2E4834E57BD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4789488"/>
            <a:ext cx="9525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>
            <a:extLst>
              <a:ext uri="{FF2B5EF4-FFF2-40B4-BE49-F238E27FC236}">
                <a16:creationId xmlns:a16="http://schemas.microsoft.com/office/drawing/2014/main" id="{C78321E5-C1CA-E9B7-90BF-319A7A6AA739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5715000"/>
            <a:ext cx="865188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3" name="Line 7">
            <a:extLst>
              <a:ext uri="{FF2B5EF4-FFF2-40B4-BE49-F238E27FC236}">
                <a16:creationId xmlns:a16="http://schemas.microsoft.com/office/drawing/2014/main" id="{9C5A83E3-AA30-E8DF-0066-319BD44C40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5913" y="4191000"/>
            <a:ext cx="5348287" cy="919163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4" name="Line 8">
            <a:extLst>
              <a:ext uri="{FF2B5EF4-FFF2-40B4-BE49-F238E27FC236}">
                <a16:creationId xmlns:a16="http://schemas.microsoft.com/office/drawing/2014/main" id="{EF29FEAD-8088-AFA2-0A85-CD0135F4D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77975" y="5153025"/>
            <a:ext cx="5813425" cy="1019175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3C7FF38-184D-9068-51FE-65549CEEC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Groupware success tied to contact facilitation </a:t>
            </a:r>
          </a:p>
          <a:p>
            <a:pPr lvl="1"/>
            <a:r>
              <a:rPr lang="en-US" altLang="LID4096"/>
              <a:t>informal awareness of each other</a:t>
            </a:r>
          </a:p>
          <a:p>
            <a:pPr lvl="1"/>
            <a:r>
              <a:rPr lang="en-US" altLang="LID4096"/>
              <a:t>ease of establishing communication</a:t>
            </a:r>
          </a:p>
          <a:p>
            <a:pPr>
              <a:lnSpc>
                <a:spcPct val="200000"/>
              </a:lnSpc>
            </a:pPr>
            <a:r>
              <a:rPr lang="en-US" altLang="LID4096"/>
              <a:t>Research</a:t>
            </a:r>
          </a:p>
          <a:p>
            <a:pPr lvl="1"/>
            <a:r>
              <a:rPr lang="en-US" altLang="LID4096"/>
              <a:t>what is the simplest system that affords informal awareness? 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7DB3F57-3C29-7E32-C052-49016C8D7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6CCEB47-4D3C-1CCC-03DA-F658EB731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The Problem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6F021EE-6144-74E3-8D9E-ECF286BE86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Groupware can only work after people make contact with each other</a:t>
            </a:r>
          </a:p>
        </p:txBody>
      </p:sp>
      <p:grpSp>
        <p:nvGrpSpPr>
          <p:cNvPr id="26628" name="Group 28">
            <a:extLst>
              <a:ext uri="{FF2B5EF4-FFF2-40B4-BE49-F238E27FC236}">
                <a16:creationId xmlns:a16="http://schemas.microsoft.com/office/drawing/2014/main" id="{87BF343D-DD72-D8A5-90EE-440BE48C713C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3468688"/>
            <a:ext cx="2743200" cy="2416175"/>
            <a:chOff x="648" y="2185"/>
            <a:chExt cx="1728" cy="1522"/>
          </a:xfrm>
        </p:grpSpPr>
        <p:grpSp>
          <p:nvGrpSpPr>
            <p:cNvPr id="26645" name="Group 16">
              <a:extLst>
                <a:ext uri="{FF2B5EF4-FFF2-40B4-BE49-F238E27FC236}">
                  <a16:creationId xmlns:a16="http://schemas.microsoft.com/office/drawing/2014/main" id="{EDEEB6B8-3303-60CE-8DA8-D301273CF8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2386"/>
              <a:ext cx="1292" cy="782"/>
              <a:chOff x="1084" y="2386"/>
              <a:chExt cx="1292" cy="782"/>
            </a:xfrm>
          </p:grpSpPr>
          <p:grpSp>
            <p:nvGrpSpPr>
              <p:cNvPr id="26657" name="Group 6">
                <a:extLst>
                  <a:ext uri="{FF2B5EF4-FFF2-40B4-BE49-F238E27FC236}">
                    <a16:creationId xmlns:a16="http://schemas.microsoft.com/office/drawing/2014/main" id="{764D7E33-C323-693A-6070-69A1C7159C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692"/>
                <a:ext cx="1292" cy="476"/>
                <a:chOff x="1084" y="2692"/>
                <a:chExt cx="1292" cy="476"/>
              </a:xfrm>
            </p:grpSpPr>
            <p:sp>
              <p:nvSpPr>
                <p:cNvPr id="26667" name="Oval 4">
                  <a:extLst>
                    <a:ext uri="{FF2B5EF4-FFF2-40B4-BE49-F238E27FC236}">
                      <a16:creationId xmlns:a16="http://schemas.microsoft.com/office/drawing/2014/main" id="{ACDDA6BC-4001-27B2-FF01-ED6143BB12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716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26668" name="Oval 5">
                  <a:extLst>
                    <a:ext uri="{FF2B5EF4-FFF2-40B4-BE49-F238E27FC236}">
                      <a16:creationId xmlns:a16="http://schemas.microsoft.com/office/drawing/2014/main" id="{3D3A9898-1850-A19A-C94E-5002B51046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692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26658" name="Group 9">
                <a:extLst>
                  <a:ext uri="{FF2B5EF4-FFF2-40B4-BE49-F238E27FC236}">
                    <a16:creationId xmlns:a16="http://schemas.microsoft.com/office/drawing/2014/main" id="{399248DC-105C-6312-6ABB-F98F439CF1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5" y="2386"/>
                <a:ext cx="474" cy="592"/>
                <a:chOff x="1875" y="2386"/>
                <a:chExt cx="474" cy="592"/>
              </a:xfrm>
            </p:grpSpPr>
            <p:sp>
              <p:nvSpPr>
                <p:cNvPr id="26665" name="AutoShape 7">
                  <a:extLst>
                    <a:ext uri="{FF2B5EF4-FFF2-40B4-BE49-F238E27FC236}">
                      <a16:creationId xmlns:a16="http://schemas.microsoft.com/office/drawing/2014/main" id="{4428BCB1-D914-2D63-7CFC-7B8B601360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869" y="2498"/>
                  <a:ext cx="522" cy="438"/>
                </a:xfrm>
                <a:custGeom>
                  <a:avLst/>
                  <a:gdLst>
                    <a:gd name="T0" fmla="*/ 490 w 21600"/>
                    <a:gd name="T1" fmla="*/ 219 h 21600"/>
                    <a:gd name="T2" fmla="*/ 261 w 21600"/>
                    <a:gd name="T3" fmla="*/ 438 h 21600"/>
                    <a:gd name="T4" fmla="*/ 32 w 21600"/>
                    <a:gd name="T5" fmla="*/ 219 h 21600"/>
                    <a:gd name="T6" fmla="*/ 261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03 w 21600"/>
                    <a:gd name="T13" fmla="*/ 3107 h 21600"/>
                    <a:gd name="T14" fmla="*/ 18497 w 21600"/>
                    <a:gd name="T15" fmla="*/ 18493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66" name="Rectangle 8">
                  <a:extLst>
                    <a:ext uri="{FF2B5EF4-FFF2-40B4-BE49-F238E27FC236}">
                      <a16:creationId xmlns:a16="http://schemas.microsoft.com/office/drawing/2014/main" id="{E0C49624-E10C-54A7-5732-EA1F13EA2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875" y="2386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26659" name="Group 14">
                <a:extLst>
                  <a:ext uri="{FF2B5EF4-FFF2-40B4-BE49-F238E27FC236}">
                    <a16:creationId xmlns:a16="http://schemas.microsoft.com/office/drawing/2014/main" id="{58D41C3C-112B-2CE8-A716-7AD2C1993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77" y="2848"/>
                <a:ext cx="210" cy="65"/>
                <a:chOff x="1577" y="2848"/>
                <a:chExt cx="210" cy="65"/>
              </a:xfrm>
            </p:grpSpPr>
            <p:grpSp>
              <p:nvGrpSpPr>
                <p:cNvPr id="26661" name="Group 12">
                  <a:extLst>
                    <a:ext uri="{FF2B5EF4-FFF2-40B4-BE49-F238E27FC236}">
                      <a16:creationId xmlns:a16="http://schemas.microsoft.com/office/drawing/2014/main" id="{BF3E1E63-753D-63B6-B5B0-7E9EF887F4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8" y="2848"/>
                  <a:ext cx="209" cy="65"/>
                  <a:chOff x="1578" y="2848"/>
                  <a:chExt cx="209" cy="65"/>
                </a:xfrm>
              </p:grpSpPr>
              <p:sp>
                <p:nvSpPr>
                  <p:cNvPr id="26663" name="Arc 10">
                    <a:extLst>
                      <a:ext uri="{FF2B5EF4-FFF2-40B4-BE49-F238E27FC236}">
                        <a16:creationId xmlns:a16="http://schemas.microsoft.com/office/drawing/2014/main" id="{28B33AE2-1719-578E-69AA-A3F44E1580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2" y="2848"/>
                    <a:ext cx="105" cy="65"/>
                  </a:xfrm>
                  <a:custGeom>
                    <a:avLst/>
                    <a:gdLst>
                      <a:gd name="T0" fmla="*/ 0 w 21597"/>
                      <a:gd name="T1" fmla="*/ 0 h 21600"/>
                      <a:gd name="T2" fmla="*/ 105 w 21597"/>
                      <a:gd name="T3" fmla="*/ 64 h 21600"/>
                      <a:gd name="T4" fmla="*/ 0 w 21597"/>
                      <a:gd name="T5" fmla="*/ 65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6664" name="Arc 11">
                    <a:extLst>
                      <a:ext uri="{FF2B5EF4-FFF2-40B4-BE49-F238E27FC236}">
                        <a16:creationId xmlns:a16="http://schemas.microsoft.com/office/drawing/2014/main" id="{F5941E24-FA46-3020-142F-DEF15F30D0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8" y="2849"/>
                    <a:ext cx="105" cy="64"/>
                  </a:xfrm>
                  <a:custGeom>
                    <a:avLst/>
                    <a:gdLst>
                      <a:gd name="T0" fmla="*/ 0 w 21597"/>
                      <a:gd name="T1" fmla="*/ 63 h 21599"/>
                      <a:gd name="T2" fmla="*/ 104 w 21597"/>
                      <a:gd name="T3" fmla="*/ 0 h 21599"/>
                      <a:gd name="T4" fmla="*/ 105 w 21597"/>
                      <a:gd name="T5" fmla="*/ 64 h 2159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lnTo>
                          <a:pt x="-1" y="21263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6662" name="Line 13">
                  <a:extLst>
                    <a:ext uri="{FF2B5EF4-FFF2-40B4-BE49-F238E27FC236}">
                      <a16:creationId xmlns:a16="http://schemas.microsoft.com/office/drawing/2014/main" id="{10709F97-D638-EE52-CE59-59B4ECE58A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77" y="2911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60" name="Line 15">
                <a:extLst>
                  <a:ext uri="{FF2B5EF4-FFF2-40B4-BE49-F238E27FC236}">
                    <a16:creationId xmlns:a16="http://schemas.microsoft.com/office/drawing/2014/main" id="{727B7C62-D5DE-4140-19AF-2D95A64AE8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3" y="2894"/>
                <a:ext cx="61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6646" name="Group 27">
              <a:extLst>
                <a:ext uri="{FF2B5EF4-FFF2-40B4-BE49-F238E27FC236}">
                  <a16:creationId xmlns:a16="http://schemas.microsoft.com/office/drawing/2014/main" id="{8FFBDB4B-7919-A9BA-B27C-B559A36796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2185"/>
              <a:ext cx="1005" cy="1522"/>
              <a:chOff x="648" y="2185"/>
              <a:chExt cx="1005" cy="1522"/>
            </a:xfrm>
          </p:grpSpPr>
          <p:sp>
            <p:nvSpPr>
              <p:cNvPr id="26647" name="Line 17">
                <a:extLst>
                  <a:ext uri="{FF2B5EF4-FFF2-40B4-BE49-F238E27FC236}">
                    <a16:creationId xmlns:a16="http://schemas.microsoft.com/office/drawing/2014/main" id="{6E373FDB-42D7-F1B6-C250-FEB705069E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3112"/>
                <a:ext cx="552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48" name="Line 18">
                <a:extLst>
                  <a:ext uri="{FF2B5EF4-FFF2-40B4-BE49-F238E27FC236}">
                    <a16:creationId xmlns:a16="http://schemas.microsoft.com/office/drawing/2014/main" id="{23050672-C51B-AEC0-C722-D1AD38D6C9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3" y="3240"/>
                <a:ext cx="297" cy="4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49" name="Line 19">
                <a:extLst>
                  <a:ext uri="{FF2B5EF4-FFF2-40B4-BE49-F238E27FC236}">
                    <a16:creationId xmlns:a16="http://schemas.microsoft.com/office/drawing/2014/main" id="{F54F10CF-28FE-A946-0722-783D5DC3AC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5" y="2560"/>
                <a:ext cx="251" cy="3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0" name="Line 20">
                <a:extLst>
                  <a:ext uri="{FF2B5EF4-FFF2-40B4-BE49-F238E27FC236}">
                    <a16:creationId xmlns:a16="http://schemas.microsoft.com/office/drawing/2014/main" id="{DB7BBC0F-54CF-CF16-3B73-036135ECA9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2" y="2740"/>
                <a:ext cx="53" cy="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1" name="Line 21">
                <a:extLst>
                  <a:ext uri="{FF2B5EF4-FFF2-40B4-BE49-F238E27FC236}">
                    <a16:creationId xmlns:a16="http://schemas.microsoft.com/office/drawing/2014/main" id="{B78FE450-7AAE-DBC9-597E-DDC8104DF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6" y="2555"/>
                <a:ext cx="79" cy="2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2" name="Arc 22">
                <a:extLst>
                  <a:ext uri="{FF2B5EF4-FFF2-40B4-BE49-F238E27FC236}">
                    <a16:creationId xmlns:a16="http://schemas.microsoft.com/office/drawing/2014/main" id="{CDD23C95-D714-3288-1997-3ED1196A7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" y="2355"/>
                <a:ext cx="479" cy="327"/>
              </a:xfrm>
              <a:custGeom>
                <a:avLst/>
                <a:gdLst>
                  <a:gd name="T0" fmla="*/ 0 w 20303"/>
                  <a:gd name="T1" fmla="*/ 199 h 18867"/>
                  <a:gd name="T2" fmla="*/ 231 w 20303"/>
                  <a:gd name="T3" fmla="*/ 0 h 18867"/>
                  <a:gd name="T4" fmla="*/ 479 w 20303"/>
                  <a:gd name="T5" fmla="*/ 327 h 1886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03" h="18867" fill="none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</a:path>
                  <a:path w="20303" h="18867" stroke="0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  <a:lnTo>
                      <a:pt x="20303" y="18867"/>
                    </a:lnTo>
                    <a:lnTo>
                      <a:pt x="0" y="11494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3" name="Oval 23">
                <a:extLst>
                  <a:ext uri="{FF2B5EF4-FFF2-40B4-BE49-F238E27FC236}">
                    <a16:creationId xmlns:a16="http://schemas.microsoft.com/office/drawing/2014/main" id="{13459D56-2B90-8E17-F18F-DD5FD9729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2185"/>
                <a:ext cx="239" cy="32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6654" name="Line 24">
                <a:extLst>
                  <a:ext uri="{FF2B5EF4-FFF2-40B4-BE49-F238E27FC236}">
                    <a16:creationId xmlns:a16="http://schemas.microsoft.com/office/drawing/2014/main" id="{A6E640B6-5872-F9A7-0049-57C108C7A3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4" y="2550"/>
                <a:ext cx="82" cy="1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5" name="Line 25">
                <a:extLst>
                  <a:ext uri="{FF2B5EF4-FFF2-40B4-BE49-F238E27FC236}">
                    <a16:creationId xmlns:a16="http://schemas.microsoft.com/office/drawing/2014/main" id="{AB2AA488-A6E3-E0BC-084F-409E9CE57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8" y="2730"/>
                <a:ext cx="127" cy="3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56" name="Line 26">
                <a:extLst>
                  <a:ext uri="{FF2B5EF4-FFF2-40B4-BE49-F238E27FC236}">
                    <a16:creationId xmlns:a16="http://schemas.microsoft.com/office/drawing/2014/main" id="{6C136595-6CBF-6B27-8B75-7913C348D5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15" y="2767"/>
                <a:ext cx="338" cy="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6629" name="Group 41">
            <a:extLst>
              <a:ext uri="{FF2B5EF4-FFF2-40B4-BE49-F238E27FC236}">
                <a16:creationId xmlns:a16="http://schemas.microsoft.com/office/drawing/2014/main" id="{FED88733-C4CF-5A38-D700-CE4BB9A26D66}"/>
              </a:ext>
            </a:extLst>
          </p:cNvPr>
          <p:cNvGrpSpPr>
            <a:grpSpLocks/>
          </p:cNvGrpSpPr>
          <p:nvPr/>
        </p:nvGrpSpPr>
        <p:grpSpPr bwMode="auto">
          <a:xfrm>
            <a:off x="5610225" y="3767138"/>
            <a:ext cx="2051050" cy="1241425"/>
            <a:chOff x="3534" y="2373"/>
            <a:chExt cx="1292" cy="782"/>
          </a:xfrm>
        </p:grpSpPr>
        <p:grpSp>
          <p:nvGrpSpPr>
            <p:cNvPr id="26633" name="Group 31">
              <a:extLst>
                <a:ext uri="{FF2B5EF4-FFF2-40B4-BE49-F238E27FC236}">
                  <a16:creationId xmlns:a16="http://schemas.microsoft.com/office/drawing/2014/main" id="{68478660-B0AB-8A9D-284D-F6822E7738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4" y="2679"/>
              <a:ext cx="1292" cy="476"/>
              <a:chOff x="3534" y="2679"/>
              <a:chExt cx="1292" cy="476"/>
            </a:xfrm>
          </p:grpSpPr>
          <p:sp>
            <p:nvSpPr>
              <p:cNvPr id="26643" name="Oval 29">
                <a:extLst>
                  <a:ext uri="{FF2B5EF4-FFF2-40B4-BE49-F238E27FC236}">
                    <a16:creationId xmlns:a16="http://schemas.microsoft.com/office/drawing/2014/main" id="{DA901358-DCEC-C0D9-F1F5-7A643B753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703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6644" name="Oval 30">
                <a:extLst>
                  <a:ext uri="{FF2B5EF4-FFF2-40B4-BE49-F238E27FC236}">
                    <a16:creationId xmlns:a16="http://schemas.microsoft.com/office/drawing/2014/main" id="{F8A1A91A-3FA4-DB08-5E6E-6AEA3AA91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679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</p:grpSp>
        <p:grpSp>
          <p:nvGrpSpPr>
            <p:cNvPr id="26634" name="Group 34">
              <a:extLst>
                <a:ext uri="{FF2B5EF4-FFF2-40B4-BE49-F238E27FC236}">
                  <a16:creationId xmlns:a16="http://schemas.microsoft.com/office/drawing/2014/main" id="{D3CD6AD9-FEDA-F793-13E5-D03E081C10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1" y="2373"/>
              <a:ext cx="474" cy="592"/>
              <a:chOff x="3561" y="2373"/>
              <a:chExt cx="474" cy="592"/>
            </a:xfrm>
          </p:grpSpPr>
          <p:sp>
            <p:nvSpPr>
              <p:cNvPr id="26641" name="AutoShape 32">
                <a:extLst>
                  <a:ext uri="{FF2B5EF4-FFF2-40B4-BE49-F238E27FC236}">
                    <a16:creationId xmlns:a16="http://schemas.microsoft.com/office/drawing/2014/main" id="{93B03B3B-ADBE-B0CD-4225-67F78ABF2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880000" flipH="1" flipV="1">
                <a:off x="3518" y="2486"/>
                <a:ext cx="522" cy="436"/>
              </a:xfrm>
              <a:custGeom>
                <a:avLst/>
                <a:gdLst>
                  <a:gd name="T0" fmla="*/ 490 w 21600"/>
                  <a:gd name="T1" fmla="*/ 218 h 21600"/>
                  <a:gd name="T2" fmla="*/ 261 w 21600"/>
                  <a:gd name="T3" fmla="*/ 436 h 21600"/>
                  <a:gd name="T4" fmla="*/ 32 w 21600"/>
                  <a:gd name="T5" fmla="*/ 218 h 21600"/>
                  <a:gd name="T6" fmla="*/ 26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03 w 21600"/>
                  <a:gd name="T13" fmla="*/ 3121 h 21600"/>
                  <a:gd name="T14" fmla="*/ 18497 w 21600"/>
                  <a:gd name="T15" fmla="*/ 184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642" name="Rectangle 33">
                <a:extLst>
                  <a:ext uri="{FF2B5EF4-FFF2-40B4-BE49-F238E27FC236}">
                    <a16:creationId xmlns:a16="http://schemas.microsoft.com/office/drawing/2014/main" id="{329B0503-FA8B-8434-14E6-DEDE494E8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480000">
                <a:off x="3990" y="2373"/>
                <a:ext cx="45" cy="5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</p:grpSp>
        <p:grpSp>
          <p:nvGrpSpPr>
            <p:cNvPr id="26635" name="Group 39">
              <a:extLst>
                <a:ext uri="{FF2B5EF4-FFF2-40B4-BE49-F238E27FC236}">
                  <a16:creationId xmlns:a16="http://schemas.microsoft.com/office/drawing/2014/main" id="{4C432875-D1E1-9122-A586-FF5A73C03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9" y="2995"/>
              <a:ext cx="210" cy="65"/>
              <a:chOff x="4289" y="2995"/>
              <a:chExt cx="210" cy="65"/>
            </a:xfrm>
          </p:grpSpPr>
          <p:grpSp>
            <p:nvGrpSpPr>
              <p:cNvPr id="26637" name="Group 37">
                <a:extLst>
                  <a:ext uri="{FF2B5EF4-FFF2-40B4-BE49-F238E27FC236}">
                    <a16:creationId xmlns:a16="http://schemas.microsoft.com/office/drawing/2014/main" id="{E06BEB26-D9F3-2598-AF56-4A1347169A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0" y="2995"/>
                <a:ext cx="209" cy="65"/>
                <a:chOff x="4290" y="2995"/>
                <a:chExt cx="209" cy="65"/>
              </a:xfrm>
            </p:grpSpPr>
            <p:sp>
              <p:nvSpPr>
                <p:cNvPr id="26639" name="Arc 35">
                  <a:extLst>
                    <a:ext uri="{FF2B5EF4-FFF2-40B4-BE49-F238E27FC236}">
                      <a16:creationId xmlns:a16="http://schemas.microsoft.com/office/drawing/2014/main" id="{10B6CFA3-2124-93D0-63DC-3E87F14B6F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0" y="2996"/>
                  <a:ext cx="105" cy="64"/>
                </a:xfrm>
                <a:custGeom>
                  <a:avLst/>
                  <a:gdLst>
                    <a:gd name="T0" fmla="*/ 0 w 21597"/>
                    <a:gd name="T1" fmla="*/ 63 h 21599"/>
                    <a:gd name="T2" fmla="*/ 104 w 21597"/>
                    <a:gd name="T3" fmla="*/ 0 h 21599"/>
                    <a:gd name="T4" fmla="*/ 105 w 21597"/>
                    <a:gd name="T5" fmla="*/ 64 h 2159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597" h="21599" fill="none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</a:path>
                    <a:path w="21597" h="21599" stroke="0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  <a:lnTo>
                        <a:pt x="21597" y="21599"/>
                      </a:lnTo>
                      <a:lnTo>
                        <a:pt x="-1" y="2126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40" name="Arc 36">
                  <a:extLst>
                    <a:ext uri="{FF2B5EF4-FFF2-40B4-BE49-F238E27FC236}">
                      <a16:creationId xmlns:a16="http://schemas.microsoft.com/office/drawing/2014/main" id="{D0FC9EE3-4F3F-9DDF-FE43-A397E86729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4" y="2995"/>
                  <a:ext cx="105" cy="65"/>
                </a:xfrm>
                <a:custGeom>
                  <a:avLst/>
                  <a:gdLst>
                    <a:gd name="T0" fmla="*/ 0 w 21597"/>
                    <a:gd name="T1" fmla="*/ 0 h 21600"/>
                    <a:gd name="T2" fmla="*/ 105 w 21597"/>
                    <a:gd name="T3" fmla="*/ 64 h 21600"/>
                    <a:gd name="T4" fmla="*/ 0 w 21597"/>
                    <a:gd name="T5" fmla="*/ 65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597" h="21600" fill="none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</a:path>
                    <a:path w="21597" h="21600" stroke="0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38" name="Line 38">
                <a:extLst>
                  <a:ext uri="{FF2B5EF4-FFF2-40B4-BE49-F238E27FC236}">
                    <a16:creationId xmlns:a16="http://schemas.microsoft.com/office/drawing/2014/main" id="{E9BE4087-2F20-45DC-B692-8DDF0291C8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9" y="3058"/>
                <a:ext cx="2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6636" name="Freeform 40">
              <a:extLst>
                <a:ext uri="{FF2B5EF4-FFF2-40B4-BE49-F238E27FC236}">
                  <a16:creationId xmlns:a16="http://schemas.microsoft.com/office/drawing/2014/main" id="{801963FB-89C8-9D92-32A7-BE365B37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2934"/>
              <a:ext cx="585" cy="114"/>
            </a:xfrm>
            <a:custGeom>
              <a:avLst/>
              <a:gdLst>
                <a:gd name="T0" fmla="*/ 584 w 585"/>
                <a:gd name="T1" fmla="*/ 113 h 114"/>
                <a:gd name="T2" fmla="*/ 557 w 585"/>
                <a:gd name="T3" fmla="*/ 107 h 114"/>
                <a:gd name="T4" fmla="*/ 511 w 585"/>
                <a:gd name="T5" fmla="*/ 107 h 114"/>
                <a:gd name="T6" fmla="*/ 485 w 585"/>
                <a:gd name="T7" fmla="*/ 107 h 114"/>
                <a:gd name="T8" fmla="*/ 458 w 585"/>
                <a:gd name="T9" fmla="*/ 113 h 114"/>
                <a:gd name="T10" fmla="*/ 438 w 585"/>
                <a:gd name="T11" fmla="*/ 113 h 114"/>
                <a:gd name="T12" fmla="*/ 405 w 585"/>
                <a:gd name="T13" fmla="*/ 113 h 114"/>
                <a:gd name="T14" fmla="*/ 379 w 585"/>
                <a:gd name="T15" fmla="*/ 113 h 114"/>
                <a:gd name="T16" fmla="*/ 358 w 585"/>
                <a:gd name="T17" fmla="*/ 113 h 114"/>
                <a:gd name="T18" fmla="*/ 332 w 585"/>
                <a:gd name="T19" fmla="*/ 113 h 114"/>
                <a:gd name="T20" fmla="*/ 312 w 585"/>
                <a:gd name="T21" fmla="*/ 113 h 114"/>
                <a:gd name="T22" fmla="*/ 286 w 585"/>
                <a:gd name="T23" fmla="*/ 107 h 114"/>
                <a:gd name="T24" fmla="*/ 265 w 585"/>
                <a:gd name="T25" fmla="*/ 107 h 114"/>
                <a:gd name="T26" fmla="*/ 246 w 585"/>
                <a:gd name="T27" fmla="*/ 100 h 114"/>
                <a:gd name="T28" fmla="*/ 226 w 585"/>
                <a:gd name="T29" fmla="*/ 93 h 114"/>
                <a:gd name="T30" fmla="*/ 206 w 585"/>
                <a:gd name="T31" fmla="*/ 73 h 114"/>
                <a:gd name="T32" fmla="*/ 186 w 585"/>
                <a:gd name="T33" fmla="*/ 53 h 114"/>
                <a:gd name="T34" fmla="*/ 159 w 585"/>
                <a:gd name="T35" fmla="*/ 46 h 114"/>
                <a:gd name="T36" fmla="*/ 140 w 585"/>
                <a:gd name="T37" fmla="*/ 40 h 114"/>
                <a:gd name="T38" fmla="*/ 93 w 585"/>
                <a:gd name="T39" fmla="*/ 27 h 114"/>
                <a:gd name="T40" fmla="*/ 73 w 585"/>
                <a:gd name="T41" fmla="*/ 20 h 114"/>
                <a:gd name="T42" fmla="*/ 53 w 585"/>
                <a:gd name="T43" fmla="*/ 20 h 114"/>
                <a:gd name="T44" fmla="*/ 34 w 585"/>
                <a:gd name="T45" fmla="*/ 13 h 114"/>
                <a:gd name="T46" fmla="*/ 13 w 585"/>
                <a:gd name="T47" fmla="*/ 0 h 114"/>
                <a:gd name="T48" fmla="*/ 0 w 585"/>
                <a:gd name="T49" fmla="*/ 0 h 11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85" h="114">
                  <a:moveTo>
                    <a:pt x="584" y="113"/>
                  </a:moveTo>
                  <a:lnTo>
                    <a:pt x="557" y="107"/>
                  </a:lnTo>
                  <a:lnTo>
                    <a:pt x="511" y="107"/>
                  </a:lnTo>
                  <a:lnTo>
                    <a:pt x="485" y="107"/>
                  </a:lnTo>
                  <a:lnTo>
                    <a:pt x="458" y="113"/>
                  </a:lnTo>
                  <a:lnTo>
                    <a:pt x="438" y="113"/>
                  </a:lnTo>
                  <a:lnTo>
                    <a:pt x="405" y="113"/>
                  </a:lnTo>
                  <a:lnTo>
                    <a:pt x="379" y="113"/>
                  </a:lnTo>
                  <a:lnTo>
                    <a:pt x="358" y="113"/>
                  </a:lnTo>
                  <a:lnTo>
                    <a:pt x="332" y="113"/>
                  </a:lnTo>
                  <a:lnTo>
                    <a:pt x="312" y="113"/>
                  </a:lnTo>
                  <a:lnTo>
                    <a:pt x="286" y="107"/>
                  </a:lnTo>
                  <a:lnTo>
                    <a:pt x="265" y="107"/>
                  </a:lnTo>
                  <a:lnTo>
                    <a:pt x="246" y="100"/>
                  </a:lnTo>
                  <a:lnTo>
                    <a:pt x="226" y="93"/>
                  </a:lnTo>
                  <a:lnTo>
                    <a:pt x="206" y="73"/>
                  </a:lnTo>
                  <a:lnTo>
                    <a:pt x="186" y="53"/>
                  </a:lnTo>
                  <a:lnTo>
                    <a:pt x="159" y="46"/>
                  </a:lnTo>
                  <a:lnTo>
                    <a:pt x="140" y="40"/>
                  </a:lnTo>
                  <a:lnTo>
                    <a:pt x="93" y="27"/>
                  </a:lnTo>
                  <a:lnTo>
                    <a:pt x="73" y="20"/>
                  </a:lnTo>
                  <a:lnTo>
                    <a:pt x="53" y="20"/>
                  </a:lnTo>
                  <a:lnTo>
                    <a:pt x="34" y="13"/>
                  </a:ln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6630" name="Freeform 42">
            <a:extLst>
              <a:ext uri="{FF2B5EF4-FFF2-40B4-BE49-F238E27FC236}">
                <a16:creationId xmlns:a16="http://schemas.microsoft.com/office/drawing/2014/main" id="{AFC14D58-07C6-8DF8-39E3-3B8FF4EC06C7}"/>
              </a:ext>
            </a:extLst>
          </p:cNvPr>
          <p:cNvSpPr>
            <a:spLocks/>
          </p:cNvSpPr>
          <p:nvPr/>
        </p:nvSpPr>
        <p:spPr bwMode="auto">
          <a:xfrm>
            <a:off x="4456113" y="3489325"/>
            <a:ext cx="231775" cy="3065463"/>
          </a:xfrm>
          <a:custGeom>
            <a:avLst/>
            <a:gdLst>
              <a:gd name="T0" fmla="*/ 87313 w 146"/>
              <a:gd name="T1" fmla="*/ 3063875 h 1931"/>
              <a:gd name="T2" fmla="*/ 187325 w 146"/>
              <a:gd name="T3" fmla="*/ 2238375 h 1931"/>
              <a:gd name="T4" fmla="*/ 61913 w 146"/>
              <a:gd name="T5" fmla="*/ 2238375 h 1931"/>
              <a:gd name="T6" fmla="*/ 222250 w 146"/>
              <a:gd name="T7" fmla="*/ 1366838 h 1931"/>
              <a:gd name="T8" fmla="*/ 6350 w 146"/>
              <a:gd name="T9" fmla="*/ 1395413 h 1931"/>
              <a:gd name="T10" fmla="*/ 207963 w 146"/>
              <a:gd name="T11" fmla="*/ 676275 h 1931"/>
              <a:gd name="T12" fmla="*/ 0 w 146"/>
              <a:gd name="T13" fmla="*/ 654050 h 1931"/>
              <a:gd name="T14" fmla="*/ 230188 w 146"/>
              <a:gd name="T15" fmla="*/ 0 h 1931"/>
              <a:gd name="T16" fmla="*/ 225425 w 146"/>
              <a:gd name="T17" fmla="*/ 7938 h 193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6" h="1931">
                <a:moveTo>
                  <a:pt x="55" y="1930"/>
                </a:moveTo>
                <a:lnTo>
                  <a:pt x="118" y="1410"/>
                </a:lnTo>
                <a:lnTo>
                  <a:pt x="39" y="1410"/>
                </a:lnTo>
                <a:lnTo>
                  <a:pt x="140" y="861"/>
                </a:lnTo>
                <a:lnTo>
                  <a:pt x="4" y="879"/>
                </a:lnTo>
                <a:lnTo>
                  <a:pt x="131" y="426"/>
                </a:lnTo>
                <a:lnTo>
                  <a:pt x="0" y="412"/>
                </a:lnTo>
                <a:lnTo>
                  <a:pt x="145" y="0"/>
                </a:lnTo>
                <a:lnTo>
                  <a:pt x="142" y="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6631" name="Rectangle 43">
            <a:extLst>
              <a:ext uri="{FF2B5EF4-FFF2-40B4-BE49-F238E27FC236}">
                <a16:creationId xmlns:a16="http://schemas.microsoft.com/office/drawing/2014/main" id="{047CAB0B-FC91-9025-34C8-2C0D16F1C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3138488"/>
            <a:ext cx="6794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r>
              <a:rPr lang="en-US" altLang="LID4096" sz="8800"/>
              <a:t>?</a:t>
            </a:r>
          </a:p>
        </p:txBody>
      </p:sp>
      <p:sp>
        <p:nvSpPr>
          <p:cNvPr id="26632" name="Line 44">
            <a:extLst>
              <a:ext uri="{FF2B5EF4-FFF2-40B4-BE49-F238E27FC236}">
                <a16:creationId xmlns:a16="http://schemas.microsoft.com/office/drawing/2014/main" id="{FF38661C-EACB-4267-965D-BA3614DE84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648200"/>
            <a:ext cx="1828800" cy="0"/>
          </a:xfrm>
          <a:prstGeom prst="line">
            <a:avLst/>
          </a:prstGeom>
          <a:noFill/>
          <a:ln w="508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7817E96-8083-F201-E344-DC32711A5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Informal awareness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5276BBD-F2CE-2782-F09F-EA816D5AD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7772400" cy="4114800"/>
          </a:xfrm>
          <a:noFill/>
        </p:spPr>
        <p:txBody>
          <a:bodyPr/>
          <a:lstStyle/>
          <a:p>
            <a:r>
              <a:rPr lang="en-US" altLang="LID4096"/>
              <a:t>The glue behind casual </a:t>
            </a:r>
            <a:br>
              <a:rPr lang="en-US" altLang="LID4096"/>
            </a:br>
            <a:r>
              <a:rPr lang="en-US" altLang="LID4096"/>
              <a:t>interaction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Questions</a:t>
            </a:r>
          </a:p>
          <a:p>
            <a:pPr lvl="1"/>
            <a:r>
              <a:rPr lang="en-US" altLang="LID4096"/>
              <a:t>who is around?</a:t>
            </a:r>
          </a:p>
          <a:p>
            <a:pPr lvl="1"/>
            <a:r>
              <a:rPr lang="en-US" altLang="LID4096"/>
              <a:t>are they available now?</a:t>
            </a:r>
          </a:p>
          <a:p>
            <a:pPr lvl="1"/>
            <a:r>
              <a:rPr lang="en-US" altLang="LID4096"/>
              <a:t>can they be interrupted?</a:t>
            </a:r>
          </a:p>
          <a:p>
            <a:pPr lvl="1"/>
            <a:r>
              <a:rPr lang="en-US" altLang="LID4096"/>
              <a:t>how can I initiate contact?</a:t>
            </a:r>
          </a:p>
        </p:txBody>
      </p:sp>
      <p:grpSp>
        <p:nvGrpSpPr>
          <p:cNvPr id="27652" name="Group 23">
            <a:extLst>
              <a:ext uri="{FF2B5EF4-FFF2-40B4-BE49-F238E27FC236}">
                <a16:creationId xmlns:a16="http://schemas.microsoft.com/office/drawing/2014/main" id="{17870932-F949-EE23-0AED-EB00B3AD8135}"/>
              </a:ext>
            </a:extLst>
          </p:cNvPr>
          <p:cNvGrpSpPr>
            <a:grpSpLocks/>
          </p:cNvGrpSpPr>
          <p:nvPr/>
        </p:nvGrpSpPr>
        <p:grpSpPr bwMode="auto">
          <a:xfrm>
            <a:off x="5146675" y="1835150"/>
            <a:ext cx="3646488" cy="2495550"/>
            <a:chOff x="3242" y="1156"/>
            <a:chExt cx="2297" cy="1572"/>
          </a:xfrm>
        </p:grpSpPr>
        <p:sp>
          <p:nvSpPr>
            <p:cNvPr id="27653" name="AutoShape 4">
              <a:extLst>
                <a:ext uri="{FF2B5EF4-FFF2-40B4-BE49-F238E27FC236}">
                  <a16:creationId xmlns:a16="http://schemas.microsoft.com/office/drawing/2014/main" id="{080EFD10-03D0-17FC-19C5-4E558AE890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38" y="1460"/>
              <a:ext cx="1572" cy="964"/>
            </a:xfrm>
            <a:custGeom>
              <a:avLst/>
              <a:gdLst>
                <a:gd name="T0" fmla="*/ 1308 w 21600"/>
                <a:gd name="T1" fmla="*/ 482 h 21600"/>
                <a:gd name="T2" fmla="*/ 786 w 21600"/>
                <a:gd name="T3" fmla="*/ 964 h 21600"/>
                <a:gd name="T4" fmla="*/ 264 w 21600"/>
                <a:gd name="T5" fmla="*/ 482 h 21600"/>
                <a:gd name="T6" fmla="*/ 78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27 w 21600"/>
                <a:gd name="T13" fmla="*/ 5445 h 21600"/>
                <a:gd name="T14" fmla="*/ 16173 w 21600"/>
                <a:gd name="T15" fmla="*/ 1615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267" y="21600"/>
                  </a:lnTo>
                  <a:lnTo>
                    <a:pt x="1433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654" name="Rectangle 5">
              <a:extLst>
                <a:ext uri="{FF2B5EF4-FFF2-40B4-BE49-F238E27FC236}">
                  <a16:creationId xmlns:a16="http://schemas.microsoft.com/office/drawing/2014/main" id="{82F446B5-4CC6-B181-0078-088789FB0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1702"/>
              <a:ext cx="303" cy="487"/>
            </a:xfrm>
            <a:prstGeom prst="rect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7655" name="AutoShape 6">
              <a:extLst>
                <a:ext uri="{FF2B5EF4-FFF2-40B4-BE49-F238E27FC236}">
                  <a16:creationId xmlns:a16="http://schemas.microsoft.com/office/drawing/2014/main" id="{8D01A984-361B-98E6-C2DB-73AC890AA9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250" y="1439"/>
              <a:ext cx="1572" cy="1006"/>
            </a:xfrm>
            <a:custGeom>
              <a:avLst/>
              <a:gdLst>
                <a:gd name="T0" fmla="*/ 1308 w 21600"/>
                <a:gd name="T1" fmla="*/ 503 h 21600"/>
                <a:gd name="T2" fmla="*/ 786 w 21600"/>
                <a:gd name="T3" fmla="*/ 1006 h 21600"/>
                <a:gd name="T4" fmla="*/ 264 w 21600"/>
                <a:gd name="T5" fmla="*/ 503 h 21600"/>
                <a:gd name="T6" fmla="*/ 78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427 w 21600"/>
                <a:gd name="T13" fmla="*/ 5432 h 21600"/>
                <a:gd name="T14" fmla="*/ 16173 w 21600"/>
                <a:gd name="T15" fmla="*/ 16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7267" y="21600"/>
                  </a:lnTo>
                  <a:lnTo>
                    <a:pt x="1433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656" name="AutoShape 7">
              <a:extLst>
                <a:ext uri="{FF2B5EF4-FFF2-40B4-BE49-F238E27FC236}">
                  <a16:creationId xmlns:a16="http://schemas.microsoft.com/office/drawing/2014/main" id="{6031A102-A457-5B81-0AA5-0D41348738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373" y="1947"/>
              <a:ext cx="614" cy="92"/>
            </a:xfrm>
            <a:custGeom>
              <a:avLst/>
              <a:gdLst>
                <a:gd name="T0" fmla="*/ 588 w 21600"/>
                <a:gd name="T1" fmla="*/ 46 h 21600"/>
                <a:gd name="T2" fmla="*/ 307 w 21600"/>
                <a:gd name="T3" fmla="*/ 92 h 21600"/>
                <a:gd name="T4" fmla="*/ 26 w 21600"/>
                <a:gd name="T5" fmla="*/ 46 h 21600"/>
                <a:gd name="T6" fmla="*/ 30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09 w 21600"/>
                <a:gd name="T13" fmla="*/ 2817 h 21600"/>
                <a:gd name="T14" fmla="*/ 18891 w 21600"/>
                <a:gd name="T15" fmla="*/ 187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35" y="21600"/>
                  </a:lnTo>
                  <a:lnTo>
                    <a:pt x="1976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657" name="Group 10">
              <a:extLst>
                <a:ext uri="{FF2B5EF4-FFF2-40B4-BE49-F238E27FC236}">
                  <a16:creationId xmlns:a16="http://schemas.microsoft.com/office/drawing/2014/main" id="{509B0F79-CAE1-5BE3-F368-1AA63C7C5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1" y="1509"/>
              <a:ext cx="194" cy="1134"/>
              <a:chOff x="5181" y="1509"/>
              <a:chExt cx="194" cy="1134"/>
            </a:xfrm>
          </p:grpSpPr>
          <p:sp>
            <p:nvSpPr>
              <p:cNvPr id="27670" name="AutoShape 8">
                <a:extLst>
                  <a:ext uri="{FF2B5EF4-FFF2-40B4-BE49-F238E27FC236}">
                    <a16:creationId xmlns:a16="http://schemas.microsoft.com/office/drawing/2014/main" id="{C581C297-8F59-D7FC-68D2-4B995D1D4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4711" y="1979"/>
                <a:ext cx="1134" cy="194"/>
              </a:xfrm>
              <a:custGeom>
                <a:avLst/>
                <a:gdLst>
                  <a:gd name="T0" fmla="*/ 1084 w 21600"/>
                  <a:gd name="T1" fmla="*/ 97 h 21600"/>
                  <a:gd name="T2" fmla="*/ 567 w 21600"/>
                  <a:gd name="T3" fmla="*/ 194 h 21600"/>
                  <a:gd name="T4" fmla="*/ 50 w 21600"/>
                  <a:gd name="T5" fmla="*/ 97 h 21600"/>
                  <a:gd name="T6" fmla="*/ 56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762 w 21600"/>
                  <a:gd name="T13" fmla="*/ 2784 h 21600"/>
                  <a:gd name="T14" fmla="*/ 18838 w 21600"/>
                  <a:gd name="T15" fmla="*/ 1881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921" y="21600"/>
                    </a:lnTo>
                    <a:lnTo>
                      <a:pt x="19679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71" name="AutoShape 9">
                <a:extLst>
                  <a:ext uri="{FF2B5EF4-FFF2-40B4-BE49-F238E27FC236}">
                    <a16:creationId xmlns:a16="http://schemas.microsoft.com/office/drawing/2014/main" id="{C405DEC2-F40E-7D2D-7E1B-1BA27791A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4727" y="1996"/>
                <a:ext cx="1134" cy="160"/>
              </a:xfrm>
              <a:custGeom>
                <a:avLst/>
                <a:gdLst>
                  <a:gd name="T0" fmla="*/ 1068 w 21600"/>
                  <a:gd name="T1" fmla="*/ 80 h 21600"/>
                  <a:gd name="T2" fmla="*/ 567 w 21600"/>
                  <a:gd name="T3" fmla="*/ 160 h 21600"/>
                  <a:gd name="T4" fmla="*/ 66 w 21600"/>
                  <a:gd name="T5" fmla="*/ 80 h 21600"/>
                  <a:gd name="T6" fmla="*/ 567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48 w 21600"/>
                  <a:gd name="T13" fmla="*/ 3105 h 21600"/>
                  <a:gd name="T14" fmla="*/ 18552 w 21600"/>
                  <a:gd name="T15" fmla="*/ 1849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504" y="21600"/>
                    </a:lnTo>
                    <a:lnTo>
                      <a:pt x="19096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658" name="AutoShape 11">
              <a:extLst>
                <a:ext uri="{FF2B5EF4-FFF2-40B4-BE49-F238E27FC236}">
                  <a16:creationId xmlns:a16="http://schemas.microsoft.com/office/drawing/2014/main" id="{A3D9C8A3-4EC9-D038-41E0-058572673F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76" y="2004"/>
              <a:ext cx="1134" cy="192"/>
            </a:xfrm>
            <a:custGeom>
              <a:avLst/>
              <a:gdLst>
                <a:gd name="T0" fmla="*/ 1084 w 21600"/>
                <a:gd name="T1" fmla="*/ 96 h 21600"/>
                <a:gd name="T2" fmla="*/ 567 w 21600"/>
                <a:gd name="T3" fmla="*/ 192 h 21600"/>
                <a:gd name="T4" fmla="*/ 50 w 21600"/>
                <a:gd name="T5" fmla="*/ 96 h 21600"/>
                <a:gd name="T6" fmla="*/ 5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62 w 21600"/>
                <a:gd name="T13" fmla="*/ 2813 h 21600"/>
                <a:gd name="T14" fmla="*/ 18838 w 21600"/>
                <a:gd name="T15" fmla="*/ 1878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921" y="21600"/>
                  </a:lnTo>
                  <a:lnTo>
                    <a:pt x="19679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659" name="AutoShape 12">
              <a:extLst>
                <a:ext uri="{FF2B5EF4-FFF2-40B4-BE49-F238E27FC236}">
                  <a16:creationId xmlns:a16="http://schemas.microsoft.com/office/drawing/2014/main" id="{5A539633-AF1A-F1C5-4734-9E0739C191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42" y="2038"/>
              <a:ext cx="1134" cy="122"/>
            </a:xfrm>
            <a:custGeom>
              <a:avLst/>
              <a:gdLst>
                <a:gd name="T0" fmla="*/ 1084 w 21600"/>
                <a:gd name="T1" fmla="*/ 61 h 21600"/>
                <a:gd name="T2" fmla="*/ 567 w 21600"/>
                <a:gd name="T3" fmla="*/ 122 h 21600"/>
                <a:gd name="T4" fmla="*/ 50 w 21600"/>
                <a:gd name="T5" fmla="*/ 61 h 21600"/>
                <a:gd name="T6" fmla="*/ 5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62 w 21600"/>
                <a:gd name="T13" fmla="*/ 2833 h 21600"/>
                <a:gd name="T14" fmla="*/ 18838 w 21600"/>
                <a:gd name="T15" fmla="*/ 1876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910" y="21600"/>
                  </a:lnTo>
                  <a:lnTo>
                    <a:pt x="1969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660" name="AutoShape 13">
              <a:extLst>
                <a:ext uri="{FF2B5EF4-FFF2-40B4-BE49-F238E27FC236}">
                  <a16:creationId xmlns:a16="http://schemas.microsoft.com/office/drawing/2014/main" id="{789F2737-61F0-FBEF-E8E8-34594536A9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3788" y="1934"/>
              <a:ext cx="614" cy="92"/>
            </a:xfrm>
            <a:custGeom>
              <a:avLst/>
              <a:gdLst>
                <a:gd name="T0" fmla="*/ 588 w 21600"/>
                <a:gd name="T1" fmla="*/ 46 h 21600"/>
                <a:gd name="T2" fmla="*/ 307 w 21600"/>
                <a:gd name="T3" fmla="*/ 92 h 21600"/>
                <a:gd name="T4" fmla="*/ 26 w 21600"/>
                <a:gd name="T5" fmla="*/ 46 h 21600"/>
                <a:gd name="T6" fmla="*/ 30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09 w 21600"/>
                <a:gd name="T13" fmla="*/ 2817 h 21600"/>
                <a:gd name="T14" fmla="*/ 18891 w 21600"/>
                <a:gd name="T15" fmla="*/ 187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35" y="21600"/>
                  </a:lnTo>
                  <a:lnTo>
                    <a:pt x="1976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661" name="Group 22">
              <a:extLst>
                <a:ext uri="{FF2B5EF4-FFF2-40B4-BE49-F238E27FC236}">
                  <a16:creationId xmlns:a16="http://schemas.microsoft.com/office/drawing/2014/main" id="{C657218A-2A95-9099-7107-D7A2927944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9" y="1772"/>
              <a:ext cx="122" cy="939"/>
              <a:chOff x="4239" y="1772"/>
              <a:chExt cx="122" cy="939"/>
            </a:xfrm>
          </p:grpSpPr>
          <p:sp>
            <p:nvSpPr>
              <p:cNvPr id="27662" name="Oval 14">
                <a:extLst>
                  <a:ext uri="{FF2B5EF4-FFF2-40B4-BE49-F238E27FC236}">
                    <a16:creationId xmlns:a16="http://schemas.microsoft.com/office/drawing/2014/main" id="{9AAF43B3-3050-1CDD-854C-F414174A6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5" y="1772"/>
                <a:ext cx="66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7663" name="Line 15">
                <a:extLst>
                  <a:ext uri="{FF2B5EF4-FFF2-40B4-BE49-F238E27FC236}">
                    <a16:creationId xmlns:a16="http://schemas.microsoft.com/office/drawing/2014/main" id="{B49B3F3C-5972-727D-7BE6-F2E8DA91C5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7" y="1954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64" name="Line 16">
                <a:extLst>
                  <a:ext uri="{FF2B5EF4-FFF2-40B4-BE49-F238E27FC236}">
                    <a16:creationId xmlns:a16="http://schemas.microsoft.com/office/drawing/2014/main" id="{77761D1F-CB00-6332-A227-B2C11E6F32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1" y="2322"/>
                <a:ext cx="26" cy="2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65" name="Line 17">
                <a:extLst>
                  <a:ext uri="{FF2B5EF4-FFF2-40B4-BE49-F238E27FC236}">
                    <a16:creationId xmlns:a16="http://schemas.microsoft.com/office/drawing/2014/main" id="{11EF77CB-B2F0-DFDA-991C-B429D07F24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39" y="2024"/>
                <a:ext cx="29" cy="2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66" name="Line 18">
                <a:extLst>
                  <a:ext uri="{FF2B5EF4-FFF2-40B4-BE49-F238E27FC236}">
                    <a16:creationId xmlns:a16="http://schemas.microsoft.com/office/drawing/2014/main" id="{B6988A5F-CE75-0511-4F12-A40C468151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2" y="2337"/>
                <a:ext cx="42" cy="3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67" name="Line 19">
                <a:extLst>
                  <a:ext uri="{FF2B5EF4-FFF2-40B4-BE49-F238E27FC236}">
                    <a16:creationId xmlns:a16="http://schemas.microsoft.com/office/drawing/2014/main" id="{9139A1FE-B34C-B1D9-F934-0CB6E98A95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4" y="2020"/>
                <a:ext cx="17" cy="2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68" name="Arc 20">
                <a:extLst>
                  <a:ext uri="{FF2B5EF4-FFF2-40B4-BE49-F238E27FC236}">
                    <a16:creationId xmlns:a16="http://schemas.microsoft.com/office/drawing/2014/main" id="{AE3A1DBE-11C0-A4D2-2BF8-E531FDBD1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985"/>
                <a:ext cx="48" cy="56"/>
              </a:xfrm>
              <a:custGeom>
                <a:avLst/>
                <a:gdLst>
                  <a:gd name="T0" fmla="*/ 12 w 20085"/>
                  <a:gd name="T1" fmla="*/ 0 h 21037"/>
                  <a:gd name="T2" fmla="*/ 48 w 20085"/>
                  <a:gd name="T3" fmla="*/ 35 h 21037"/>
                  <a:gd name="T4" fmla="*/ 0 w 20085"/>
                  <a:gd name="T5" fmla="*/ 56 h 210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085" h="21037" fill="none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</a:path>
                  <a:path w="20085" h="21037" stroke="0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  <a:lnTo>
                      <a:pt x="0" y="21037"/>
                    </a:lnTo>
                    <a:lnTo>
                      <a:pt x="4897" y="-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669" name="Arc 21">
                <a:extLst>
                  <a:ext uri="{FF2B5EF4-FFF2-40B4-BE49-F238E27FC236}">
                    <a16:creationId xmlns:a16="http://schemas.microsoft.com/office/drawing/2014/main" id="{B06D5BF9-71B4-AAF4-71FB-FD238556D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1986"/>
                <a:ext cx="48" cy="56"/>
              </a:xfrm>
              <a:custGeom>
                <a:avLst/>
                <a:gdLst>
                  <a:gd name="T0" fmla="*/ 0 w 20140"/>
                  <a:gd name="T1" fmla="*/ 35 h 20944"/>
                  <a:gd name="T2" fmla="*/ 35 w 20140"/>
                  <a:gd name="T3" fmla="*/ 0 h 20944"/>
                  <a:gd name="T4" fmla="*/ 48 w 20140"/>
                  <a:gd name="T5" fmla="*/ 56 h 2094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140" h="20944" fill="none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</a:path>
                  <a:path w="20140" h="20944" stroke="0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  <a:lnTo>
                      <a:pt x="20140" y="20944"/>
                    </a:lnTo>
                    <a:lnTo>
                      <a:pt x="-1" y="1313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6909934-6671-5A6F-8234-F498596292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Current Approaches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BDF8D11-D3CD-D595-4F8B-6EA0F9E9B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9613" y="1706563"/>
            <a:ext cx="7772400" cy="4114800"/>
          </a:xfrm>
          <a:noFill/>
        </p:spPr>
        <p:txBody>
          <a:bodyPr/>
          <a:lstStyle/>
          <a:p>
            <a:r>
              <a:rPr lang="en-US" altLang="LID4096"/>
              <a:t>Media Spaces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>
              <a:lnSpc>
                <a:spcPct val="150000"/>
              </a:lnSpc>
            </a:pPr>
            <a:r>
              <a:rPr lang="en-US" altLang="LID4096"/>
              <a:t>Periodic Snapshots </a:t>
            </a:r>
          </a:p>
          <a:p>
            <a:pPr lvl="1"/>
            <a:r>
              <a:rPr lang="en-US" altLang="LID4096"/>
              <a:t>(Portholes)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Active Badges</a:t>
            </a:r>
          </a:p>
        </p:txBody>
      </p:sp>
      <p:pic>
        <p:nvPicPr>
          <p:cNvPr id="28676" name="Picture 4">
            <a:extLst>
              <a:ext uri="{FF2B5EF4-FFF2-40B4-BE49-F238E27FC236}">
                <a16:creationId xmlns:a16="http://schemas.microsoft.com/office/drawing/2014/main" id="{7F8A6D04-E33C-4323-52E9-29ED8229C21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3567113"/>
            <a:ext cx="736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>
            <a:extLst>
              <a:ext uri="{FF2B5EF4-FFF2-40B4-BE49-F238E27FC236}">
                <a16:creationId xmlns:a16="http://schemas.microsoft.com/office/drawing/2014/main" id="{74BE8DA3-6481-0E89-E023-6BA2D894E04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3597275"/>
            <a:ext cx="862012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>
            <a:extLst>
              <a:ext uri="{FF2B5EF4-FFF2-40B4-BE49-F238E27FC236}">
                <a16:creationId xmlns:a16="http://schemas.microsoft.com/office/drawing/2014/main" id="{2EEB121E-F8F6-4A1A-32AE-FC0CB38342E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3567113"/>
            <a:ext cx="836612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679" name="Group 49">
            <a:extLst>
              <a:ext uri="{FF2B5EF4-FFF2-40B4-BE49-F238E27FC236}">
                <a16:creationId xmlns:a16="http://schemas.microsoft.com/office/drawing/2014/main" id="{A6314508-87D1-A434-FC5A-4F0DF88A5467}"/>
              </a:ext>
            </a:extLst>
          </p:cNvPr>
          <p:cNvGrpSpPr>
            <a:grpSpLocks/>
          </p:cNvGrpSpPr>
          <p:nvPr/>
        </p:nvGrpSpPr>
        <p:grpSpPr bwMode="auto">
          <a:xfrm>
            <a:off x="5154613" y="1382713"/>
            <a:ext cx="3594100" cy="1817687"/>
            <a:chOff x="3247" y="871"/>
            <a:chExt cx="2264" cy="1145"/>
          </a:xfrm>
        </p:grpSpPr>
        <p:sp>
          <p:nvSpPr>
            <p:cNvPr id="28712" name="Oval 7">
              <a:extLst>
                <a:ext uri="{FF2B5EF4-FFF2-40B4-BE49-F238E27FC236}">
                  <a16:creationId xmlns:a16="http://schemas.microsoft.com/office/drawing/2014/main" id="{26655599-08A5-D8B2-F871-613F242D4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8" y="1541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713" name="Oval 8">
              <a:extLst>
                <a:ext uri="{FF2B5EF4-FFF2-40B4-BE49-F238E27FC236}">
                  <a16:creationId xmlns:a16="http://schemas.microsoft.com/office/drawing/2014/main" id="{02CB15EB-9015-9F7A-39EF-FCCC29A17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8" y="1529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714" name="AutoShape 9">
              <a:extLst>
                <a:ext uri="{FF2B5EF4-FFF2-40B4-BE49-F238E27FC236}">
                  <a16:creationId xmlns:a16="http://schemas.microsoft.com/office/drawing/2014/main" id="{192208FB-B928-8AA9-1AE4-EB5F0D24D4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880000" flipH="1" flipV="1">
              <a:off x="4690" y="1438"/>
              <a:ext cx="242" cy="202"/>
            </a:xfrm>
            <a:custGeom>
              <a:avLst/>
              <a:gdLst>
                <a:gd name="T0" fmla="*/ 227 w 21600"/>
                <a:gd name="T1" fmla="*/ 101 h 21600"/>
                <a:gd name="T2" fmla="*/ 121 w 21600"/>
                <a:gd name="T3" fmla="*/ 202 h 21600"/>
                <a:gd name="T4" fmla="*/ 15 w 21600"/>
                <a:gd name="T5" fmla="*/ 101 h 21600"/>
                <a:gd name="T6" fmla="*/ 12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24 w 21600"/>
                <a:gd name="T13" fmla="*/ 3101 h 21600"/>
                <a:gd name="T14" fmla="*/ 18476 w 21600"/>
                <a:gd name="T15" fmla="*/ 1849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15" name="Rectangle 10">
              <a:extLst>
                <a:ext uri="{FF2B5EF4-FFF2-40B4-BE49-F238E27FC236}">
                  <a16:creationId xmlns:a16="http://schemas.microsoft.com/office/drawing/2014/main" id="{B14FE9AB-8ECE-904F-2CEF-967EBCAFEF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80000">
              <a:off x="4913" y="1384"/>
              <a:ext cx="17" cy="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grpSp>
          <p:nvGrpSpPr>
            <p:cNvPr id="28716" name="Group 13">
              <a:extLst>
                <a:ext uri="{FF2B5EF4-FFF2-40B4-BE49-F238E27FC236}">
                  <a16:creationId xmlns:a16="http://schemas.microsoft.com/office/drawing/2014/main" id="{DAC6C6A8-AFD7-8F0E-76BD-DC02A28C78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5" y="1601"/>
              <a:ext cx="98" cy="31"/>
              <a:chOff x="4975" y="1601"/>
              <a:chExt cx="98" cy="31"/>
            </a:xfrm>
          </p:grpSpPr>
          <p:sp>
            <p:nvSpPr>
              <p:cNvPr id="28752" name="Arc 11">
                <a:extLst>
                  <a:ext uri="{FF2B5EF4-FFF2-40B4-BE49-F238E27FC236}">
                    <a16:creationId xmlns:a16="http://schemas.microsoft.com/office/drawing/2014/main" id="{D30B446C-07A7-B1E2-D525-D075869C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1602"/>
                <a:ext cx="49" cy="30"/>
              </a:xfrm>
              <a:custGeom>
                <a:avLst/>
                <a:gdLst>
                  <a:gd name="T0" fmla="*/ 0 w 21589"/>
                  <a:gd name="T1" fmla="*/ 29 h 21596"/>
                  <a:gd name="T2" fmla="*/ 48 w 21589"/>
                  <a:gd name="T3" fmla="*/ 0 h 21596"/>
                  <a:gd name="T4" fmla="*/ 49 w 21589"/>
                  <a:gd name="T5" fmla="*/ 30 h 2159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589" h="21596" fill="none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</a:path>
                  <a:path w="21589" h="21596" stroke="0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  <a:lnTo>
                      <a:pt x="21589" y="21596"/>
                    </a:lnTo>
                    <a:lnTo>
                      <a:pt x="0" y="2089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53" name="Arc 12">
                <a:extLst>
                  <a:ext uri="{FF2B5EF4-FFF2-40B4-BE49-F238E27FC236}">
                    <a16:creationId xmlns:a16="http://schemas.microsoft.com/office/drawing/2014/main" id="{A66546C4-C803-CCFD-1AFA-74BD73715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1601"/>
                <a:ext cx="50" cy="31"/>
              </a:xfrm>
              <a:custGeom>
                <a:avLst/>
                <a:gdLst>
                  <a:gd name="T0" fmla="*/ 0 w 22017"/>
                  <a:gd name="T1" fmla="*/ 0 h 21600"/>
                  <a:gd name="T2" fmla="*/ 50 w 22017"/>
                  <a:gd name="T3" fmla="*/ 30 h 21600"/>
                  <a:gd name="T4" fmla="*/ 1 w 22017"/>
                  <a:gd name="T5" fmla="*/ 31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017" h="21600" fill="none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</a:path>
                  <a:path w="22017" h="21600" stroke="0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  <a:lnTo>
                      <a:pt x="429" y="21600"/>
                    </a:lnTo>
                    <a:lnTo>
                      <a:pt x="0" y="4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717" name="Line 14">
              <a:extLst>
                <a:ext uri="{FF2B5EF4-FFF2-40B4-BE49-F238E27FC236}">
                  <a16:creationId xmlns:a16="http://schemas.microsoft.com/office/drawing/2014/main" id="{BE383395-167C-69D1-B7F8-48AFA96C89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3" y="1630"/>
              <a:ext cx="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18" name="Line 15">
              <a:extLst>
                <a:ext uri="{FF2B5EF4-FFF2-40B4-BE49-F238E27FC236}">
                  <a16:creationId xmlns:a16="http://schemas.microsoft.com/office/drawing/2014/main" id="{1AF92DAE-1573-C07C-60CA-95846ABAB5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47" y="1623"/>
              <a:ext cx="2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19" name="Line 16">
              <a:extLst>
                <a:ext uri="{FF2B5EF4-FFF2-40B4-BE49-F238E27FC236}">
                  <a16:creationId xmlns:a16="http://schemas.microsoft.com/office/drawing/2014/main" id="{77B58328-72FC-B844-06FC-2AA2CE34D3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0" y="1725"/>
              <a:ext cx="261" cy="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0" name="Line 17">
              <a:extLst>
                <a:ext uri="{FF2B5EF4-FFF2-40B4-BE49-F238E27FC236}">
                  <a16:creationId xmlns:a16="http://schemas.microsoft.com/office/drawing/2014/main" id="{2611BE9D-E400-5815-3558-4DF4F927A0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50" y="1785"/>
              <a:ext cx="141" cy="2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1" name="Line 18">
              <a:extLst>
                <a:ext uri="{FF2B5EF4-FFF2-40B4-BE49-F238E27FC236}">
                  <a16:creationId xmlns:a16="http://schemas.microsoft.com/office/drawing/2014/main" id="{84A830BF-BF46-CF1B-722B-A0C10C0A6D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2" y="1465"/>
              <a:ext cx="119" cy="1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2" name="Line 19">
              <a:extLst>
                <a:ext uri="{FF2B5EF4-FFF2-40B4-BE49-F238E27FC236}">
                  <a16:creationId xmlns:a16="http://schemas.microsoft.com/office/drawing/2014/main" id="{59B3C01A-5493-EECD-15AC-BABA35106C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24" y="1551"/>
              <a:ext cx="25" cy="9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3" name="Line 20">
              <a:extLst>
                <a:ext uri="{FF2B5EF4-FFF2-40B4-BE49-F238E27FC236}">
                  <a16:creationId xmlns:a16="http://schemas.microsoft.com/office/drawing/2014/main" id="{529BE8B2-2364-4011-E0A1-67C1BA4042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16" y="1462"/>
              <a:ext cx="38" cy="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4" name="Arc 21">
              <a:extLst>
                <a:ext uri="{FF2B5EF4-FFF2-40B4-BE49-F238E27FC236}">
                  <a16:creationId xmlns:a16="http://schemas.microsoft.com/office/drawing/2014/main" id="{2760BC15-D40C-02E2-56A3-503182B40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1368"/>
              <a:ext cx="226" cy="155"/>
            </a:xfrm>
            <a:custGeom>
              <a:avLst/>
              <a:gdLst>
                <a:gd name="T0" fmla="*/ 116 w 20281"/>
                <a:gd name="T1" fmla="*/ 0 h 18907"/>
                <a:gd name="T2" fmla="*/ 226 w 20281"/>
                <a:gd name="T3" fmla="*/ 94 h 18907"/>
                <a:gd name="T4" fmla="*/ 0 w 20281"/>
                <a:gd name="T5" fmla="*/ 155 h 1890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281" h="18907" fill="none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</a:path>
                <a:path w="20281" h="18907" stroke="0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  <a:lnTo>
                    <a:pt x="0" y="18907"/>
                  </a:lnTo>
                  <a:lnTo>
                    <a:pt x="10444" y="-1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5" name="Oval 22">
              <a:extLst>
                <a:ext uri="{FF2B5EF4-FFF2-40B4-BE49-F238E27FC236}">
                  <a16:creationId xmlns:a16="http://schemas.microsoft.com/office/drawing/2014/main" id="{1867406B-2FA0-F64C-6183-84E2D4DF1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8" y="1292"/>
              <a:ext cx="104" cy="14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726" name="Line 23">
              <a:extLst>
                <a:ext uri="{FF2B5EF4-FFF2-40B4-BE49-F238E27FC236}">
                  <a16:creationId xmlns:a16="http://schemas.microsoft.com/office/drawing/2014/main" id="{D22AAD65-D6C9-63AE-AC52-6C378DC6A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3" y="1461"/>
              <a:ext cx="38" cy="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7" name="Line 24">
              <a:extLst>
                <a:ext uri="{FF2B5EF4-FFF2-40B4-BE49-F238E27FC236}">
                  <a16:creationId xmlns:a16="http://schemas.microsoft.com/office/drawing/2014/main" id="{54D7F515-ACEF-080F-D418-1A3A587C12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1" y="1545"/>
              <a:ext cx="60" cy="1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28" name="Line 25">
              <a:extLst>
                <a:ext uri="{FF2B5EF4-FFF2-40B4-BE49-F238E27FC236}">
                  <a16:creationId xmlns:a16="http://schemas.microsoft.com/office/drawing/2014/main" id="{7F65A684-FAE7-E642-24C7-45CBE8CD06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1562"/>
              <a:ext cx="160" cy="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8729" name="Group 37">
              <a:extLst>
                <a:ext uri="{FF2B5EF4-FFF2-40B4-BE49-F238E27FC236}">
                  <a16:creationId xmlns:a16="http://schemas.microsoft.com/office/drawing/2014/main" id="{3A741704-547D-4C45-60FE-E5CE87B2F8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1" y="1259"/>
              <a:ext cx="639" cy="484"/>
              <a:chOff x="3571" y="1259"/>
              <a:chExt cx="639" cy="484"/>
            </a:xfrm>
          </p:grpSpPr>
          <p:sp>
            <p:nvSpPr>
              <p:cNvPr id="28741" name="Oval 26">
                <a:extLst>
                  <a:ext uri="{FF2B5EF4-FFF2-40B4-BE49-F238E27FC236}">
                    <a16:creationId xmlns:a16="http://schemas.microsoft.com/office/drawing/2014/main" id="{6B1B5934-3836-FB4E-1632-C95F23698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1" y="1522"/>
                <a:ext cx="639" cy="22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8742" name="Oval 27">
                <a:extLst>
                  <a:ext uri="{FF2B5EF4-FFF2-40B4-BE49-F238E27FC236}">
                    <a16:creationId xmlns:a16="http://schemas.microsoft.com/office/drawing/2014/main" id="{58621E85-9030-55F8-0996-8B168106D2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1" y="1510"/>
                <a:ext cx="639" cy="2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8743" name="AutoShape 28">
                <a:extLst>
                  <a:ext uri="{FF2B5EF4-FFF2-40B4-BE49-F238E27FC236}">
                    <a16:creationId xmlns:a16="http://schemas.microsoft.com/office/drawing/2014/main" id="{F0702391-336A-AC07-840B-267590BD6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3961" y="1415"/>
                <a:ext cx="256" cy="212"/>
              </a:xfrm>
              <a:custGeom>
                <a:avLst/>
                <a:gdLst>
                  <a:gd name="T0" fmla="*/ 240 w 21600"/>
                  <a:gd name="T1" fmla="*/ 106 h 21600"/>
                  <a:gd name="T2" fmla="*/ 128 w 21600"/>
                  <a:gd name="T3" fmla="*/ 212 h 21600"/>
                  <a:gd name="T4" fmla="*/ 16 w 21600"/>
                  <a:gd name="T5" fmla="*/ 106 h 21600"/>
                  <a:gd name="T6" fmla="*/ 128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22 w 21600"/>
                  <a:gd name="T13" fmla="*/ 3158 h 21600"/>
                  <a:gd name="T14" fmla="*/ 18478 w 21600"/>
                  <a:gd name="T15" fmla="*/ 1844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44" name="Rectangle 29">
                <a:extLst>
                  <a:ext uri="{FF2B5EF4-FFF2-40B4-BE49-F238E27FC236}">
                    <a16:creationId xmlns:a16="http://schemas.microsoft.com/office/drawing/2014/main" id="{6221BB2C-41C7-7B2D-AF31-5398BF5DB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3965" y="1358"/>
                <a:ext cx="18" cy="28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grpSp>
            <p:nvGrpSpPr>
              <p:cNvPr id="28745" name="Group 32">
                <a:extLst>
                  <a:ext uri="{FF2B5EF4-FFF2-40B4-BE49-F238E27FC236}">
                    <a16:creationId xmlns:a16="http://schemas.microsoft.com/office/drawing/2014/main" id="{3D144C8F-BE47-6036-D1FF-991E90F807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6" y="1586"/>
                <a:ext cx="104" cy="33"/>
                <a:chOff x="3816" y="1586"/>
                <a:chExt cx="104" cy="33"/>
              </a:xfrm>
            </p:grpSpPr>
            <p:sp>
              <p:nvSpPr>
                <p:cNvPr id="28750" name="Arc 30">
                  <a:extLst>
                    <a:ext uri="{FF2B5EF4-FFF2-40B4-BE49-F238E27FC236}">
                      <a16:creationId xmlns:a16="http://schemas.microsoft.com/office/drawing/2014/main" id="{8D735526-867E-0A1E-2D3C-4B44684516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7" y="1586"/>
                  <a:ext cx="53" cy="33"/>
                </a:xfrm>
                <a:custGeom>
                  <a:avLst/>
                  <a:gdLst>
                    <a:gd name="T0" fmla="*/ 0 w 21995"/>
                    <a:gd name="T1" fmla="*/ 0 h 21600"/>
                    <a:gd name="T2" fmla="*/ 53 w 21995"/>
                    <a:gd name="T3" fmla="*/ 32 h 21600"/>
                    <a:gd name="T4" fmla="*/ 1 w 21995"/>
                    <a:gd name="T5" fmla="*/ 33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995" h="21600" fill="none" extrusionOk="0">
                      <a:moveTo>
                        <a:pt x="-1" y="3"/>
                      </a:moveTo>
                      <a:cubicBezTo>
                        <a:pt x="134" y="1"/>
                        <a:pt x="269" y="0"/>
                        <a:pt x="405" y="0"/>
                      </a:cubicBezTo>
                      <a:cubicBezTo>
                        <a:pt x="12073" y="0"/>
                        <a:pt x="21632" y="9266"/>
                        <a:pt x="21994" y="20929"/>
                      </a:cubicBezTo>
                    </a:path>
                    <a:path w="21995" h="21600" stroke="0" extrusionOk="0">
                      <a:moveTo>
                        <a:pt x="-1" y="3"/>
                      </a:moveTo>
                      <a:cubicBezTo>
                        <a:pt x="134" y="1"/>
                        <a:pt x="269" y="0"/>
                        <a:pt x="405" y="0"/>
                      </a:cubicBezTo>
                      <a:cubicBezTo>
                        <a:pt x="12073" y="0"/>
                        <a:pt x="21632" y="9266"/>
                        <a:pt x="21994" y="20929"/>
                      </a:cubicBezTo>
                      <a:lnTo>
                        <a:pt x="405" y="21600"/>
                      </a:lnTo>
                      <a:lnTo>
                        <a:pt x="-1" y="3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751" name="Arc 31">
                  <a:extLst>
                    <a:ext uri="{FF2B5EF4-FFF2-40B4-BE49-F238E27FC236}">
                      <a16:creationId xmlns:a16="http://schemas.microsoft.com/office/drawing/2014/main" id="{9B31E725-3021-68EB-F141-B2752F7BFB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6" y="1587"/>
                  <a:ext cx="52" cy="32"/>
                </a:xfrm>
                <a:custGeom>
                  <a:avLst/>
                  <a:gdLst>
                    <a:gd name="T0" fmla="*/ 0 w 21590"/>
                    <a:gd name="T1" fmla="*/ 31 h 21596"/>
                    <a:gd name="T2" fmla="*/ 51 w 21590"/>
                    <a:gd name="T3" fmla="*/ 0 h 21596"/>
                    <a:gd name="T4" fmla="*/ 52 w 21590"/>
                    <a:gd name="T5" fmla="*/ 32 h 2159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590" h="21596" fill="none" extrusionOk="0">
                      <a:moveTo>
                        <a:pt x="0" y="20938"/>
                      </a:moveTo>
                      <a:cubicBezTo>
                        <a:pt x="350" y="9427"/>
                        <a:pt x="9670" y="215"/>
                        <a:pt x="21184" y="-1"/>
                      </a:cubicBezTo>
                    </a:path>
                    <a:path w="21590" h="21596" stroke="0" extrusionOk="0">
                      <a:moveTo>
                        <a:pt x="0" y="20938"/>
                      </a:moveTo>
                      <a:cubicBezTo>
                        <a:pt x="350" y="9427"/>
                        <a:pt x="9670" y="215"/>
                        <a:pt x="21184" y="-1"/>
                      </a:cubicBezTo>
                      <a:lnTo>
                        <a:pt x="21590" y="21596"/>
                      </a:lnTo>
                      <a:lnTo>
                        <a:pt x="0" y="20938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8746" name="Line 33">
                <a:extLst>
                  <a:ext uri="{FF2B5EF4-FFF2-40B4-BE49-F238E27FC236}">
                    <a16:creationId xmlns:a16="http://schemas.microsoft.com/office/drawing/2014/main" id="{B1CB3C01-87EF-E4AD-552A-0CD8AF548E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14" y="1618"/>
                <a:ext cx="10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47" name="Line 34">
                <a:extLst>
                  <a:ext uri="{FF2B5EF4-FFF2-40B4-BE49-F238E27FC236}">
                    <a16:creationId xmlns:a16="http://schemas.microsoft.com/office/drawing/2014/main" id="{F5AE737E-3D95-946D-CE3A-756E38D9E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16" y="1608"/>
                <a:ext cx="31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48" name="Rectangle 35">
                <a:extLst>
                  <a:ext uri="{FF2B5EF4-FFF2-40B4-BE49-F238E27FC236}">
                    <a16:creationId xmlns:a16="http://schemas.microsoft.com/office/drawing/2014/main" id="{C905E746-C4C8-F399-F030-48DF79507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259"/>
                <a:ext cx="140" cy="76"/>
              </a:xfrm>
              <a:prstGeom prst="rect">
                <a:avLst/>
              </a:prstGeom>
              <a:solidFill>
                <a:srgbClr val="0832F8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8749" name="Rectangle 36">
                <a:extLst>
                  <a:ext uri="{FF2B5EF4-FFF2-40B4-BE49-F238E27FC236}">
                    <a16:creationId xmlns:a16="http://schemas.microsoft.com/office/drawing/2014/main" id="{586CB531-51FC-74F1-7268-4215D3039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1279"/>
                <a:ext cx="14" cy="35"/>
              </a:xfrm>
              <a:prstGeom prst="rect">
                <a:avLst/>
              </a:prstGeom>
              <a:solidFill>
                <a:srgbClr val="0832F8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</p:grpSp>
        <p:grpSp>
          <p:nvGrpSpPr>
            <p:cNvPr id="28730" name="Group 46">
              <a:extLst>
                <a:ext uri="{FF2B5EF4-FFF2-40B4-BE49-F238E27FC236}">
                  <a16:creationId xmlns:a16="http://schemas.microsoft.com/office/drawing/2014/main" id="{A094FB44-8633-6057-D440-697DD3796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7" y="871"/>
              <a:ext cx="124" cy="680"/>
              <a:chOff x="3247" y="871"/>
              <a:chExt cx="124" cy="680"/>
            </a:xfrm>
          </p:grpSpPr>
          <p:sp>
            <p:nvSpPr>
              <p:cNvPr id="28733" name="Oval 38">
                <a:extLst>
                  <a:ext uri="{FF2B5EF4-FFF2-40B4-BE49-F238E27FC236}">
                    <a16:creationId xmlns:a16="http://schemas.microsoft.com/office/drawing/2014/main" id="{B6C3824C-4341-6FC4-F7FA-0839EE58A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871"/>
                <a:ext cx="54" cy="12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8734" name="Line 39">
                <a:extLst>
                  <a:ext uri="{FF2B5EF4-FFF2-40B4-BE49-F238E27FC236}">
                    <a16:creationId xmlns:a16="http://schemas.microsoft.com/office/drawing/2014/main" id="{A882049F-041E-5D03-C52E-BF59BFC91F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1" y="1003"/>
                <a:ext cx="0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35" name="Line 40">
                <a:extLst>
                  <a:ext uri="{FF2B5EF4-FFF2-40B4-BE49-F238E27FC236}">
                    <a16:creationId xmlns:a16="http://schemas.microsoft.com/office/drawing/2014/main" id="{F7B89D1B-C93A-9E35-8FE7-C89D22AAD5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0" y="1274"/>
                <a:ext cx="22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36" name="Line 41">
                <a:extLst>
                  <a:ext uri="{FF2B5EF4-FFF2-40B4-BE49-F238E27FC236}">
                    <a16:creationId xmlns:a16="http://schemas.microsoft.com/office/drawing/2014/main" id="{F6AC548C-2F22-431D-D092-A648620F0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1052"/>
                <a:ext cx="10" cy="20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37" name="Line 42">
                <a:extLst>
                  <a:ext uri="{FF2B5EF4-FFF2-40B4-BE49-F238E27FC236}">
                    <a16:creationId xmlns:a16="http://schemas.microsoft.com/office/drawing/2014/main" id="{15ADAF74-EBC6-1C46-F88F-266B7A4D4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5" y="1284"/>
                <a:ext cx="29" cy="2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38" name="Line 43">
                <a:extLst>
                  <a:ext uri="{FF2B5EF4-FFF2-40B4-BE49-F238E27FC236}">
                    <a16:creationId xmlns:a16="http://schemas.microsoft.com/office/drawing/2014/main" id="{B0260192-9ADE-EB30-664C-CCD2E9E8C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051"/>
                <a:ext cx="57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39" name="Arc 44">
                <a:extLst>
                  <a:ext uri="{FF2B5EF4-FFF2-40B4-BE49-F238E27FC236}">
                    <a16:creationId xmlns:a16="http://schemas.microsoft.com/office/drawing/2014/main" id="{F45D7154-4A25-9609-4C3B-3174FD2C7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026"/>
                <a:ext cx="42" cy="41"/>
              </a:xfrm>
              <a:custGeom>
                <a:avLst/>
                <a:gdLst>
                  <a:gd name="T0" fmla="*/ 10 w 20001"/>
                  <a:gd name="T1" fmla="*/ 0 h 21085"/>
                  <a:gd name="T2" fmla="*/ 42 w 20001"/>
                  <a:gd name="T3" fmla="*/ 25 h 21085"/>
                  <a:gd name="T4" fmla="*/ 0 w 20001"/>
                  <a:gd name="T5" fmla="*/ 41 h 2108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001" h="21085" fill="none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</a:path>
                  <a:path w="20001" h="21085" stroke="0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  <a:lnTo>
                      <a:pt x="0" y="21085"/>
                    </a:lnTo>
                    <a:lnTo>
                      <a:pt x="4688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40" name="Arc 45">
                <a:extLst>
                  <a:ext uri="{FF2B5EF4-FFF2-40B4-BE49-F238E27FC236}">
                    <a16:creationId xmlns:a16="http://schemas.microsoft.com/office/drawing/2014/main" id="{AD43889D-7B87-8AC9-74CD-BB9110371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026"/>
                <a:ext cx="42" cy="41"/>
              </a:xfrm>
              <a:custGeom>
                <a:avLst/>
                <a:gdLst>
                  <a:gd name="T0" fmla="*/ 0 w 20097"/>
                  <a:gd name="T1" fmla="*/ 26 h 20968"/>
                  <a:gd name="T2" fmla="*/ 31 w 20097"/>
                  <a:gd name="T3" fmla="*/ 0 h 20968"/>
                  <a:gd name="T4" fmla="*/ 42 w 20097"/>
                  <a:gd name="T5" fmla="*/ 41 h 2096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097" h="20968" fill="none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</a:path>
                  <a:path w="20097" h="20968" stroke="0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  <a:lnTo>
                      <a:pt x="20097" y="20968"/>
                    </a:lnTo>
                    <a:lnTo>
                      <a:pt x="0" y="130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731" name="Freeform 47">
              <a:extLst>
                <a:ext uri="{FF2B5EF4-FFF2-40B4-BE49-F238E27FC236}">
                  <a16:creationId xmlns:a16="http://schemas.microsoft.com/office/drawing/2014/main" id="{631ED85A-87CD-A384-D4D7-41A43AF8C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" y="1294"/>
              <a:ext cx="591" cy="402"/>
            </a:xfrm>
            <a:custGeom>
              <a:avLst/>
              <a:gdLst>
                <a:gd name="T0" fmla="*/ 567 w 591"/>
                <a:gd name="T1" fmla="*/ 340 h 402"/>
                <a:gd name="T2" fmla="*/ 546 w 591"/>
                <a:gd name="T3" fmla="*/ 340 h 402"/>
                <a:gd name="T4" fmla="*/ 525 w 591"/>
                <a:gd name="T5" fmla="*/ 358 h 402"/>
                <a:gd name="T6" fmla="*/ 507 w 591"/>
                <a:gd name="T7" fmla="*/ 376 h 402"/>
                <a:gd name="T8" fmla="*/ 485 w 591"/>
                <a:gd name="T9" fmla="*/ 393 h 402"/>
                <a:gd name="T10" fmla="*/ 464 w 591"/>
                <a:gd name="T11" fmla="*/ 397 h 402"/>
                <a:gd name="T12" fmla="*/ 442 w 591"/>
                <a:gd name="T13" fmla="*/ 401 h 402"/>
                <a:gd name="T14" fmla="*/ 418 w 591"/>
                <a:gd name="T15" fmla="*/ 379 h 402"/>
                <a:gd name="T16" fmla="*/ 393 w 591"/>
                <a:gd name="T17" fmla="*/ 362 h 402"/>
                <a:gd name="T18" fmla="*/ 379 w 591"/>
                <a:gd name="T19" fmla="*/ 344 h 402"/>
                <a:gd name="T20" fmla="*/ 358 w 591"/>
                <a:gd name="T21" fmla="*/ 333 h 402"/>
                <a:gd name="T22" fmla="*/ 336 w 591"/>
                <a:gd name="T23" fmla="*/ 330 h 402"/>
                <a:gd name="T24" fmla="*/ 315 w 591"/>
                <a:gd name="T25" fmla="*/ 333 h 402"/>
                <a:gd name="T26" fmla="*/ 294 w 591"/>
                <a:gd name="T27" fmla="*/ 337 h 402"/>
                <a:gd name="T28" fmla="*/ 269 w 591"/>
                <a:gd name="T29" fmla="*/ 315 h 402"/>
                <a:gd name="T30" fmla="*/ 255 w 591"/>
                <a:gd name="T31" fmla="*/ 294 h 402"/>
                <a:gd name="T32" fmla="*/ 248 w 591"/>
                <a:gd name="T33" fmla="*/ 269 h 402"/>
                <a:gd name="T34" fmla="*/ 240 w 591"/>
                <a:gd name="T35" fmla="*/ 244 h 402"/>
                <a:gd name="T36" fmla="*/ 240 w 591"/>
                <a:gd name="T37" fmla="*/ 223 h 402"/>
                <a:gd name="T38" fmla="*/ 237 w 591"/>
                <a:gd name="T39" fmla="*/ 198 h 402"/>
                <a:gd name="T40" fmla="*/ 233 w 591"/>
                <a:gd name="T41" fmla="*/ 177 h 402"/>
                <a:gd name="T42" fmla="*/ 223 w 591"/>
                <a:gd name="T43" fmla="*/ 152 h 402"/>
                <a:gd name="T44" fmla="*/ 205 w 591"/>
                <a:gd name="T45" fmla="*/ 131 h 402"/>
                <a:gd name="T46" fmla="*/ 180 w 591"/>
                <a:gd name="T47" fmla="*/ 124 h 402"/>
                <a:gd name="T48" fmla="*/ 159 w 591"/>
                <a:gd name="T49" fmla="*/ 117 h 402"/>
                <a:gd name="T50" fmla="*/ 145 w 591"/>
                <a:gd name="T51" fmla="*/ 99 h 402"/>
                <a:gd name="T52" fmla="*/ 138 w 591"/>
                <a:gd name="T53" fmla="*/ 78 h 402"/>
                <a:gd name="T54" fmla="*/ 131 w 591"/>
                <a:gd name="T55" fmla="*/ 57 h 402"/>
                <a:gd name="T56" fmla="*/ 113 w 591"/>
                <a:gd name="T57" fmla="*/ 42 h 402"/>
                <a:gd name="T58" fmla="*/ 84 w 591"/>
                <a:gd name="T59" fmla="*/ 24 h 402"/>
                <a:gd name="T60" fmla="*/ 63 w 591"/>
                <a:gd name="T61" fmla="*/ 17 h 402"/>
                <a:gd name="T62" fmla="*/ 42 w 591"/>
                <a:gd name="T63" fmla="*/ 3 h 402"/>
                <a:gd name="T64" fmla="*/ 21 w 591"/>
                <a:gd name="T65" fmla="*/ 0 h 402"/>
                <a:gd name="T66" fmla="*/ 0 w 591"/>
                <a:gd name="T67" fmla="*/ 0 h 4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91" h="402">
                  <a:moveTo>
                    <a:pt x="590" y="339"/>
                  </a:moveTo>
                  <a:lnTo>
                    <a:pt x="567" y="340"/>
                  </a:lnTo>
                  <a:lnTo>
                    <a:pt x="556" y="340"/>
                  </a:lnTo>
                  <a:lnTo>
                    <a:pt x="546" y="340"/>
                  </a:lnTo>
                  <a:lnTo>
                    <a:pt x="535" y="347"/>
                  </a:lnTo>
                  <a:lnTo>
                    <a:pt x="525" y="358"/>
                  </a:lnTo>
                  <a:lnTo>
                    <a:pt x="513" y="365"/>
                  </a:lnTo>
                  <a:lnTo>
                    <a:pt x="507" y="376"/>
                  </a:lnTo>
                  <a:lnTo>
                    <a:pt x="496" y="383"/>
                  </a:lnTo>
                  <a:lnTo>
                    <a:pt x="485" y="393"/>
                  </a:lnTo>
                  <a:lnTo>
                    <a:pt x="475" y="393"/>
                  </a:lnTo>
                  <a:lnTo>
                    <a:pt x="464" y="397"/>
                  </a:lnTo>
                  <a:lnTo>
                    <a:pt x="454" y="401"/>
                  </a:lnTo>
                  <a:lnTo>
                    <a:pt x="442" y="401"/>
                  </a:lnTo>
                  <a:lnTo>
                    <a:pt x="432" y="393"/>
                  </a:lnTo>
                  <a:lnTo>
                    <a:pt x="418" y="379"/>
                  </a:lnTo>
                  <a:lnTo>
                    <a:pt x="407" y="372"/>
                  </a:lnTo>
                  <a:lnTo>
                    <a:pt x="393" y="362"/>
                  </a:lnTo>
                  <a:lnTo>
                    <a:pt x="389" y="351"/>
                  </a:lnTo>
                  <a:lnTo>
                    <a:pt x="379" y="344"/>
                  </a:lnTo>
                  <a:lnTo>
                    <a:pt x="368" y="337"/>
                  </a:lnTo>
                  <a:lnTo>
                    <a:pt x="358" y="333"/>
                  </a:lnTo>
                  <a:lnTo>
                    <a:pt x="347" y="330"/>
                  </a:lnTo>
                  <a:lnTo>
                    <a:pt x="336" y="330"/>
                  </a:lnTo>
                  <a:lnTo>
                    <a:pt x="326" y="330"/>
                  </a:lnTo>
                  <a:lnTo>
                    <a:pt x="315" y="333"/>
                  </a:lnTo>
                  <a:lnTo>
                    <a:pt x="305" y="337"/>
                  </a:lnTo>
                  <a:lnTo>
                    <a:pt x="294" y="337"/>
                  </a:lnTo>
                  <a:lnTo>
                    <a:pt x="280" y="326"/>
                  </a:lnTo>
                  <a:lnTo>
                    <a:pt x="269" y="315"/>
                  </a:lnTo>
                  <a:lnTo>
                    <a:pt x="262" y="305"/>
                  </a:lnTo>
                  <a:lnTo>
                    <a:pt x="255" y="294"/>
                  </a:lnTo>
                  <a:lnTo>
                    <a:pt x="248" y="280"/>
                  </a:lnTo>
                  <a:lnTo>
                    <a:pt x="248" y="269"/>
                  </a:lnTo>
                  <a:lnTo>
                    <a:pt x="244" y="259"/>
                  </a:lnTo>
                  <a:lnTo>
                    <a:pt x="240" y="244"/>
                  </a:lnTo>
                  <a:lnTo>
                    <a:pt x="240" y="234"/>
                  </a:lnTo>
                  <a:lnTo>
                    <a:pt x="240" y="223"/>
                  </a:lnTo>
                  <a:lnTo>
                    <a:pt x="237" y="209"/>
                  </a:lnTo>
                  <a:lnTo>
                    <a:pt x="237" y="198"/>
                  </a:lnTo>
                  <a:lnTo>
                    <a:pt x="237" y="188"/>
                  </a:lnTo>
                  <a:lnTo>
                    <a:pt x="233" y="177"/>
                  </a:lnTo>
                  <a:lnTo>
                    <a:pt x="233" y="166"/>
                  </a:lnTo>
                  <a:lnTo>
                    <a:pt x="223" y="152"/>
                  </a:lnTo>
                  <a:lnTo>
                    <a:pt x="215" y="138"/>
                  </a:lnTo>
                  <a:lnTo>
                    <a:pt x="205" y="131"/>
                  </a:lnTo>
                  <a:lnTo>
                    <a:pt x="191" y="127"/>
                  </a:lnTo>
                  <a:lnTo>
                    <a:pt x="180" y="124"/>
                  </a:lnTo>
                  <a:lnTo>
                    <a:pt x="169" y="124"/>
                  </a:lnTo>
                  <a:lnTo>
                    <a:pt x="159" y="117"/>
                  </a:lnTo>
                  <a:lnTo>
                    <a:pt x="148" y="110"/>
                  </a:lnTo>
                  <a:lnTo>
                    <a:pt x="145" y="99"/>
                  </a:lnTo>
                  <a:lnTo>
                    <a:pt x="141" y="89"/>
                  </a:lnTo>
                  <a:lnTo>
                    <a:pt x="138" y="78"/>
                  </a:lnTo>
                  <a:lnTo>
                    <a:pt x="134" y="67"/>
                  </a:lnTo>
                  <a:lnTo>
                    <a:pt x="131" y="57"/>
                  </a:lnTo>
                  <a:lnTo>
                    <a:pt x="124" y="46"/>
                  </a:lnTo>
                  <a:lnTo>
                    <a:pt x="113" y="42"/>
                  </a:lnTo>
                  <a:lnTo>
                    <a:pt x="99" y="35"/>
                  </a:lnTo>
                  <a:lnTo>
                    <a:pt x="84" y="24"/>
                  </a:lnTo>
                  <a:lnTo>
                    <a:pt x="74" y="21"/>
                  </a:lnTo>
                  <a:lnTo>
                    <a:pt x="63" y="17"/>
                  </a:lnTo>
                  <a:lnTo>
                    <a:pt x="53" y="11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8732" name="Freeform 48">
              <a:extLst>
                <a:ext uri="{FF2B5EF4-FFF2-40B4-BE49-F238E27FC236}">
                  <a16:creationId xmlns:a16="http://schemas.microsoft.com/office/drawing/2014/main" id="{0FA7B69A-144A-88DE-74F5-00C49FBD1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922"/>
              <a:ext cx="83" cy="1094"/>
            </a:xfrm>
            <a:custGeom>
              <a:avLst/>
              <a:gdLst>
                <a:gd name="T0" fmla="*/ 30 w 83"/>
                <a:gd name="T1" fmla="*/ 1093 h 1094"/>
                <a:gd name="T2" fmla="*/ 66 w 83"/>
                <a:gd name="T3" fmla="*/ 798 h 1094"/>
                <a:gd name="T4" fmla="*/ 21 w 83"/>
                <a:gd name="T5" fmla="*/ 798 h 1094"/>
                <a:gd name="T6" fmla="*/ 78 w 83"/>
                <a:gd name="T7" fmla="*/ 487 h 1094"/>
                <a:gd name="T8" fmla="*/ 2 w 83"/>
                <a:gd name="T9" fmla="*/ 497 h 1094"/>
                <a:gd name="T10" fmla="*/ 73 w 83"/>
                <a:gd name="T11" fmla="*/ 241 h 1094"/>
                <a:gd name="T12" fmla="*/ 0 w 83"/>
                <a:gd name="T13" fmla="*/ 233 h 1094"/>
                <a:gd name="T14" fmla="*/ 82 w 83"/>
                <a:gd name="T15" fmla="*/ 0 h 1094"/>
                <a:gd name="T16" fmla="*/ 79 w 83"/>
                <a:gd name="T17" fmla="*/ 2 h 10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1094">
                  <a:moveTo>
                    <a:pt x="30" y="1093"/>
                  </a:moveTo>
                  <a:lnTo>
                    <a:pt x="66" y="798"/>
                  </a:lnTo>
                  <a:lnTo>
                    <a:pt x="21" y="798"/>
                  </a:lnTo>
                  <a:lnTo>
                    <a:pt x="78" y="487"/>
                  </a:lnTo>
                  <a:lnTo>
                    <a:pt x="2" y="497"/>
                  </a:lnTo>
                  <a:lnTo>
                    <a:pt x="73" y="241"/>
                  </a:lnTo>
                  <a:lnTo>
                    <a:pt x="0" y="233"/>
                  </a:lnTo>
                  <a:lnTo>
                    <a:pt x="82" y="0"/>
                  </a:lnTo>
                  <a:lnTo>
                    <a:pt x="79" y="2"/>
                  </a:lnTo>
                </a:path>
              </a:pathLst>
            </a:custGeom>
            <a:noFill/>
            <a:ln w="508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8680" name="Group 81">
            <a:extLst>
              <a:ext uri="{FF2B5EF4-FFF2-40B4-BE49-F238E27FC236}">
                <a16:creationId xmlns:a16="http://schemas.microsoft.com/office/drawing/2014/main" id="{5DC4857B-E1F6-0C8C-4093-2A3A49C21E0A}"/>
              </a:ext>
            </a:extLst>
          </p:cNvPr>
          <p:cNvGrpSpPr>
            <a:grpSpLocks/>
          </p:cNvGrpSpPr>
          <p:nvPr/>
        </p:nvGrpSpPr>
        <p:grpSpPr bwMode="auto">
          <a:xfrm>
            <a:off x="5154613" y="4875213"/>
            <a:ext cx="3517900" cy="1901825"/>
            <a:chOff x="3247" y="3071"/>
            <a:chExt cx="2216" cy="1198"/>
          </a:xfrm>
        </p:grpSpPr>
        <p:sp>
          <p:nvSpPr>
            <p:cNvPr id="28681" name="Oval 50">
              <a:extLst>
                <a:ext uri="{FF2B5EF4-FFF2-40B4-BE49-F238E27FC236}">
                  <a16:creationId xmlns:a16="http://schemas.microsoft.com/office/drawing/2014/main" id="{FC4AE600-70D8-DAA0-B94B-AF2D843F7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3804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682" name="Oval 51">
              <a:extLst>
                <a:ext uri="{FF2B5EF4-FFF2-40B4-BE49-F238E27FC236}">
                  <a16:creationId xmlns:a16="http://schemas.microsoft.com/office/drawing/2014/main" id="{44FED5A9-E866-1B3E-EB40-96F28CD0D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3792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683" name="AutoShape 52">
              <a:extLst>
                <a:ext uri="{FF2B5EF4-FFF2-40B4-BE49-F238E27FC236}">
                  <a16:creationId xmlns:a16="http://schemas.microsoft.com/office/drawing/2014/main" id="{18831C7D-DB60-C0F4-6C26-3B70A9A5DB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880000" flipH="1" flipV="1">
              <a:off x="4642" y="3701"/>
              <a:ext cx="242" cy="202"/>
            </a:xfrm>
            <a:custGeom>
              <a:avLst/>
              <a:gdLst>
                <a:gd name="T0" fmla="*/ 227 w 21600"/>
                <a:gd name="T1" fmla="*/ 101 h 21600"/>
                <a:gd name="T2" fmla="*/ 121 w 21600"/>
                <a:gd name="T3" fmla="*/ 202 h 21600"/>
                <a:gd name="T4" fmla="*/ 15 w 21600"/>
                <a:gd name="T5" fmla="*/ 101 h 21600"/>
                <a:gd name="T6" fmla="*/ 12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24 w 21600"/>
                <a:gd name="T13" fmla="*/ 3101 h 21600"/>
                <a:gd name="T14" fmla="*/ 18476 w 21600"/>
                <a:gd name="T15" fmla="*/ 1849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4" name="Rectangle 53">
              <a:extLst>
                <a:ext uri="{FF2B5EF4-FFF2-40B4-BE49-F238E27FC236}">
                  <a16:creationId xmlns:a16="http://schemas.microsoft.com/office/drawing/2014/main" id="{539F5222-BD51-F922-4414-9AC687E508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80000">
              <a:off x="4865" y="3647"/>
              <a:ext cx="17" cy="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grpSp>
          <p:nvGrpSpPr>
            <p:cNvPr id="28685" name="Group 56">
              <a:extLst>
                <a:ext uri="{FF2B5EF4-FFF2-40B4-BE49-F238E27FC236}">
                  <a16:creationId xmlns:a16="http://schemas.microsoft.com/office/drawing/2014/main" id="{47F73268-DD82-5E96-944A-462F5493D8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7" y="3864"/>
              <a:ext cx="98" cy="31"/>
              <a:chOff x="4927" y="3864"/>
              <a:chExt cx="98" cy="31"/>
            </a:xfrm>
          </p:grpSpPr>
          <p:sp>
            <p:nvSpPr>
              <p:cNvPr id="28710" name="Arc 54">
                <a:extLst>
                  <a:ext uri="{FF2B5EF4-FFF2-40B4-BE49-F238E27FC236}">
                    <a16:creationId xmlns:a16="http://schemas.microsoft.com/office/drawing/2014/main" id="{AD19A9EB-DC56-7ADC-C3C8-36D6E87D7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" y="3865"/>
                <a:ext cx="49" cy="30"/>
              </a:xfrm>
              <a:custGeom>
                <a:avLst/>
                <a:gdLst>
                  <a:gd name="T0" fmla="*/ 0 w 21589"/>
                  <a:gd name="T1" fmla="*/ 29 h 21596"/>
                  <a:gd name="T2" fmla="*/ 48 w 21589"/>
                  <a:gd name="T3" fmla="*/ 0 h 21596"/>
                  <a:gd name="T4" fmla="*/ 49 w 21589"/>
                  <a:gd name="T5" fmla="*/ 30 h 2159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589" h="21596" fill="none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</a:path>
                  <a:path w="21589" h="21596" stroke="0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  <a:lnTo>
                      <a:pt x="21589" y="21596"/>
                    </a:lnTo>
                    <a:lnTo>
                      <a:pt x="0" y="2089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11" name="Arc 55">
                <a:extLst>
                  <a:ext uri="{FF2B5EF4-FFF2-40B4-BE49-F238E27FC236}">
                    <a16:creationId xmlns:a16="http://schemas.microsoft.com/office/drawing/2014/main" id="{D546B44A-3264-BC02-B025-6866AD98E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3864"/>
                <a:ext cx="50" cy="31"/>
              </a:xfrm>
              <a:custGeom>
                <a:avLst/>
                <a:gdLst>
                  <a:gd name="T0" fmla="*/ 0 w 22017"/>
                  <a:gd name="T1" fmla="*/ 0 h 21600"/>
                  <a:gd name="T2" fmla="*/ 50 w 22017"/>
                  <a:gd name="T3" fmla="*/ 30 h 21600"/>
                  <a:gd name="T4" fmla="*/ 1 w 22017"/>
                  <a:gd name="T5" fmla="*/ 31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017" h="21600" fill="none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</a:path>
                  <a:path w="22017" h="21600" stroke="0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  <a:lnTo>
                      <a:pt x="429" y="21600"/>
                    </a:lnTo>
                    <a:lnTo>
                      <a:pt x="0" y="4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686" name="Line 57">
              <a:extLst>
                <a:ext uri="{FF2B5EF4-FFF2-40B4-BE49-F238E27FC236}">
                  <a16:creationId xmlns:a16="http://schemas.microsoft.com/office/drawing/2014/main" id="{D03AFE19-DA76-E529-C1CD-F592CF05C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5" y="3893"/>
              <a:ext cx="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7" name="Line 58">
              <a:extLst>
                <a:ext uri="{FF2B5EF4-FFF2-40B4-BE49-F238E27FC236}">
                  <a16:creationId xmlns:a16="http://schemas.microsoft.com/office/drawing/2014/main" id="{1CF74C73-A859-6F61-2916-FC0976661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99" y="3886"/>
              <a:ext cx="2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8" name="Line 59">
              <a:extLst>
                <a:ext uri="{FF2B5EF4-FFF2-40B4-BE49-F238E27FC236}">
                  <a16:creationId xmlns:a16="http://schemas.microsoft.com/office/drawing/2014/main" id="{34FFC1C1-FE8D-D1FD-85F9-CD8D7177EA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2" y="3988"/>
              <a:ext cx="261" cy="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9" name="Line 60">
              <a:extLst>
                <a:ext uri="{FF2B5EF4-FFF2-40B4-BE49-F238E27FC236}">
                  <a16:creationId xmlns:a16="http://schemas.microsoft.com/office/drawing/2014/main" id="{D70999CC-9170-B80C-C609-DD50F05079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2" y="4048"/>
              <a:ext cx="141" cy="2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0" name="Line 61">
              <a:extLst>
                <a:ext uri="{FF2B5EF4-FFF2-40B4-BE49-F238E27FC236}">
                  <a16:creationId xmlns:a16="http://schemas.microsoft.com/office/drawing/2014/main" id="{6AF5AF2D-B8DF-1D19-B766-7E5D26E912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4" y="3728"/>
              <a:ext cx="119" cy="1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1" name="Line 62">
              <a:extLst>
                <a:ext uri="{FF2B5EF4-FFF2-40B4-BE49-F238E27FC236}">
                  <a16:creationId xmlns:a16="http://schemas.microsoft.com/office/drawing/2014/main" id="{B3CBE188-FC7B-184B-77E7-99460BFA34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76" y="3814"/>
              <a:ext cx="25" cy="9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2" name="Line 63">
              <a:extLst>
                <a:ext uri="{FF2B5EF4-FFF2-40B4-BE49-F238E27FC236}">
                  <a16:creationId xmlns:a16="http://schemas.microsoft.com/office/drawing/2014/main" id="{D4AEEFD9-C01C-BDC8-78C3-2135BA68B2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8" y="3725"/>
              <a:ext cx="38" cy="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3" name="Arc 64">
              <a:extLst>
                <a:ext uri="{FF2B5EF4-FFF2-40B4-BE49-F238E27FC236}">
                  <a16:creationId xmlns:a16="http://schemas.microsoft.com/office/drawing/2014/main" id="{A3161DF4-68D9-B254-81B0-8D665262B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2" y="3631"/>
              <a:ext cx="226" cy="155"/>
            </a:xfrm>
            <a:custGeom>
              <a:avLst/>
              <a:gdLst>
                <a:gd name="T0" fmla="*/ 116 w 20281"/>
                <a:gd name="T1" fmla="*/ 0 h 18907"/>
                <a:gd name="T2" fmla="*/ 226 w 20281"/>
                <a:gd name="T3" fmla="*/ 94 h 18907"/>
                <a:gd name="T4" fmla="*/ 0 w 20281"/>
                <a:gd name="T5" fmla="*/ 155 h 1890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281" h="18907" fill="none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</a:path>
                <a:path w="20281" h="18907" stroke="0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  <a:lnTo>
                    <a:pt x="0" y="18907"/>
                  </a:lnTo>
                  <a:lnTo>
                    <a:pt x="10444" y="-1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4" name="Oval 65">
              <a:extLst>
                <a:ext uri="{FF2B5EF4-FFF2-40B4-BE49-F238E27FC236}">
                  <a16:creationId xmlns:a16="http://schemas.microsoft.com/office/drawing/2014/main" id="{81F23F11-A37B-3466-B37D-48C52747C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" y="3555"/>
              <a:ext cx="104" cy="14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695" name="Line 66">
              <a:extLst>
                <a:ext uri="{FF2B5EF4-FFF2-40B4-BE49-F238E27FC236}">
                  <a16:creationId xmlns:a16="http://schemas.microsoft.com/office/drawing/2014/main" id="{47EDB960-35FE-41F5-CE0B-1563CFCEA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5" y="3724"/>
              <a:ext cx="38" cy="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6" name="Line 67">
              <a:extLst>
                <a:ext uri="{FF2B5EF4-FFF2-40B4-BE49-F238E27FC236}">
                  <a16:creationId xmlns:a16="http://schemas.microsoft.com/office/drawing/2014/main" id="{0E202AFF-2EAC-C5DE-A72B-0FEEB709CD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3" y="3808"/>
              <a:ext cx="60" cy="1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7" name="Line 68">
              <a:extLst>
                <a:ext uri="{FF2B5EF4-FFF2-40B4-BE49-F238E27FC236}">
                  <a16:creationId xmlns:a16="http://schemas.microsoft.com/office/drawing/2014/main" id="{AD0CBBCB-1A21-CA40-A248-A5AE59F49B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08" y="3825"/>
              <a:ext cx="160" cy="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8698" name="Group 77">
              <a:extLst>
                <a:ext uri="{FF2B5EF4-FFF2-40B4-BE49-F238E27FC236}">
                  <a16:creationId xmlns:a16="http://schemas.microsoft.com/office/drawing/2014/main" id="{35921B7A-9451-D17D-299E-F1CC7449A3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7" y="3135"/>
              <a:ext cx="168" cy="920"/>
              <a:chOff x="3247" y="3135"/>
              <a:chExt cx="168" cy="920"/>
            </a:xfrm>
          </p:grpSpPr>
          <p:sp>
            <p:nvSpPr>
              <p:cNvPr id="28702" name="Oval 69">
                <a:extLst>
                  <a:ext uri="{FF2B5EF4-FFF2-40B4-BE49-F238E27FC236}">
                    <a16:creationId xmlns:a16="http://schemas.microsoft.com/office/drawing/2014/main" id="{51815B22-9B21-C95D-403A-7A7E0012B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3135"/>
                <a:ext cx="79" cy="169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28703" name="Line 70">
                <a:extLst>
                  <a:ext uri="{FF2B5EF4-FFF2-40B4-BE49-F238E27FC236}">
                    <a16:creationId xmlns:a16="http://schemas.microsoft.com/office/drawing/2014/main" id="{4C489347-C63D-DA48-E115-E015432AA4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3" y="3316"/>
                <a:ext cx="0" cy="3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4" name="Line 71">
                <a:extLst>
                  <a:ext uri="{FF2B5EF4-FFF2-40B4-BE49-F238E27FC236}">
                    <a16:creationId xmlns:a16="http://schemas.microsoft.com/office/drawing/2014/main" id="{EC90E0F8-907B-FBBB-E6D4-F5A7D45E5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1" y="3681"/>
                <a:ext cx="30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5" name="Line 72">
                <a:extLst>
                  <a:ext uri="{FF2B5EF4-FFF2-40B4-BE49-F238E27FC236}">
                    <a16:creationId xmlns:a16="http://schemas.microsoft.com/office/drawing/2014/main" id="{B4B324A7-EF3E-3985-6031-67E07A8DC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3382"/>
                <a:ext cx="14" cy="27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6" name="Line 73">
                <a:extLst>
                  <a:ext uri="{FF2B5EF4-FFF2-40B4-BE49-F238E27FC236}">
                    <a16:creationId xmlns:a16="http://schemas.microsoft.com/office/drawing/2014/main" id="{5AE0BD45-BC5C-810C-1107-BACDD26E00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9" y="3695"/>
                <a:ext cx="39" cy="3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7" name="Line 74">
                <a:extLst>
                  <a:ext uri="{FF2B5EF4-FFF2-40B4-BE49-F238E27FC236}">
                    <a16:creationId xmlns:a16="http://schemas.microsoft.com/office/drawing/2014/main" id="{89ECB4D6-9A68-B3A0-ED70-450B0104B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8" y="3381"/>
                <a:ext cx="77" cy="2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8" name="Arc 75">
                <a:extLst>
                  <a:ext uri="{FF2B5EF4-FFF2-40B4-BE49-F238E27FC236}">
                    <a16:creationId xmlns:a16="http://schemas.microsoft.com/office/drawing/2014/main" id="{6B1D669F-8BFE-7F74-26C6-683B282B8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3345"/>
                <a:ext cx="58" cy="56"/>
              </a:xfrm>
              <a:custGeom>
                <a:avLst/>
                <a:gdLst>
                  <a:gd name="T0" fmla="*/ 14 w 20201"/>
                  <a:gd name="T1" fmla="*/ 0 h 21043"/>
                  <a:gd name="T2" fmla="*/ 58 w 20201"/>
                  <a:gd name="T3" fmla="*/ 36 h 21043"/>
                  <a:gd name="T4" fmla="*/ 0 w 20201"/>
                  <a:gd name="T5" fmla="*/ 56 h 210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201" h="21043" fill="none" extrusionOk="0">
                    <a:moveTo>
                      <a:pt x="4875" y="0"/>
                    </a:moveTo>
                    <a:cubicBezTo>
                      <a:pt x="11899" y="1628"/>
                      <a:pt x="17648" y="6652"/>
                      <a:pt x="20200" y="13395"/>
                    </a:cubicBezTo>
                  </a:path>
                  <a:path w="20201" h="21043" stroke="0" extrusionOk="0">
                    <a:moveTo>
                      <a:pt x="4875" y="0"/>
                    </a:moveTo>
                    <a:cubicBezTo>
                      <a:pt x="11899" y="1628"/>
                      <a:pt x="17648" y="6652"/>
                      <a:pt x="20200" y="13395"/>
                    </a:cubicBezTo>
                    <a:lnTo>
                      <a:pt x="0" y="21043"/>
                    </a:lnTo>
                    <a:lnTo>
                      <a:pt x="4875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9" name="Arc 76">
                <a:extLst>
                  <a:ext uri="{FF2B5EF4-FFF2-40B4-BE49-F238E27FC236}">
                    <a16:creationId xmlns:a16="http://schemas.microsoft.com/office/drawing/2014/main" id="{05C0FD0F-0249-0C1B-39D6-07F765829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3346"/>
                <a:ext cx="57" cy="55"/>
              </a:xfrm>
              <a:custGeom>
                <a:avLst/>
                <a:gdLst>
                  <a:gd name="T0" fmla="*/ 0 w 20264"/>
                  <a:gd name="T1" fmla="*/ 35 h 20954"/>
                  <a:gd name="T2" fmla="*/ 42 w 20264"/>
                  <a:gd name="T3" fmla="*/ 0 h 20954"/>
                  <a:gd name="T4" fmla="*/ 57 w 20264"/>
                  <a:gd name="T5" fmla="*/ 55 h 2095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264" h="20954" fill="none" extrusionOk="0">
                    <a:moveTo>
                      <a:pt x="-1" y="13475"/>
                    </a:moveTo>
                    <a:cubicBezTo>
                      <a:pt x="2471" y="6777"/>
                      <a:pt x="8093" y="1734"/>
                      <a:pt x="15019" y="0"/>
                    </a:cubicBezTo>
                  </a:path>
                  <a:path w="20264" h="20954" stroke="0" extrusionOk="0">
                    <a:moveTo>
                      <a:pt x="-1" y="13475"/>
                    </a:moveTo>
                    <a:cubicBezTo>
                      <a:pt x="2471" y="6777"/>
                      <a:pt x="8093" y="1734"/>
                      <a:pt x="15019" y="0"/>
                    </a:cubicBezTo>
                    <a:lnTo>
                      <a:pt x="20264" y="20954"/>
                    </a:lnTo>
                    <a:lnTo>
                      <a:pt x="-1" y="1347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699" name="Rectangle 78">
              <a:extLst>
                <a:ext uri="{FF2B5EF4-FFF2-40B4-BE49-F238E27FC236}">
                  <a16:creationId xmlns:a16="http://schemas.microsoft.com/office/drawing/2014/main" id="{1C91EE08-0BD8-C7E7-50D5-CA08B2988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9" y="3435"/>
              <a:ext cx="40" cy="13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700" name="AutoShape 79">
              <a:extLst>
                <a:ext uri="{FF2B5EF4-FFF2-40B4-BE49-F238E27FC236}">
                  <a16:creationId xmlns:a16="http://schemas.microsoft.com/office/drawing/2014/main" id="{B01FE9E5-61B6-0EEA-BA1A-732E984EEB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920000" flipH="1">
              <a:off x="3936" y="3004"/>
              <a:ext cx="102" cy="1318"/>
            </a:xfrm>
            <a:prstGeom prst="triangle">
              <a:avLst>
                <a:gd name="adj" fmla="val 48292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28701" name="Freeform 80">
              <a:extLst>
                <a:ext uri="{FF2B5EF4-FFF2-40B4-BE49-F238E27FC236}">
                  <a16:creationId xmlns:a16="http://schemas.microsoft.com/office/drawing/2014/main" id="{26FC9941-98A4-CD43-3DAC-882083B85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071"/>
              <a:ext cx="83" cy="1094"/>
            </a:xfrm>
            <a:custGeom>
              <a:avLst/>
              <a:gdLst>
                <a:gd name="T0" fmla="*/ 30 w 83"/>
                <a:gd name="T1" fmla="*/ 1093 h 1094"/>
                <a:gd name="T2" fmla="*/ 66 w 83"/>
                <a:gd name="T3" fmla="*/ 798 h 1094"/>
                <a:gd name="T4" fmla="*/ 21 w 83"/>
                <a:gd name="T5" fmla="*/ 798 h 1094"/>
                <a:gd name="T6" fmla="*/ 78 w 83"/>
                <a:gd name="T7" fmla="*/ 487 h 1094"/>
                <a:gd name="T8" fmla="*/ 2 w 83"/>
                <a:gd name="T9" fmla="*/ 497 h 1094"/>
                <a:gd name="T10" fmla="*/ 73 w 83"/>
                <a:gd name="T11" fmla="*/ 241 h 1094"/>
                <a:gd name="T12" fmla="*/ 0 w 83"/>
                <a:gd name="T13" fmla="*/ 233 h 1094"/>
                <a:gd name="T14" fmla="*/ 82 w 83"/>
                <a:gd name="T15" fmla="*/ 0 h 1094"/>
                <a:gd name="T16" fmla="*/ 79 w 83"/>
                <a:gd name="T17" fmla="*/ 2 h 10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1094">
                  <a:moveTo>
                    <a:pt x="30" y="1093"/>
                  </a:moveTo>
                  <a:lnTo>
                    <a:pt x="66" y="798"/>
                  </a:lnTo>
                  <a:lnTo>
                    <a:pt x="21" y="798"/>
                  </a:lnTo>
                  <a:lnTo>
                    <a:pt x="78" y="487"/>
                  </a:lnTo>
                  <a:lnTo>
                    <a:pt x="2" y="497"/>
                  </a:lnTo>
                  <a:lnTo>
                    <a:pt x="73" y="241"/>
                  </a:lnTo>
                  <a:lnTo>
                    <a:pt x="0" y="233"/>
                  </a:lnTo>
                  <a:lnTo>
                    <a:pt x="82" y="0"/>
                  </a:lnTo>
                  <a:lnTo>
                    <a:pt x="79" y="2"/>
                  </a:lnTo>
                </a:path>
              </a:pathLst>
            </a:custGeom>
            <a:noFill/>
            <a:ln w="508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6343831-A678-AD50-559F-F6DB8692A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The Larger Community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553B53A-81A8-C78F-F36B-50688A4AD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Current systems</a:t>
            </a:r>
          </a:p>
          <a:p>
            <a:pPr lvl="1"/>
            <a:r>
              <a:rPr lang="en-US" altLang="LID4096"/>
              <a:t>high common denominator technology</a:t>
            </a:r>
          </a:p>
          <a:p>
            <a:pPr lvl="1"/>
            <a:r>
              <a:rPr lang="en-US" altLang="LID4096"/>
              <a:t>restricted communities</a:t>
            </a:r>
          </a:p>
          <a:p>
            <a:pPr lvl="1"/>
            <a:r>
              <a:rPr lang="en-US" altLang="LID4096"/>
              <a:t>socially intrusive and risky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 i="1"/>
              <a:t>Overkill for basic awareness needs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6E267EC-C583-C257-6989-A7A524546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Minimalist Awareness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E72B397-1B09-14CB-7892-A410FE1F5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4963" y="1993900"/>
            <a:ext cx="8423275" cy="4114800"/>
          </a:xfrm>
          <a:noFill/>
        </p:spPr>
        <p:txBody>
          <a:bodyPr/>
          <a:lstStyle/>
          <a:p>
            <a:r>
              <a:rPr lang="en-US" altLang="LID4096"/>
              <a:t>Who is around in my personal community?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Can I reach them now?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E8AB2EA-0A97-E575-4ADC-04C2B9A112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Design Requirements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107488A-448E-57F4-B166-D3237B504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16888" cy="4114800"/>
          </a:xfrm>
          <a:noFill/>
        </p:spPr>
        <p:txBody>
          <a:bodyPr/>
          <a:lstStyle/>
          <a:p>
            <a:r>
              <a:rPr lang="en-US" altLang="LID4096"/>
              <a:t>Common denominator technology</a:t>
            </a:r>
          </a:p>
          <a:p>
            <a:r>
              <a:rPr lang="en-US" altLang="LID4096"/>
              <a:t>Information freely available</a:t>
            </a:r>
          </a:p>
          <a:p>
            <a:r>
              <a:rPr lang="en-US" altLang="LID4096"/>
              <a:t>Migration path to higher end systems</a:t>
            </a:r>
          </a:p>
          <a:p>
            <a:r>
              <a:rPr lang="en-US" altLang="LID4096"/>
              <a:t>Provides access to groupware</a:t>
            </a:r>
          </a:p>
          <a:p>
            <a:r>
              <a:rPr lang="en-US" altLang="LID4096"/>
              <a:t>Tracks one’s custom community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B0152140-E687-EF08-D97E-EF78A2F32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3263" y="193675"/>
            <a:ext cx="7772400" cy="1143000"/>
          </a:xfrm>
          <a:noFill/>
        </p:spPr>
        <p:txBody>
          <a:bodyPr/>
          <a:lstStyle/>
          <a:p>
            <a:r>
              <a:rPr lang="en-US" altLang="LID4096"/>
              <a:t>Peepholes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6197CA7-4406-9DBB-0D53-97A524379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1408113"/>
            <a:ext cx="1743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/>
              <a:t>community</a:t>
            </a:r>
          </a:p>
          <a:p>
            <a:pPr algn="l"/>
            <a:r>
              <a:rPr lang="en-US" altLang="LID4096"/>
              <a:t>database</a:t>
            </a: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B3E98958-C54C-9FFF-E798-D2BFA3B03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8188" y="3792538"/>
            <a:ext cx="16621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/>
              <a:t>active icons</a:t>
            </a: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B02383C5-3B42-2C4A-D857-3059178C2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3263" y="4954588"/>
            <a:ext cx="168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/>
              <a:t>groupware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7D8E8E01-DF3E-4EC7-0876-626B52EED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900" y="5715000"/>
            <a:ext cx="1570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/>
              <a:t>“ambush”</a:t>
            </a:r>
          </a:p>
        </p:txBody>
      </p:sp>
      <p:grpSp>
        <p:nvGrpSpPr>
          <p:cNvPr id="32775" name="Group 10">
            <a:extLst>
              <a:ext uri="{FF2B5EF4-FFF2-40B4-BE49-F238E27FC236}">
                <a16:creationId xmlns:a16="http://schemas.microsoft.com/office/drawing/2014/main" id="{C990602C-95B9-81B8-C78B-B4253598A7E5}"/>
              </a:ext>
            </a:extLst>
          </p:cNvPr>
          <p:cNvGrpSpPr>
            <a:grpSpLocks/>
          </p:cNvGrpSpPr>
          <p:nvPr/>
        </p:nvGrpSpPr>
        <p:grpSpPr bwMode="auto">
          <a:xfrm>
            <a:off x="201613" y="1266825"/>
            <a:ext cx="6643687" cy="5438775"/>
            <a:chOff x="127" y="798"/>
            <a:chExt cx="4185" cy="3426"/>
          </a:xfrm>
        </p:grpSpPr>
        <p:pic>
          <p:nvPicPr>
            <p:cNvPr id="32781" name="Picture 7">
              <a:extLst>
                <a:ext uri="{FF2B5EF4-FFF2-40B4-BE49-F238E27FC236}">
                  <a16:creationId xmlns:a16="http://schemas.microsoft.com/office/drawing/2014/main" id="{4F2BE09F-59A4-D4C0-036C-7126653798C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" y="809"/>
              <a:ext cx="4161" cy="3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 useBgFill="1">
          <p:nvSpPr>
            <p:cNvPr id="32782" name="Rectangle 8">
              <a:extLst>
                <a:ext uri="{FF2B5EF4-FFF2-40B4-BE49-F238E27FC236}">
                  <a16:creationId xmlns:a16="http://schemas.microsoft.com/office/drawing/2014/main" id="{8732D5CD-E32E-51EA-6726-03B0F69D8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1" y="798"/>
              <a:ext cx="1551" cy="1276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 useBgFill="1">
          <p:nvSpPr>
            <p:cNvPr id="32783" name="Rectangle 9">
              <a:extLst>
                <a:ext uri="{FF2B5EF4-FFF2-40B4-BE49-F238E27FC236}">
                  <a16:creationId xmlns:a16="http://schemas.microsoft.com/office/drawing/2014/main" id="{9CEA36C0-EDBB-4415-30F6-1EAD4E8CA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3490"/>
              <a:ext cx="1541" cy="734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</p:grpSp>
      <p:sp>
        <p:nvSpPr>
          <p:cNvPr id="32776" name="Line 11">
            <a:extLst>
              <a:ext uri="{FF2B5EF4-FFF2-40B4-BE49-F238E27FC236}">
                <a16:creationId xmlns:a16="http://schemas.microsoft.com/office/drawing/2014/main" id="{0E8C95A9-8A10-6470-0475-83BC103562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90988" y="1798638"/>
            <a:ext cx="2995612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2777" name="Line 12">
            <a:extLst>
              <a:ext uri="{FF2B5EF4-FFF2-40B4-BE49-F238E27FC236}">
                <a16:creationId xmlns:a16="http://schemas.microsoft.com/office/drawing/2014/main" id="{CCDF465D-2666-005E-7703-4E0C927B77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32513" y="5153025"/>
            <a:ext cx="9191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2778" name="Line 13">
            <a:extLst>
              <a:ext uri="{FF2B5EF4-FFF2-40B4-BE49-F238E27FC236}">
                <a16:creationId xmlns:a16="http://schemas.microsoft.com/office/drawing/2014/main" id="{694BB6D3-D559-DAE5-C9E4-BFDF04F115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33738" y="5770563"/>
            <a:ext cx="3783012" cy="1984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2779" name="Line 14">
            <a:extLst>
              <a:ext uri="{FF2B5EF4-FFF2-40B4-BE49-F238E27FC236}">
                <a16:creationId xmlns:a16="http://schemas.microsoft.com/office/drawing/2014/main" id="{A6220D0D-6410-7F4F-6603-0B3C7B3A52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94463" y="4029075"/>
            <a:ext cx="642937" cy="26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 useBgFill="1">
        <p:nvSpPr>
          <p:cNvPr id="32780" name="Rectangle 15">
            <a:extLst>
              <a:ext uri="{FF2B5EF4-FFF2-40B4-BE49-F238E27FC236}">
                <a16:creationId xmlns:a16="http://schemas.microsoft.com/office/drawing/2014/main" id="{805BB74D-FB7A-7859-FFD2-8493B00C4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066800"/>
            <a:ext cx="3124200" cy="4572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794" name="Rectangle 2">
            <a:extLst>
              <a:ext uri="{FF2B5EF4-FFF2-40B4-BE49-F238E27FC236}">
                <a16:creationId xmlns:a16="http://schemas.microsoft.com/office/drawing/2014/main" id="{56A5DC2D-1AB5-637B-00B3-EACB6DD05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5400"/>
            <a:ext cx="8915400" cy="4572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CDBF803-1B50-FD95-A1C0-60E94160B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Peepholes and Email</a:t>
            </a:r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25C14B35-8748-5242-A198-949BA40E8DC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485900"/>
            <a:ext cx="7562850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Line 5">
            <a:extLst>
              <a:ext uri="{FF2B5EF4-FFF2-40B4-BE49-F238E27FC236}">
                <a16:creationId xmlns:a16="http://schemas.microsoft.com/office/drawing/2014/main" id="{A2CD45C0-B3C8-35C0-2BBF-E64120519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2725" y="2863850"/>
            <a:ext cx="3338513" cy="2881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9136974-5BD3-9F7D-8C45-C16F89DE5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Issues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DA2911A-AE14-3AE6-0EBA-CF97BC9331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It works, but…</a:t>
            </a:r>
          </a:p>
          <a:p>
            <a:pPr lvl="1"/>
            <a:r>
              <a:rPr lang="en-US" altLang="LID4096"/>
              <a:t>information is sometimes unavailable</a:t>
            </a:r>
          </a:p>
          <a:p>
            <a:pPr lvl="1"/>
            <a:r>
              <a:rPr lang="en-US" altLang="LID4096"/>
              <a:t>information is sometimes unreliable</a:t>
            </a:r>
          </a:p>
          <a:p>
            <a:pPr lvl="1"/>
            <a:r>
              <a:rPr lang="en-US" altLang="LID4096"/>
              <a:t>unknown groupware capabilities </a:t>
            </a:r>
          </a:p>
          <a:p>
            <a:pPr lvl="1"/>
            <a:r>
              <a:rPr lang="en-US" altLang="LID4096"/>
              <a:t>privacy concerns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531A0AC-D585-6136-2730-7253DA8F39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Peepholes Summary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42F5DD5-CBB6-DCDE-C4C3-044E5BA62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Success of groupware tied to people’s </a:t>
            </a:r>
          </a:p>
          <a:p>
            <a:pPr lvl="1"/>
            <a:r>
              <a:rPr lang="en-US" altLang="LID4096"/>
              <a:t>informal awareness of each other</a:t>
            </a:r>
          </a:p>
          <a:p>
            <a:pPr lvl="1"/>
            <a:r>
              <a:rPr lang="en-US" altLang="LID4096"/>
              <a:t>ease of establishing communication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Systems can provide</a:t>
            </a:r>
          </a:p>
          <a:p>
            <a:pPr lvl="1"/>
            <a:r>
              <a:rPr lang="en-US" altLang="LID4096"/>
              <a:t>low cost activity indicators</a:t>
            </a:r>
          </a:p>
          <a:p>
            <a:pPr lvl="1"/>
            <a:r>
              <a:rPr lang="en-US" altLang="LID4096"/>
              <a:t>migration to snapshots and full video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A622CED-04B8-812B-1394-5D2DD2B47F6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772400" cy="1143000"/>
          </a:xfrm>
          <a:noFill/>
        </p:spPr>
        <p:txBody>
          <a:bodyPr anchor="ctr"/>
          <a:lstStyle/>
          <a:p>
            <a:r>
              <a:rPr lang="en-US" altLang="LID4096" sz="4400" b="0"/>
              <a:t>Workspace Awareness for Groupware</a:t>
            </a:r>
          </a:p>
        </p:txBody>
      </p:sp>
      <p:grpSp>
        <p:nvGrpSpPr>
          <p:cNvPr id="36867" name="Group 43">
            <a:extLst>
              <a:ext uri="{FF2B5EF4-FFF2-40B4-BE49-F238E27FC236}">
                <a16:creationId xmlns:a16="http://schemas.microsoft.com/office/drawing/2014/main" id="{866BF705-CBCB-A0F6-C703-56A5F6776C0A}"/>
              </a:ext>
            </a:extLst>
          </p:cNvPr>
          <p:cNvGrpSpPr>
            <a:grpSpLocks/>
          </p:cNvGrpSpPr>
          <p:nvPr/>
        </p:nvGrpSpPr>
        <p:grpSpPr bwMode="auto">
          <a:xfrm>
            <a:off x="2163763" y="2959100"/>
            <a:ext cx="4876800" cy="3187700"/>
            <a:chOff x="1363" y="1864"/>
            <a:chExt cx="3072" cy="2008"/>
          </a:xfrm>
        </p:grpSpPr>
        <p:sp>
          <p:nvSpPr>
            <p:cNvPr id="36868" name="Oval 3">
              <a:extLst>
                <a:ext uri="{FF2B5EF4-FFF2-40B4-BE49-F238E27FC236}">
                  <a16:creationId xmlns:a16="http://schemas.microsoft.com/office/drawing/2014/main" id="{4E2782BF-7A83-0D93-FAF2-FA4B5DC43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9" y="2484"/>
              <a:ext cx="2680" cy="76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69" name="AutoShape 4">
              <a:extLst>
                <a:ext uri="{FF2B5EF4-FFF2-40B4-BE49-F238E27FC236}">
                  <a16:creationId xmlns:a16="http://schemas.microsoft.com/office/drawing/2014/main" id="{20A2704F-AF5F-9623-6E6E-C5A9203A2B4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039" y="2628"/>
              <a:ext cx="1622" cy="472"/>
            </a:xfrm>
            <a:custGeom>
              <a:avLst/>
              <a:gdLst>
                <a:gd name="T0" fmla="*/ 1548 w 21600"/>
                <a:gd name="T1" fmla="*/ 236 h 21600"/>
                <a:gd name="T2" fmla="*/ 811 w 21600"/>
                <a:gd name="T3" fmla="*/ 472 h 21600"/>
                <a:gd name="T4" fmla="*/ 74 w 21600"/>
                <a:gd name="T5" fmla="*/ 236 h 21600"/>
                <a:gd name="T6" fmla="*/ 81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83 w 21600"/>
                <a:gd name="T13" fmla="*/ 2792 h 21600"/>
                <a:gd name="T14" fmla="*/ 18817 w 21600"/>
                <a:gd name="T15" fmla="*/ 188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0" name="Oval 5">
              <a:extLst>
                <a:ext uri="{FF2B5EF4-FFF2-40B4-BE49-F238E27FC236}">
                  <a16:creationId xmlns:a16="http://schemas.microsoft.com/office/drawing/2014/main" id="{B9C03855-BDAE-CD24-9C92-08A276795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" y="1864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71" name="Arc 6">
              <a:extLst>
                <a:ext uri="{FF2B5EF4-FFF2-40B4-BE49-F238E27FC236}">
                  <a16:creationId xmlns:a16="http://schemas.microsoft.com/office/drawing/2014/main" id="{62EE0CD0-B4C5-FA84-8802-C76EF40AA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8" y="2097"/>
              <a:ext cx="192" cy="96"/>
            </a:xfrm>
            <a:custGeom>
              <a:avLst/>
              <a:gdLst>
                <a:gd name="T0" fmla="*/ 0 w 21600"/>
                <a:gd name="T1" fmla="*/ 96 h 21600"/>
                <a:gd name="T2" fmla="*/ 191 w 21600"/>
                <a:gd name="T3" fmla="*/ 0 h 21600"/>
                <a:gd name="T4" fmla="*/ 192 w 21600"/>
                <a:gd name="T5" fmla="*/ 9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14"/>
                    <a:pt x="9602" y="61"/>
                    <a:pt x="21488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14"/>
                    <a:pt x="9602" y="61"/>
                    <a:pt x="21488" y="0"/>
                  </a:cubicBezTo>
                  <a:lnTo>
                    <a:pt x="21600" y="21600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2" name="Arc 7">
              <a:extLst>
                <a:ext uri="{FF2B5EF4-FFF2-40B4-BE49-F238E27FC236}">
                  <a16:creationId xmlns:a16="http://schemas.microsoft.com/office/drawing/2014/main" id="{CA2F23AA-33D5-FFC1-7286-788E3B1C9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097"/>
              <a:ext cx="192" cy="96"/>
            </a:xfrm>
            <a:custGeom>
              <a:avLst/>
              <a:gdLst>
                <a:gd name="T0" fmla="*/ 0 w 21600"/>
                <a:gd name="T1" fmla="*/ 0 h 21600"/>
                <a:gd name="T2" fmla="*/ 192 w 21600"/>
                <a:gd name="T3" fmla="*/ 96 h 21600"/>
                <a:gd name="T4" fmla="*/ 0 w 21600"/>
                <a:gd name="T5" fmla="*/ 9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6873" name="Group 10">
              <a:extLst>
                <a:ext uri="{FF2B5EF4-FFF2-40B4-BE49-F238E27FC236}">
                  <a16:creationId xmlns:a16="http://schemas.microsoft.com/office/drawing/2014/main" id="{275A2867-6BEC-27D8-42B7-82238FB60C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5" y="2192"/>
              <a:ext cx="288" cy="384"/>
              <a:chOff x="2475" y="2192"/>
              <a:chExt cx="288" cy="384"/>
            </a:xfrm>
          </p:grpSpPr>
          <p:sp>
            <p:nvSpPr>
              <p:cNvPr id="36906" name="Line 8">
                <a:extLst>
                  <a:ext uri="{FF2B5EF4-FFF2-40B4-BE49-F238E27FC236}">
                    <a16:creationId xmlns:a16="http://schemas.microsoft.com/office/drawing/2014/main" id="{119D9E44-B0C7-AE09-91C3-2BE0A0DEA6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5" y="2192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6907" name="Line 9">
                <a:extLst>
                  <a:ext uri="{FF2B5EF4-FFF2-40B4-BE49-F238E27FC236}">
                    <a16:creationId xmlns:a16="http://schemas.microsoft.com/office/drawing/2014/main" id="{CEB83C95-4363-5C8E-4D05-A4FE54107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71" y="2240"/>
                <a:ext cx="19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6874" name="Group 13">
              <a:extLst>
                <a:ext uri="{FF2B5EF4-FFF2-40B4-BE49-F238E27FC236}">
                  <a16:creationId xmlns:a16="http://schemas.microsoft.com/office/drawing/2014/main" id="{7CECA98E-4D50-6450-B803-896400445E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3" y="2192"/>
              <a:ext cx="288" cy="384"/>
              <a:chOff x="2843" y="2192"/>
              <a:chExt cx="288" cy="384"/>
            </a:xfrm>
          </p:grpSpPr>
          <p:sp>
            <p:nvSpPr>
              <p:cNvPr id="36904" name="Line 11">
                <a:extLst>
                  <a:ext uri="{FF2B5EF4-FFF2-40B4-BE49-F238E27FC236}">
                    <a16:creationId xmlns:a16="http://schemas.microsoft.com/office/drawing/2014/main" id="{156F7FC6-0F89-2587-94FE-92639F2555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35" y="2192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6905" name="Line 12">
                <a:extLst>
                  <a:ext uri="{FF2B5EF4-FFF2-40B4-BE49-F238E27FC236}">
                    <a16:creationId xmlns:a16="http://schemas.microsoft.com/office/drawing/2014/main" id="{3931B9D5-810A-8E8A-351C-5A60A0BE85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43" y="2240"/>
                <a:ext cx="19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6875" name="Line 14">
              <a:extLst>
                <a:ext uri="{FF2B5EF4-FFF2-40B4-BE49-F238E27FC236}">
                  <a16:creationId xmlns:a16="http://schemas.microsoft.com/office/drawing/2014/main" id="{2E281072-0364-9D45-DE3F-AE1DDB5BF0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1" y="3152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6" name="Line 15">
              <a:extLst>
                <a:ext uri="{FF2B5EF4-FFF2-40B4-BE49-F238E27FC236}">
                  <a16:creationId xmlns:a16="http://schemas.microsoft.com/office/drawing/2014/main" id="{212BA80B-B1CB-A76B-78C9-1E1B6C7ADA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96"/>
              <a:ext cx="336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7" name="Line 16">
              <a:extLst>
                <a:ext uri="{FF2B5EF4-FFF2-40B4-BE49-F238E27FC236}">
                  <a16:creationId xmlns:a16="http://schemas.microsoft.com/office/drawing/2014/main" id="{54224ED9-D5A2-C26B-CD02-D8F46E7FC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07" y="2528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8" name="Line 17">
              <a:extLst>
                <a:ext uri="{FF2B5EF4-FFF2-40B4-BE49-F238E27FC236}">
                  <a16:creationId xmlns:a16="http://schemas.microsoft.com/office/drawing/2014/main" id="{7884FDC9-FB62-5176-CB22-6ED886706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59" y="2480"/>
              <a:ext cx="48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9" name="Line 18">
              <a:extLst>
                <a:ext uri="{FF2B5EF4-FFF2-40B4-BE49-F238E27FC236}">
                  <a16:creationId xmlns:a16="http://schemas.microsoft.com/office/drawing/2014/main" id="{19242764-9785-1B85-5B2C-FF368AD975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3" y="2480"/>
              <a:ext cx="91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0" name="Arc 19">
              <a:extLst>
                <a:ext uri="{FF2B5EF4-FFF2-40B4-BE49-F238E27FC236}">
                  <a16:creationId xmlns:a16="http://schemas.microsoft.com/office/drawing/2014/main" id="{5993D2AA-6CAF-4FAE-AB7B-474E933EE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7" y="2295"/>
              <a:ext cx="542" cy="370"/>
            </a:xfrm>
            <a:custGeom>
              <a:avLst/>
              <a:gdLst>
                <a:gd name="T0" fmla="*/ 280 w 20307"/>
                <a:gd name="T1" fmla="*/ 0 h 18880"/>
                <a:gd name="T2" fmla="*/ 542 w 20307"/>
                <a:gd name="T3" fmla="*/ 226 h 18880"/>
                <a:gd name="T4" fmla="*/ 0 w 20307"/>
                <a:gd name="T5" fmla="*/ 370 h 1888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307" h="18880" fill="none" extrusionOk="0">
                  <a:moveTo>
                    <a:pt x="10493" y="-1"/>
                  </a:moveTo>
                  <a:cubicBezTo>
                    <a:pt x="15046" y="2530"/>
                    <a:pt x="18532" y="6622"/>
                    <a:pt x="20307" y="11519"/>
                  </a:cubicBezTo>
                </a:path>
                <a:path w="20307" h="18880" stroke="0" extrusionOk="0">
                  <a:moveTo>
                    <a:pt x="10493" y="-1"/>
                  </a:moveTo>
                  <a:cubicBezTo>
                    <a:pt x="15046" y="2530"/>
                    <a:pt x="18532" y="6622"/>
                    <a:pt x="20307" y="11519"/>
                  </a:cubicBezTo>
                  <a:lnTo>
                    <a:pt x="0" y="18880"/>
                  </a:lnTo>
                  <a:lnTo>
                    <a:pt x="10493" y="-1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1" name="Oval 20">
              <a:extLst>
                <a:ext uri="{FF2B5EF4-FFF2-40B4-BE49-F238E27FC236}">
                  <a16:creationId xmlns:a16="http://schemas.microsoft.com/office/drawing/2014/main" id="{B338ECB4-4C63-91CB-DD3E-1A76A04D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2104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82" name="Line 21">
              <a:extLst>
                <a:ext uri="{FF2B5EF4-FFF2-40B4-BE49-F238E27FC236}">
                  <a16:creationId xmlns:a16="http://schemas.microsoft.com/office/drawing/2014/main" id="{2AFE8907-FC8B-630E-B773-BB6652469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0" y="2517"/>
              <a:ext cx="93" cy="2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3" name="Line 22">
              <a:extLst>
                <a:ext uri="{FF2B5EF4-FFF2-40B4-BE49-F238E27FC236}">
                  <a16:creationId xmlns:a16="http://schemas.microsoft.com/office/drawing/2014/main" id="{45F44088-5B62-24C2-8352-439A664F5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1" y="2720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4" name="Oval 23">
              <a:extLst>
                <a:ext uri="{FF2B5EF4-FFF2-40B4-BE49-F238E27FC236}">
                  <a16:creationId xmlns:a16="http://schemas.microsoft.com/office/drawing/2014/main" id="{7B91A701-6C61-DB24-4535-9BCC16485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5" y="1912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85" name="Line 24">
              <a:extLst>
                <a:ext uri="{FF2B5EF4-FFF2-40B4-BE49-F238E27FC236}">
                  <a16:creationId xmlns:a16="http://schemas.microsoft.com/office/drawing/2014/main" id="{68634779-B7C9-35BF-804E-85765760A2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3" y="3152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6" name="Line 25">
              <a:extLst>
                <a:ext uri="{FF2B5EF4-FFF2-40B4-BE49-F238E27FC236}">
                  <a16:creationId xmlns:a16="http://schemas.microsoft.com/office/drawing/2014/main" id="{75ADEC11-A301-9330-A8AF-5E1E7DFFEF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8" y="3292"/>
              <a:ext cx="431" cy="5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7" name="Line 26">
              <a:extLst>
                <a:ext uri="{FF2B5EF4-FFF2-40B4-BE49-F238E27FC236}">
                  <a16:creationId xmlns:a16="http://schemas.microsoft.com/office/drawing/2014/main" id="{7A4AE52D-216E-214C-2209-EDADF57EF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5" y="2480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8" name="Line 27">
              <a:extLst>
                <a:ext uri="{FF2B5EF4-FFF2-40B4-BE49-F238E27FC236}">
                  <a16:creationId xmlns:a16="http://schemas.microsoft.com/office/drawing/2014/main" id="{89A6C62D-6F48-DE53-35CA-47E647303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9" y="2672"/>
              <a:ext cx="4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89" name="Line 28">
              <a:extLst>
                <a:ext uri="{FF2B5EF4-FFF2-40B4-BE49-F238E27FC236}">
                  <a16:creationId xmlns:a16="http://schemas.microsoft.com/office/drawing/2014/main" id="{722795EA-11B3-42E5-4820-E129E6D23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2384"/>
              <a:ext cx="14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90" name="Arc 29">
              <a:extLst>
                <a:ext uri="{FF2B5EF4-FFF2-40B4-BE49-F238E27FC236}">
                  <a16:creationId xmlns:a16="http://schemas.microsoft.com/office/drawing/2014/main" id="{CD3F967C-659F-BE78-8A8A-6CDB19143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" y="2248"/>
              <a:ext cx="192" cy="473"/>
            </a:xfrm>
            <a:custGeom>
              <a:avLst/>
              <a:gdLst>
                <a:gd name="T0" fmla="*/ 0 w 20306"/>
                <a:gd name="T1" fmla="*/ 288 h 18842"/>
                <a:gd name="T2" fmla="*/ 92 w 20306"/>
                <a:gd name="T3" fmla="*/ 0 h 18842"/>
                <a:gd name="T4" fmla="*/ 192 w 20306"/>
                <a:gd name="T5" fmla="*/ 473 h 1884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306" h="18842" fill="none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</a:path>
                <a:path w="20306" h="18842" stroke="0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  <a:lnTo>
                    <a:pt x="20306" y="18842"/>
                  </a:lnTo>
                  <a:lnTo>
                    <a:pt x="0" y="1147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91" name="Line 30">
              <a:extLst>
                <a:ext uri="{FF2B5EF4-FFF2-40B4-BE49-F238E27FC236}">
                  <a16:creationId xmlns:a16="http://schemas.microsoft.com/office/drawing/2014/main" id="{F4E469CC-343F-4AF0-EBAC-034090F60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3" y="2522"/>
              <a:ext cx="106" cy="6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92" name="Line 31">
              <a:extLst>
                <a:ext uri="{FF2B5EF4-FFF2-40B4-BE49-F238E27FC236}">
                  <a16:creationId xmlns:a16="http://schemas.microsoft.com/office/drawing/2014/main" id="{8690321C-3167-536E-7884-0C3370D71D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9" y="2672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93" name="Oval 32">
              <a:extLst>
                <a:ext uri="{FF2B5EF4-FFF2-40B4-BE49-F238E27FC236}">
                  <a16:creationId xmlns:a16="http://schemas.microsoft.com/office/drawing/2014/main" id="{FABA06B6-1437-884F-2426-C31ED67D6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676"/>
              <a:ext cx="136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94" name="Oval 33">
              <a:extLst>
                <a:ext uri="{FF2B5EF4-FFF2-40B4-BE49-F238E27FC236}">
                  <a16:creationId xmlns:a16="http://schemas.microsoft.com/office/drawing/2014/main" id="{F2260614-1D88-20E0-99DD-256A7179F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7" y="2775"/>
              <a:ext cx="199" cy="5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95" name="Oval 34">
              <a:extLst>
                <a:ext uri="{FF2B5EF4-FFF2-40B4-BE49-F238E27FC236}">
                  <a16:creationId xmlns:a16="http://schemas.microsoft.com/office/drawing/2014/main" id="{C167ADA5-991D-DA0B-E028-26AC6A113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" y="2676"/>
              <a:ext cx="136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96" name="Oval 35">
              <a:extLst>
                <a:ext uri="{FF2B5EF4-FFF2-40B4-BE49-F238E27FC236}">
                  <a16:creationId xmlns:a16="http://schemas.microsoft.com/office/drawing/2014/main" id="{D814F890-795A-D638-DD2C-16FC5B9A7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868"/>
              <a:ext cx="202" cy="5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97" name="Oval 36">
              <a:extLst>
                <a:ext uri="{FF2B5EF4-FFF2-40B4-BE49-F238E27FC236}">
                  <a16:creationId xmlns:a16="http://schemas.microsoft.com/office/drawing/2014/main" id="{74F58124-F254-0921-E36F-C1213F613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2964"/>
              <a:ext cx="247" cy="8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98" name="Oval 37">
              <a:extLst>
                <a:ext uri="{FF2B5EF4-FFF2-40B4-BE49-F238E27FC236}">
                  <a16:creationId xmlns:a16="http://schemas.microsoft.com/office/drawing/2014/main" id="{26DD4453-7E45-0ABD-BD3C-647BEDF85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868"/>
              <a:ext cx="229" cy="5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6899" name="Line 38">
              <a:extLst>
                <a:ext uri="{FF2B5EF4-FFF2-40B4-BE49-F238E27FC236}">
                  <a16:creationId xmlns:a16="http://schemas.microsoft.com/office/drawing/2014/main" id="{D97D3E9D-55E4-D2CE-B009-5E50B52D6A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5" y="2717"/>
              <a:ext cx="15" cy="1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900" name="Line 39">
              <a:extLst>
                <a:ext uri="{FF2B5EF4-FFF2-40B4-BE49-F238E27FC236}">
                  <a16:creationId xmlns:a16="http://schemas.microsoft.com/office/drawing/2014/main" id="{7F0E3DC4-1753-F91D-ADAB-031CF43FCF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15" y="2813"/>
              <a:ext cx="327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901" name="Line 40">
              <a:extLst>
                <a:ext uri="{FF2B5EF4-FFF2-40B4-BE49-F238E27FC236}">
                  <a16:creationId xmlns:a16="http://schemas.microsoft.com/office/drawing/2014/main" id="{866D6FD1-7183-37D5-7491-4B58F3FEC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9" y="2828"/>
              <a:ext cx="54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902" name="Line 41">
              <a:extLst>
                <a:ext uri="{FF2B5EF4-FFF2-40B4-BE49-F238E27FC236}">
                  <a16:creationId xmlns:a16="http://schemas.microsoft.com/office/drawing/2014/main" id="{77BCC007-2863-D1BC-7369-0F7D8AE2D9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67" y="2720"/>
              <a:ext cx="15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903" name="Line 42">
              <a:extLst>
                <a:ext uri="{FF2B5EF4-FFF2-40B4-BE49-F238E27FC236}">
                  <a16:creationId xmlns:a16="http://schemas.microsoft.com/office/drawing/2014/main" id="{8731C2CC-3C3C-DB9B-A5A7-93CCF31FA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9" y="2927"/>
              <a:ext cx="198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FA16FF3-C4BC-7FC1-7495-C5DC2F93E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Shared Workspaces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CFB6D6B-B996-093D-03C7-F2BB43BBD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13000"/>
            <a:ext cx="7772400" cy="4114800"/>
          </a:xfrm>
          <a:noFill/>
        </p:spPr>
        <p:txBody>
          <a:bodyPr/>
          <a:lstStyle/>
          <a:p>
            <a:r>
              <a:rPr lang="en-US" altLang="LID4096"/>
              <a:t>Tabletops, Whiteboards, Control Panels</a:t>
            </a:r>
          </a:p>
          <a:p>
            <a:r>
              <a:rPr lang="en-US" altLang="LID4096"/>
              <a:t>Design drawings, Documents, Games</a:t>
            </a:r>
          </a:p>
        </p:txBody>
      </p:sp>
      <p:grpSp>
        <p:nvGrpSpPr>
          <p:cNvPr id="37892" name="Group 44">
            <a:extLst>
              <a:ext uri="{FF2B5EF4-FFF2-40B4-BE49-F238E27FC236}">
                <a16:creationId xmlns:a16="http://schemas.microsoft.com/office/drawing/2014/main" id="{D8564577-7429-1377-65AE-2F3F078A5E0C}"/>
              </a:ext>
            </a:extLst>
          </p:cNvPr>
          <p:cNvGrpSpPr>
            <a:grpSpLocks/>
          </p:cNvGrpSpPr>
          <p:nvPr/>
        </p:nvGrpSpPr>
        <p:grpSpPr bwMode="auto">
          <a:xfrm>
            <a:off x="2392363" y="3724275"/>
            <a:ext cx="4137025" cy="2701925"/>
            <a:chOff x="1507" y="2346"/>
            <a:chExt cx="2606" cy="1702"/>
          </a:xfrm>
        </p:grpSpPr>
        <p:sp>
          <p:nvSpPr>
            <p:cNvPr id="37893" name="Oval 4">
              <a:extLst>
                <a:ext uri="{FF2B5EF4-FFF2-40B4-BE49-F238E27FC236}">
                  <a16:creationId xmlns:a16="http://schemas.microsoft.com/office/drawing/2014/main" id="{4924197B-EE5D-5B82-6786-FE7B4B1DF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2871"/>
              <a:ext cx="2272" cy="6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894" name="AutoShape 5">
              <a:extLst>
                <a:ext uri="{FF2B5EF4-FFF2-40B4-BE49-F238E27FC236}">
                  <a16:creationId xmlns:a16="http://schemas.microsoft.com/office/drawing/2014/main" id="{B67BC07F-8830-B1E4-2C79-E9F6A055AF3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081" y="2993"/>
              <a:ext cx="1375" cy="400"/>
            </a:xfrm>
            <a:custGeom>
              <a:avLst/>
              <a:gdLst>
                <a:gd name="T0" fmla="*/ 1312 w 21600"/>
                <a:gd name="T1" fmla="*/ 200 h 21600"/>
                <a:gd name="T2" fmla="*/ 688 w 21600"/>
                <a:gd name="T3" fmla="*/ 400 h 21600"/>
                <a:gd name="T4" fmla="*/ 63 w 21600"/>
                <a:gd name="T5" fmla="*/ 200 h 21600"/>
                <a:gd name="T6" fmla="*/ 68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81 w 21600"/>
                <a:gd name="T13" fmla="*/ 2808 h 21600"/>
                <a:gd name="T14" fmla="*/ 18819 w 21600"/>
                <a:gd name="T15" fmla="*/ 187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895" name="Oval 6">
              <a:extLst>
                <a:ext uri="{FF2B5EF4-FFF2-40B4-BE49-F238E27FC236}">
                  <a16:creationId xmlns:a16="http://schemas.microsoft.com/office/drawing/2014/main" id="{230BC196-FA0B-66C2-2BD5-139304D03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2346"/>
              <a:ext cx="229" cy="31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896" name="Arc 7">
              <a:extLst>
                <a:ext uri="{FF2B5EF4-FFF2-40B4-BE49-F238E27FC236}">
                  <a16:creationId xmlns:a16="http://schemas.microsoft.com/office/drawing/2014/main" id="{96EA623B-A0F3-5AB0-D799-639927AF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" y="2543"/>
              <a:ext cx="163" cy="81"/>
            </a:xfrm>
            <a:custGeom>
              <a:avLst/>
              <a:gdLst>
                <a:gd name="T0" fmla="*/ 0 w 21600"/>
                <a:gd name="T1" fmla="*/ 81 h 21600"/>
                <a:gd name="T2" fmla="*/ 162 w 21600"/>
                <a:gd name="T3" fmla="*/ 0 h 21600"/>
                <a:gd name="T4" fmla="*/ 163 w 21600"/>
                <a:gd name="T5" fmla="*/ 8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2"/>
                    <a:pt x="9589" y="73"/>
                    <a:pt x="21467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2"/>
                    <a:pt x="9589" y="73"/>
                    <a:pt x="21467" y="0"/>
                  </a:cubicBezTo>
                  <a:lnTo>
                    <a:pt x="21600" y="21600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897" name="Arc 8">
              <a:extLst>
                <a:ext uri="{FF2B5EF4-FFF2-40B4-BE49-F238E27FC236}">
                  <a16:creationId xmlns:a16="http://schemas.microsoft.com/office/drawing/2014/main" id="{66BE3AAD-4D98-4475-A618-115832FA8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" y="2543"/>
              <a:ext cx="163" cy="81"/>
            </a:xfrm>
            <a:custGeom>
              <a:avLst/>
              <a:gdLst>
                <a:gd name="T0" fmla="*/ 0 w 21600"/>
                <a:gd name="T1" fmla="*/ 0 h 21600"/>
                <a:gd name="T2" fmla="*/ 163 w 21600"/>
                <a:gd name="T3" fmla="*/ 81 h 21600"/>
                <a:gd name="T4" fmla="*/ 0 w 21600"/>
                <a:gd name="T5" fmla="*/ 8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7898" name="Group 11">
              <a:extLst>
                <a:ext uri="{FF2B5EF4-FFF2-40B4-BE49-F238E27FC236}">
                  <a16:creationId xmlns:a16="http://schemas.microsoft.com/office/drawing/2014/main" id="{E2D6304F-3923-78F5-F27B-D63BB46E5F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0" y="2623"/>
              <a:ext cx="245" cy="326"/>
              <a:chOff x="2450" y="2623"/>
              <a:chExt cx="245" cy="326"/>
            </a:xfrm>
          </p:grpSpPr>
          <p:sp>
            <p:nvSpPr>
              <p:cNvPr id="37931" name="Line 9">
                <a:extLst>
                  <a:ext uri="{FF2B5EF4-FFF2-40B4-BE49-F238E27FC236}">
                    <a16:creationId xmlns:a16="http://schemas.microsoft.com/office/drawing/2014/main" id="{4EDE8A91-ED7F-C0EC-F0C3-69F84E34AD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0" y="2623"/>
                <a:ext cx="82" cy="3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7932" name="Line 10">
                <a:extLst>
                  <a:ext uri="{FF2B5EF4-FFF2-40B4-BE49-F238E27FC236}">
                    <a16:creationId xmlns:a16="http://schemas.microsoft.com/office/drawing/2014/main" id="{453F8C6F-578F-695A-7F6D-BA75F446ED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32" y="2664"/>
                <a:ext cx="163" cy="2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7899" name="Group 14">
              <a:extLst>
                <a:ext uri="{FF2B5EF4-FFF2-40B4-BE49-F238E27FC236}">
                  <a16:creationId xmlns:a16="http://schemas.microsoft.com/office/drawing/2014/main" id="{E9B335D5-6687-792F-9CDC-66AC6E841D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2" y="2623"/>
              <a:ext cx="245" cy="326"/>
              <a:chOff x="2762" y="2623"/>
              <a:chExt cx="245" cy="326"/>
            </a:xfrm>
          </p:grpSpPr>
          <p:sp>
            <p:nvSpPr>
              <p:cNvPr id="37929" name="Line 12">
                <a:extLst>
                  <a:ext uri="{FF2B5EF4-FFF2-40B4-BE49-F238E27FC236}">
                    <a16:creationId xmlns:a16="http://schemas.microsoft.com/office/drawing/2014/main" id="{C95B45AD-D484-B312-1550-1187AAF17B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25" y="2623"/>
                <a:ext cx="82" cy="3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7930" name="Line 13">
                <a:extLst>
                  <a:ext uri="{FF2B5EF4-FFF2-40B4-BE49-F238E27FC236}">
                    <a16:creationId xmlns:a16="http://schemas.microsoft.com/office/drawing/2014/main" id="{197A0383-789F-1612-8326-6A19FC4CED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62" y="2664"/>
                <a:ext cx="163" cy="2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7900" name="Line 15">
              <a:extLst>
                <a:ext uri="{FF2B5EF4-FFF2-40B4-BE49-F238E27FC236}">
                  <a16:creationId xmlns:a16="http://schemas.microsoft.com/office/drawing/2014/main" id="{FA9ACC75-C3CF-7EC7-E39C-116EA13E9C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84" y="3437"/>
              <a:ext cx="529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1" name="Line 16">
              <a:extLst>
                <a:ext uri="{FF2B5EF4-FFF2-40B4-BE49-F238E27FC236}">
                  <a16:creationId xmlns:a16="http://schemas.microsoft.com/office/drawing/2014/main" id="{584E9464-E19D-CE30-24C6-67EFD8813F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3559"/>
              <a:ext cx="285" cy="4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2" name="Line 17">
              <a:extLst>
                <a:ext uri="{FF2B5EF4-FFF2-40B4-BE49-F238E27FC236}">
                  <a16:creationId xmlns:a16="http://schemas.microsoft.com/office/drawing/2014/main" id="{17864435-A4E1-0064-71F0-95C95C04C7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65" y="2908"/>
              <a:ext cx="163" cy="2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3" name="Line 18">
              <a:extLst>
                <a:ext uri="{FF2B5EF4-FFF2-40B4-BE49-F238E27FC236}">
                  <a16:creationId xmlns:a16="http://schemas.microsoft.com/office/drawing/2014/main" id="{8A8DB800-82B5-CAC8-F69D-416B6D8661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4" y="2867"/>
              <a:ext cx="41" cy="3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4" name="Line 19">
              <a:extLst>
                <a:ext uri="{FF2B5EF4-FFF2-40B4-BE49-F238E27FC236}">
                  <a16:creationId xmlns:a16="http://schemas.microsoft.com/office/drawing/2014/main" id="{61330C8E-6047-19F4-36EB-C10612DC55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9" y="2867"/>
              <a:ext cx="773" cy="24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5" name="Arc 20">
              <a:extLst>
                <a:ext uri="{FF2B5EF4-FFF2-40B4-BE49-F238E27FC236}">
                  <a16:creationId xmlns:a16="http://schemas.microsoft.com/office/drawing/2014/main" id="{6B04D374-28C2-365E-8D9B-45D1FE426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2711"/>
              <a:ext cx="459" cy="314"/>
            </a:xfrm>
            <a:custGeom>
              <a:avLst/>
              <a:gdLst>
                <a:gd name="T0" fmla="*/ 237 w 20284"/>
                <a:gd name="T1" fmla="*/ 0 h 18895"/>
                <a:gd name="T2" fmla="*/ 459 w 20284"/>
                <a:gd name="T3" fmla="*/ 191 h 18895"/>
                <a:gd name="T4" fmla="*/ 0 w 20284"/>
                <a:gd name="T5" fmla="*/ 314 h 188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284" h="18895" fill="none" extrusionOk="0">
                  <a:moveTo>
                    <a:pt x="10466" y="-1"/>
                  </a:moveTo>
                  <a:cubicBezTo>
                    <a:pt x="15012" y="2518"/>
                    <a:pt x="18498" y="6591"/>
                    <a:pt x="20284" y="11471"/>
                  </a:cubicBezTo>
                </a:path>
                <a:path w="20284" h="18895" stroke="0" extrusionOk="0">
                  <a:moveTo>
                    <a:pt x="10466" y="-1"/>
                  </a:moveTo>
                  <a:cubicBezTo>
                    <a:pt x="15012" y="2518"/>
                    <a:pt x="18498" y="6591"/>
                    <a:pt x="20284" y="11471"/>
                  </a:cubicBezTo>
                  <a:lnTo>
                    <a:pt x="0" y="18895"/>
                  </a:lnTo>
                  <a:lnTo>
                    <a:pt x="10466" y="-1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6" name="Oval 21">
              <a:extLst>
                <a:ext uri="{FF2B5EF4-FFF2-40B4-BE49-F238E27FC236}">
                  <a16:creationId xmlns:a16="http://schemas.microsoft.com/office/drawing/2014/main" id="{E0434FEE-51F5-6898-E787-4489A9486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550"/>
              <a:ext cx="228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07" name="Line 22">
              <a:extLst>
                <a:ext uri="{FF2B5EF4-FFF2-40B4-BE49-F238E27FC236}">
                  <a16:creationId xmlns:a16="http://schemas.microsoft.com/office/drawing/2014/main" id="{1361A7F2-7AF8-0B8C-1825-97A4BF6513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4" y="2899"/>
              <a:ext cx="79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8" name="Line 23">
              <a:extLst>
                <a:ext uri="{FF2B5EF4-FFF2-40B4-BE49-F238E27FC236}">
                  <a16:creationId xmlns:a16="http://schemas.microsoft.com/office/drawing/2014/main" id="{13F813DE-1CFD-F194-70DE-ECE6808BB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1" y="3071"/>
              <a:ext cx="122" cy="3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09" name="Oval 24">
              <a:extLst>
                <a:ext uri="{FF2B5EF4-FFF2-40B4-BE49-F238E27FC236}">
                  <a16:creationId xmlns:a16="http://schemas.microsoft.com/office/drawing/2014/main" id="{442648BF-1E96-BDCE-0B1E-866A50C2A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7" y="2387"/>
              <a:ext cx="228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10" name="Line 25">
              <a:extLst>
                <a:ext uri="{FF2B5EF4-FFF2-40B4-BE49-F238E27FC236}">
                  <a16:creationId xmlns:a16="http://schemas.microsoft.com/office/drawing/2014/main" id="{BC582825-EE9F-EB4B-9727-924DAD0440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7" y="3437"/>
              <a:ext cx="529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1" name="Line 26">
              <a:extLst>
                <a:ext uri="{FF2B5EF4-FFF2-40B4-BE49-F238E27FC236}">
                  <a16:creationId xmlns:a16="http://schemas.microsoft.com/office/drawing/2014/main" id="{770FA889-8C37-2892-A385-96C33CDCF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" y="3556"/>
              <a:ext cx="366" cy="4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2" name="Line 27">
              <a:extLst>
                <a:ext uri="{FF2B5EF4-FFF2-40B4-BE49-F238E27FC236}">
                  <a16:creationId xmlns:a16="http://schemas.microsoft.com/office/drawing/2014/main" id="{09AD6CD7-598C-258A-FE91-7B84072326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0" y="2867"/>
              <a:ext cx="122" cy="3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3" name="Line 28">
              <a:extLst>
                <a:ext uri="{FF2B5EF4-FFF2-40B4-BE49-F238E27FC236}">
                  <a16:creationId xmlns:a16="http://schemas.microsoft.com/office/drawing/2014/main" id="{2EC5A2E2-0A5B-0795-98D2-76F1A25A4C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3030"/>
              <a:ext cx="41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4" name="Line 29">
              <a:extLst>
                <a:ext uri="{FF2B5EF4-FFF2-40B4-BE49-F238E27FC236}">
                  <a16:creationId xmlns:a16="http://schemas.microsoft.com/office/drawing/2014/main" id="{0D7286B9-AB2E-855B-3BEA-8C622E7C70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2786"/>
              <a:ext cx="122" cy="2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5" name="Arc 30">
              <a:extLst>
                <a:ext uri="{FF2B5EF4-FFF2-40B4-BE49-F238E27FC236}">
                  <a16:creationId xmlns:a16="http://schemas.microsoft.com/office/drawing/2014/main" id="{F3C13394-A9F4-72B0-76F4-FE8870A56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" y="2671"/>
              <a:ext cx="163" cy="401"/>
            </a:xfrm>
            <a:custGeom>
              <a:avLst/>
              <a:gdLst>
                <a:gd name="T0" fmla="*/ 0 w 20309"/>
                <a:gd name="T1" fmla="*/ 244 h 18828"/>
                <a:gd name="T2" fmla="*/ 78 w 20309"/>
                <a:gd name="T3" fmla="*/ 0 h 18828"/>
                <a:gd name="T4" fmla="*/ 163 w 20309"/>
                <a:gd name="T5" fmla="*/ 401 h 188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309" h="18828" fill="none" extrusionOk="0">
                  <a:moveTo>
                    <a:pt x="0" y="11471"/>
                  </a:moveTo>
                  <a:cubicBezTo>
                    <a:pt x="1762" y="6606"/>
                    <a:pt x="5212" y="2535"/>
                    <a:pt x="9722" y="-1"/>
                  </a:cubicBezTo>
                </a:path>
                <a:path w="20309" h="18828" stroke="0" extrusionOk="0">
                  <a:moveTo>
                    <a:pt x="0" y="11471"/>
                  </a:moveTo>
                  <a:cubicBezTo>
                    <a:pt x="1762" y="6606"/>
                    <a:pt x="5212" y="2535"/>
                    <a:pt x="9722" y="-1"/>
                  </a:cubicBezTo>
                  <a:lnTo>
                    <a:pt x="20309" y="18828"/>
                  </a:lnTo>
                  <a:lnTo>
                    <a:pt x="0" y="11471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6" name="Line 31">
              <a:extLst>
                <a:ext uri="{FF2B5EF4-FFF2-40B4-BE49-F238E27FC236}">
                  <a16:creationId xmlns:a16="http://schemas.microsoft.com/office/drawing/2014/main" id="{581F41DA-3442-3062-0FBB-40C00FF938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07" y="2903"/>
              <a:ext cx="90" cy="5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7" name="Line 32">
              <a:extLst>
                <a:ext uri="{FF2B5EF4-FFF2-40B4-BE49-F238E27FC236}">
                  <a16:creationId xmlns:a16="http://schemas.microsoft.com/office/drawing/2014/main" id="{68565230-DB22-070A-E2C4-BAF1FA011B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2" y="3030"/>
              <a:ext cx="122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8" name="Oval 33">
              <a:extLst>
                <a:ext uri="{FF2B5EF4-FFF2-40B4-BE49-F238E27FC236}">
                  <a16:creationId xmlns:a16="http://schemas.microsoft.com/office/drawing/2014/main" id="{41CB6475-0896-90F1-13D0-27A9AFEC4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3034"/>
              <a:ext cx="11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19" name="Oval 34">
              <a:extLst>
                <a:ext uri="{FF2B5EF4-FFF2-40B4-BE49-F238E27FC236}">
                  <a16:creationId xmlns:a16="http://schemas.microsoft.com/office/drawing/2014/main" id="{B4303569-2451-4216-6AB2-86A7D1D2C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3118"/>
              <a:ext cx="167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20" name="Oval 35">
              <a:extLst>
                <a:ext uri="{FF2B5EF4-FFF2-40B4-BE49-F238E27FC236}">
                  <a16:creationId xmlns:a16="http://schemas.microsoft.com/office/drawing/2014/main" id="{79628B04-7158-3914-6498-C820B371B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8" y="3034"/>
              <a:ext cx="11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21" name="Oval 36">
              <a:extLst>
                <a:ext uri="{FF2B5EF4-FFF2-40B4-BE49-F238E27FC236}">
                  <a16:creationId xmlns:a16="http://schemas.microsoft.com/office/drawing/2014/main" id="{DC397C68-5120-1BEE-71EA-D07550D4C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" y="3197"/>
              <a:ext cx="170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22" name="Oval 37">
              <a:extLst>
                <a:ext uri="{FF2B5EF4-FFF2-40B4-BE49-F238E27FC236}">
                  <a16:creationId xmlns:a16="http://schemas.microsoft.com/office/drawing/2014/main" id="{95C7228D-ADF7-BDF6-6D4C-90B4AF6EA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1" y="3278"/>
              <a:ext cx="208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23" name="Oval 38">
              <a:extLst>
                <a:ext uri="{FF2B5EF4-FFF2-40B4-BE49-F238E27FC236}">
                  <a16:creationId xmlns:a16="http://schemas.microsoft.com/office/drawing/2014/main" id="{E5056366-66F5-9441-342F-E1FFBBF19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3197"/>
              <a:ext cx="193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37924" name="Line 39">
              <a:extLst>
                <a:ext uri="{FF2B5EF4-FFF2-40B4-BE49-F238E27FC236}">
                  <a16:creationId xmlns:a16="http://schemas.microsoft.com/office/drawing/2014/main" id="{BD1ED79A-BC9F-ABC2-5D73-C8A35ECBA6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5" y="3068"/>
              <a:ext cx="13" cy="1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25" name="Line 40">
              <a:extLst>
                <a:ext uri="{FF2B5EF4-FFF2-40B4-BE49-F238E27FC236}">
                  <a16:creationId xmlns:a16="http://schemas.microsoft.com/office/drawing/2014/main" id="{96C9BB29-0348-88A7-5407-8105BB302E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39" y="3150"/>
              <a:ext cx="27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26" name="Line 41">
              <a:extLst>
                <a:ext uri="{FF2B5EF4-FFF2-40B4-BE49-F238E27FC236}">
                  <a16:creationId xmlns:a16="http://schemas.microsoft.com/office/drawing/2014/main" id="{731E3A99-7A63-9C5E-6AA2-250FAB80C8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3" y="3162"/>
              <a:ext cx="46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27" name="Line 42">
              <a:extLst>
                <a:ext uri="{FF2B5EF4-FFF2-40B4-BE49-F238E27FC236}">
                  <a16:creationId xmlns:a16="http://schemas.microsoft.com/office/drawing/2014/main" id="{DBB71C42-6C5A-8822-C711-23026D24EE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44" y="3071"/>
              <a:ext cx="12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28" name="Line 43">
              <a:extLst>
                <a:ext uri="{FF2B5EF4-FFF2-40B4-BE49-F238E27FC236}">
                  <a16:creationId xmlns:a16="http://schemas.microsoft.com/office/drawing/2014/main" id="{2187A65F-DCF9-2BEA-5E7C-249ACFC52B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9" y="3246"/>
              <a:ext cx="168" cy="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1F75929-4F2B-9518-C1A5-231A4B55EB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Workspace Video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48DECB2-9D51-C34C-B35A-EAD46DA7B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419100"/>
            <a:ext cx="8323263" cy="1143000"/>
          </a:xfrm>
          <a:noFill/>
        </p:spPr>
        <p:txBody>
          <a:bodyPr/>
          <a:lstStyle/>
          <a:p>
            <a:r>
              <a:rPr lang="en-US" altLang="LID4096"/>
              <a:t>What is Workspace Awareness?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F5B215C-8B03-DE4A-3EE8-90353BC68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2438" y="1752600"/>
            <a:ext cx="8370887" cy="1371600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up-to-the-minute knowledge about others’ interaction with a shared workspace</a:t>
            </a:r>
          </a:p>
        </p:txBody>
      </p:sp>
      <p:grpSp>
        <p:nvGrpSpPr>
          <p:cNvPr id="39940" name="Group 10">
            <a:extLst>
              <a:ext uri="{FF2B5EF4-FFF2-40B4-BE49-F238E27FC236}">
                <a16:creationId xmlns:a16="http://schemas.microsoft.com/office/drawing/2014/main" id="{2649DD74-0355-98A9-C1B2-5F18CE5D8E73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155950"/>
            <a:ext cx="7354888" cy="2635250"/>
            <a:chOff x="576" y="1988"/>
            <a:chExt cx="4633" cy="1660"/>
          </a:xfrm>
        </p:grpSpPr>
        <p:sp>
          <p:nvSpPr>
            <p:cNvPr id="39941" name="Rectangle 4">
              <a:extLst>
                <a:ext uri="{FF2B5EF4-FFF2-40B4-BE49-F238E27FC236}">
                  <a16:creationId xmlns:a16="http://schemas.microsoft.com/office/drawing/2014/main" id="{BC4F89B2-3C1A-6ACB-43DB-93D2C9360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1988"/>
              <a:ext cx="143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the state of the workspace</a:t>
              </a:r>
            </a:p>
          </p:txBody>
        </p:sp>
        <p:sp>
          <p:nvSpPr>
            <p:cNvPr id="39942" name="Rectangle 5">
              <a:extLst>
                <a:ext uri="{FF2B5EF4-FFF2-40B4-BE49-F238E27FC236}">
                  <a16:creationId xmlns:a16="http://schemas.microsoft.com/office/drawing/2014/main" id="{ECF9FC82-71F5-6509-90A7-1DCE55056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130"/>
              <a:ext cx="176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my interaction with the workspace</a:t>
              </a:r>
            </a:p>
          </p:txBody>
        </p:sp>
        <p:sp>
          <p:nvSpPr>
            <p:cNvPr id="39943" name="Line 6">
              <a:extLst>
                <a:ext uri="{FF2B5EF4-FFF2-40B4-BE49-F238E27FC236}">
                  <a16:creationId xmlns:a16="http://schemas.microsoft.com/office/drawing/2014/main" id="{FD92E2E3-EEA1-CAB9-9D05-C1CA2C7640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2400"/>
              <a:ext cx="1200" cy="7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9944" name="Line 7">
              <a:extLst>
                <a:ext uri="{FF2B5EF4-FFF2-40B4-BE49-F238E27FC236}">
                  <a16:creationId xmlns:a16="http://schemas.microsoft.com/office/drawing/2014/main" id="{3B9F1682-157F-F1F8-6D65-B9CC66677B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456"/>
              <a:ext cx="105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9945" name="Line 8">
              <a:extLst>
                <a:ext uri="{FF2B5EF4-FFF2-40B4-BE49-F238E27FC236}">
                  <a16:creationId xmlns:a16="http://schemas.microsoft.com/office/drawing/2014/main" id="{D209E5C9-F0B1-3090-0240-9B3C83DF74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384" cy="6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9946" name="Rectangle 9">
              <a:extLst>
                <a:ext uri="{FF2B5EF4-FFF2-40B4-BE49-F238E27FC236}">
                  <a16:creationId xmlns:a16="http://schemas.microsoft.com/office/drawing/2014/main" id="{6838AE75-BE39-F0EB-693A-6484B9FDE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3113"/>
              <a:ext cx="192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others’ interaction with the workspace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E6EF786-C3D0-B82F-4590-32E60C2C5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What is WA useful for?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AF04244-327E-611C-C5AA-26D216C8A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63675" y="2182813"/>
            <a:ext cx="6530975" cy="4114800"/>
          </a:xfrm>
          <a:noFill/>
        </p:spPr>
        <p:txBody>
          <a:bodyPr/>
          <a:lstStyle/>
          <a:p>
            <a:r>
              <a:rPr lang="en-US" altLang="LID4096"/>
              <a:t>Coordinating dependent tasks</a:t>
            </a:r>
          </a:p>
          <a:p>
            <a:r>
              <a:rPr lang="en-US" altLang="LID4096"/>
              <a:t>Monitoring group progress</a:t>
            </a:r>
          </a:p>
          <a:p>
            <a:r>
              <a:rPr lang="en-US" altLang="LID4096"/>
              <a:t>Monitoring others’ work</a:t>
            </a:r>
          </a:p>
          <a:p>
            <a:r>
              <a:rPr lang="en-US" altLang="LID4096"/>
              <a:t>Providing a shared context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rc 2">
            <a:extLst>
              <a:ext uri="{FF2B5EF4-FFF2-40B4-BE49-F238E27FC236}">
                <a16:creationId xmlns:a16="http://schemas.microsoft.com/office/drawing/2014/main" id="{4D760E0D-AD69-62F6-9D5B-CB45919A2D5C}"/>
              </a:ext>
            </a:extLst>
          </p:cNvPr>
          <p:cNvSpPr>
            <a:spLocks/>
          </p:cNvSpPr>
          <p:nvPr/>
        </p:nvSpPr>
        <p:spPr bwMode="auto">
          <a:xfrm rot="10800000">
            <a:off x="744538" y="1757363"/>
            <a:ext cx="7920037" cy="4821237"/>
          </a:xfrm>
          <a:custGeom>
            <a:avLst/>
            <a:gdLst>
              <a:gd name="T0" fmla="*/ 671370 w 21600"/>
              <a:gd name="T1" fmla="*/ 0 h 27698"/>
              <a:gd name="T2" fmla="*/ 7589302 w 21600"/>
              <a:gd name="T3" fmla="*/ 4821237 h 27698"/>
              <a:gd name="T4" fmla="*/ 0 w 21600"/>
              <a:gd name="T5" fmla="*/ 3746215 h 276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7698" fill="none" extrusionOk="0">
                <a:moveTo>
                  <a:pt x="1831" y="-1"/>
                </a:moveTo>
                <a:cubicBezTo>
                  <a:pt x="13010" y="950"/>
                  <a:pt x="21600" y="10302"/>
                  <a:pt x="21600" y="21522"/>
                </a:cubicBezTo>
                <a:cubicBezTo>
                  <a:pt x="21600" y="23613"/>
                  <a:pt x="21296" y="25693"/>
                  <a:pt x="20698" y="27698"/>
                </a:cubicBezTo>
              </a:path>
              <a:path w="21600" h="27698" stroke="0" extrusionOk="0">
                <a:moveTo>
                  <a:pt x="1831" y="-1"/>
                </a:moveTo>
                <a:cubicBezTo>
                  <a:pt x="13010" y="950"/>
                  <a:pt x="21600" y="10302"/>
                  <a:pt x="21600" y="21522"/>
                </a:cubicBezTo>
                <a:cubicBezTo>
                  <a:pt x="21600" y="23613"/>
                  <a:pt x="21296" y="25693"/>
                  <a:pt x="20698" y="27698"/>
                </a:cubicBezTo>
                <a:lnTo>
                  <a:pt x="0" y="21522"/>
                </a:lnTo>
                <a:lnTo>
                  <a:pt x="1831" y="-1"/>
                </a:lnTo>
                <a:close/>
              </a:path>
            </a:pathLst>
          </a:custGeom>
          <a:noFill/>
          <a:ln w="127000" cap="rnd">
            <a:solidFill>
              <a:schemeClr val="folHlink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67277A2-5B80-B819-0287-A77D6878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Studying WA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14C42DBF-CE87-6A55-D5D8-492D0003F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038" y="2309813"/>
            <a:ext cx="2468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 b="1">
                <a:latin typeface="Helvetica" panose="020B0604020202020204" pitchFamily="34" charset="0"/>
              </a:rPr>
              <a:t>Information</a:t>
            </a: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CD82B2AB-7B02-E187-1247-D31D32021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4340225"/>
            <a:ext cx="2547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 b="1">
                <a:latin typeface="Helvetica" panose="020B0604020202020204" pitchFamily="34" charset="0"/>
              </a:rPr>
              <a:t>Translation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1B6F63F8-9BC6-EB5C-49FB-BE14E5F8D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5556250"/>
            <a:ext cx="157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 b="1">
                <a:latin typeface="Helvetica" panose="020B0604020202020204" pitchFamily="34" charset="0"/>
              </a:rPr>
              <a:t>Display</a:t>
            </a:r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825F83D2-DCB0-F4F9-A933-6FD44D691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438" y="3071813"/>
            <a:ext cx="2316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sz="2800" b="1">
                <a:latin typeface="Helvetica" panose="020B0604020202020204" pitchFamily="34" charset="0"/>
              </a:rPr>
              <a:t>Evaluation</a:t>
            </a:r>
          </a:p>
        </p:txBody>
      </p:sp>
      <p:sp>
        <p:nvSpPr>
          <p:cNvPr id="41992" name="Arc 8">
            <a:extLst>
              <a:ext uri="{FF2B5EF4-FFF2-40B4-BE49-F238E27FC236}">
                <a16:creationId xmlns:a16="http://schemas.microsoft.com/office/drawing/2014/main" id="{5224EDC2-24B2-E6C8-8068-3214E095BE70}"/>
              </a:ext>
            </a:extLst>
          </p:cNvPr>
          <p:cNvSpPr>
            <a:spLocks/>
          </p:cNvSpPr>
          <p:nvPr/>
        </p:nvSpPr>
        <p:spPr bwMode="auto">
          <a:xfrm rot="10800000">
            <a:off x="3430588" y="2063750"/>
            <a:ext cx="4648200" cy="3425825"/>
          </a:xfrm>
          <a:custGeom>
            <a:avLst/>
            <a:gdLst>
              <a:gd name="T0" fmla="*/ 3860588 w 21600"/>
              <a:gd name="T1" fmla="*/ 3425825 h 21814"/>
              <a:gd name="T2" fmla="*/ 1291 w 21600"/>
              <a:gd name="T3" fmla="*/ 0 h 21814"/>
              <a:gd name="T4" fmla="*/ 4648200 w 21600"/>
              <a:gd name="T5" fmla="*/ 82607 h 218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814" fill="none" extrusionOk="0">
                <a:moveTo>
                  <a:pt x="17940" y="21813"/>
                </a:moveTo>
                <a:cubicBezTo>
                  <a:pt x="7574" y="20031"/>
                  <a:pt x="0" y="11043"/>
                  <a:pt x="0" y="526"/>
                </a:cubicBezTo>
                <a:cubicBezTo>
                  <a:pt x="0" y="350"/>
                  <a:pt x="2" y="175"/>
                  <a:pt x="6" y="0"/>
                </a:cubicBezTo>
              </a:path>
              <a:path w="21600" h="21814" stroke="0" extrusionOk="0">
                <a:moveTo>
                  <a:pt x="17940" y="21813"/>
                </a:moveTo>
                <a:cubicBezTo>
                  <a:pt x="7574" y="20031"/>
                  <a:pt x="0" y="11043"/>
                  <a:pt x="0" y="526"/>
                </a:cubicBezTo>
                <a:cubicBezTo>
                  <a:pt x="0" y="350"/>
                  <a:pt x="2" y="175"/>
                  <a:pt x="6" y="0"/>
                </a:cubicBezTo>
                <a:lnTo>
                  <a:pt x="21600" y="526"/>
                </a:lnTo>
                <a:lnTo>
                  <a:pt x="17940" y="21813"/>
                </a:lnTo>
                <a:close/>
              </a:path>
            </a:pathLst>
          </a:custGeom>
          <a:noFill/>
          <a:ln w="127000" cap="rnd">
            <a:solidFill>
              <a:schemeClr val="folHlink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3381EF3-8B75-2133-B60C-48AE2DA7E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Information</a:t>
            </a:r>
          </a:p>
        </p:txBody>
      </p:sp>
      <p:graphicFrame>
        <p:nvGraphicFramePr>
          <p:cNvPr id="43011" name="Object 3">
            <a:extLst>
              <a:ext uri="{FF2B5EF4-FFF2-40B4-BE49-F238E27FC236}">
                <a16:creationId xmlns:a16="http://schemas.microsoft.com/office/drawing/2014/main" id="{93327507-ED95-7FF3-2A56-58874E523A3B}"/>
              </a:ext>
            </a:extLst>
          </p:cNvPr>
          <p:cNvGraphicFramePr>
            <a:graphicFrameLocks/>
          </p:cNvGraphicFramePr>
          <p:nvPr/>
        </p:nvGraphicFramePr>
        <p:xfrm>
          <a:off x="1222375" y="1481138"/>
          <a:ext cx="7235825" cy="512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175248" imgH="4562856" progId="Word.Document.6">
                  <p:embed/>
                </p:oleObj>
              </mc:Choice>
              <mc:Fallback>
                <p:oleObj name="Document" r:id="rId2" imgW="6175248" imgH="4562856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1481138"/>
                        <a:ext cx="7235825" cy="512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F6E9038-9D20-D6DA-A1C9-B248A5273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Mechanisms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2609F1A-F442-B302-F5CC-94F0833A3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Peripheral vision</a:t>
            </a:r>
          </a:p>
          <a:p>
            <a:r>
              <a:rPr lang="en-US" altLang="LID4096"/>
              <a:t>Glances</a:t>
            </a:r>
          </a:p>
          <a:p>
            <a:r>
              <a:rPr lang="en-US" altLang="LID4096"/>
              <a:t>Verbal activity</a:t>
            </a:r>
          </a:p>
          <a:p>
            <a:r>
              <a:rPr lang="en-US" altLang="LID4096"/>
              <a:t>Feedthrough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DA25E24C-918E-55D5-D08C-E00A416E9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Translation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9AE6004-CA99-F24F-4DC9-7AE690215A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0" y="2362200"/>
            <a:ext cx="7048500" cy="4114800"/>
          </a:xfrm>
          <a:noFill/>
        </p:spPr>
        <p:txBody>
          <a:bodyPr/>
          <a:lstStyle/>
          <a:p>
            <a:r>
              <a:rPr lang="en-US" altLang="LID4096"/>
              <a:t>Reduced perceptual information</a:t>
            </a:r>
          </a:p>
          <a:p>
            <a:r>
              <a:rPr lang="en-US" altLang="LID4096"/>
              <a:t>Poorer communication</a:t>
            </a:r>
          </a:p>
          <a:p>
            <a:r>
              <a:rPr lang="en-US" altLang="LID4096"/>
              <a:t>Computers hide things!</a:t>
            </a:r>
          </a:p>
          <a:p>
            <a:r>
              <a:rPr lang="en-US" altLang="LID4096"/>
              <a:t>Techniques like relaxed-wysiwis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6B629CF-9795-5ADE-D715-045CDC4EF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Relaxed WYSIWIS Views</a:t>
            </a:r>
          </a:p>
        </p:txBody>
      </p:sp>
      <p:pic>
        <p:nvPicPr>
          <p:cNvPr id="46083" name="Picture 3">
            <a:extLst>
              <a:ext uri="{FF2B5EF4-FFF2-40B4-BE49-F238E27FC236}">
                <a16:creationId xmlns:a16="http://schemas.microsoft.com/office/drawing/2014/main" id="{250D7346-F24A-D727-7928-2C8459F724E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1525588"/>
            <a:ext cx="3990975" cy="384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4">
            <a:extLst>
              <a:ext uri="{FF2B5EF4-FFF2-40B4-BE49-F238E27FC236}">
                <a16:creationId xmlns:a16="http://schemas.microsoft.com/office/drawing/2014/main" id="{0E33A30E-3293-EB33-6916-90B2006DDB6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504950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5" name="Freeform 5">
            <a:extLst>
              <a:ext uri="{FF2B5EF4-FFF2-40B4-BE49-F238E27FC236}">
                <a16:creationId xmlns:a16="http://schemas.microsoft.com/office/drawing/2014/main" id="{532761EA-1946-359C-91E2-2C0D6DB66866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142875 w 241"/>
              <a:gd name="T1" fmla="*/ 5072063 h 3196"/>
              <a:gd name="T2" fmla="*/ 309563 w 241"/>
              <a:gd name="T3" fmla="*/ 3703638 h 3196"/>
              <a:gd name="T4" fmla="*/ 100013 w 241"/>
              <a:gd name="T5" fmla="*/ 3703638 h 3196"/>
              <a:gd name="T6" fmla="*/ 366713 w 241"/>
              <a:gd name="T7" fmla="*/ 2262188 h 3196"/>
              <a:gd name="T8" fmla="*/ 9525 w 241"/>
              <a:gd name="T9" fmla="*/ 2309813 h 3196"/>
              <a:gd name="T10" fmla="*/ 342900 w 241"/>
              <a:gd name="T11" fmla="*/ 1119188 h 3196"/>
              <a:gd name="T12" fmla="*/ 0 w 241"/>
              <a:gd name="T13" fmla="*/ 1082675 h 3196"/>
              <a:gd name="T14" fmla="*/ 381000 w 241"/>
              <a:gd name="T15" fmla="*/ 0 h 3196"/>
              <a:gd name="T16" fmla="*/ 371475 w 241"/>
              <a:gd name="T17" fmla="*/ 11113 h 31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46086" name="Group 30">
            <a:extLst>
              <a:ext uri="{FF2B5EF4-FFF2-40B4-BE49-F238E27FC236}">
                <a16:creationId xmlns:a16="http://schemas.microsoft.com/office/drawing/2014/main" id="{48938C1D-B465-CF38-3A00-3DB7D71E86AE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5503863"/>
            <a:ext cx="1271587" cy="1116012"/>
            <a:chOff x="3855" y="3467"/>
            <a:chExt cx="801" cy="703"/>
          </a:xfrm>
        </p:grpSpPr>
        <p:grpSp>
          <p:nvGrpSpPr>
            <p:cNvPr id="46112" name="Group 18">
              <a:extLst>
                <a:ext uri="{FF2B5EF4-FFF2-40B4-BE49-F238E27FC236}">
                  <a16:creationId xmlns:a16="http://schemas.microsoft.com/office/drawing/2014/main" id="{5FD85B20-CFFF-7ED1-7FF2-2B1094B142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46124" name="Group 8">
                <a:extLst>
                  <a:ext uri="{FF2B5EF4-FFF2-40B4-BE49-F238E27FC236}">
                    <a16:creationId xmlns:a16="http://schemas.microsoft.com/office/drawing/2014/main" id="{DBADA8B4-3C1D-FBD7-0DCE-E44FEE93E5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46134" name="Oval 6">
                  <a:extLst>
                    <a:ext uri="{FF2B5EF4-FFF2-40B4-BE49-F238E27FC236}">
                      <a16:creationId xmlns:a16="http://schemas.microsoft.com/office/drawing/2014/main" id="{3539C36B-7BD1-3328-279F-9D61EE9A2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46135" name="Oval 7">
                  <a:extLst>
                    <a:ext uri="{FF2B5EF4-FFF2-40B4-BE49-F238E27FC236}">
                      <a16:creationId xmlns:a16="http://schemas.microsoft.com/office/drawing/2014/main" id="{A3DAF714-5070-02FA-483C-AFE3B72E0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46125" name="Group 11">
                <a:extLst>
                  <a:ext uri="{FF2B5EF4-FFF2-40B4-BE49-F238E27FC236}">
                    <a16:creationId xmlns:a16="http://schemas.microsoft.com/office/drawing/2014/main" id="{0E61CF0A-F0CD-1996-AF99-7FC518D29D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46132" name="AutoShape 9">
                  <a:extLst>
                    <a:ext uri="{FF2B5EF4-FFF2-40B4-BE49-F238E27FC236}">
                      <a16:creationId xmlns:a16="http://schemas.microsoft.com/office/drawing/2014/main" id="{B8C4B7D9-E906-7781-661F-6D61CD0D7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880000" flipH="1" flipV="1">
                  <a:off x="3847" y="3610"/>
                  <a:ext cx="238" cy="198"/>
                </a:xfrm>
                <a:custGeom>
                  <a:avLst/>
                  <a:gdLst>
                    <a:gd name="T0" fmla="*/ 223 w 21600"/>
                    <a:gd name="T1" fmla="*/ 99 h 21600"/>
                    <a:gd name="T2" fmla="*/ 119 w 21600"/>
                    <a:gd name="T3" fmla="*/ 198 h 21600"/>
                    <a:gd name="T4" fmla="*/ 15 w 21600"/>
                    <a:gd name="T5" fmla="*/ 99 h 21600"/>
                    <a:gd name="T6" fmla="*/ 119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086 w 21600"/>
                    <a:gd name="T13" fmla="*/ 3164 h 21600"/>
                    <a:gd name="T14" fmla="*/ 18514 w 21600"/>
                    <a:gd name="T15" fmla="*/ 1843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6133" name="Rectangle 10">
                  <a:extLst>
                    <a:ext uri="{FF2B5EF4-FFF2-40B4-BE49-F238E27FC236}">
                      <a16:creationId xmlns:a16="http://schemas.microsoft.com/office/drawing/2014/main" id="{4EFA9C64-4009-9365-0AB2-4D47D161DF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8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46126" name="Group 16">
                <a:extLst>
                  <a:ext uri="{FF2B5EF4-FFF2-40B4-BE49-F238E27FC236}">
                    <a16:creationId xmlns:a16="http://schemas.microsoft.com/office/drawing/2014/main" id="{DD615B38-36E2-6834-BE0B-C5CDE4B5AF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46128" name="Group 14">
                  <a:extLst>
                    <a:ext uri="{FF2B5EF4-FFF2-40B4-BE49-F238E27FC236}">
                      <a16:creationId xmlns:a16="http://schemas.microsoft.com/office/drawing/2014/main" id="{342F0A92-F62D-F302-B980-9E1D50FDC4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46130" name="Arc 12">
                    <a:extLst>
                      <a:ext uri="{FF2B5EF4-FFF2-40B4-BE49-F238E27FC236}">
                        <a16:creationId xmlns:a16="http://schemas.microsoft.com/office/drawing/2014/main" id="{98D769E7-6197-D42D-B95B-B6107DFA7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T0" fmla="*/ 0 w 21589"/>
                      <a:gd name="T1" fmla="*/ 29 h 21596"/>
                      <a:gd name="T2" fmla="*/ 47 w 21589"/>
                      <a:gd name="T3" fmla="*/ 0 h 21596"/>
                      <a:gd name="T4" fmla="*/ 48 w 21589"/>
                      <a:gd name="T5" fmla="*/ 30 h 21596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lnTo>
                          <a:pt x="0" y="20895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6131" name="Arc 13">
                    <a:extLst>
                      <a:ext uri="{FF2B5EF4-FFF2-40B4-BE49-F238E27FC236}">
                        <a16:creationId xmlns:a16="http://schemas.microsoft.com/office/drawing/2014/main" id="{81CE4733-3457-5672-827F-CE08E16BD0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T0" fmla="*/ 0 w 22026"/>
                      <a:gd name="T1" fmla="*/ 0 h 21600"/>
                      <a:gd name="T2" fmla="*/ 49 w 22026"/>
                      <a:gd name="T3" fmla="*/ 30 h 21600"/>
                      <a:gd name="T4" fmla="*/ 1 w 22026"/>
                      <a:gd name="T5" fmla="*/ 31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6129" name="Line 15">
                  <a:extLst>
                    <a:ext uri="{FF2B5EF4-FFF2-40B4-BE49-F238E27FC236}">
                      <a16:creationId xmlns:a16="http://schemas.microsoft.com/office/drawing/2014/main" id="{0EE551F7-A9FD-45B7-CA18-0EBDBB3A88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6127" name="Line 17">
                <a:extLst>
                  <a:ext uri="{FF2B5EF4-FFF2-40B4-BE49-F238E27FC236}">
                    <a16:creationId xmlns:a16="http://schemas.microsoft.com/office/drawing/2014/main" id="{9C56C474-ADFF-EA11-4450-942C40867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6113" name="Group 29">
              <a:extLst>
                <a:ext uri="{FF2B5EF4-FFF2-40B4-BE49-F238E27FC236}">
                  <a16:creationId xmlns:a16="http://schemas.microsoft.com/office/drawing/2014/main" id="{210A7BB0-BB9B-BCB2-FFBF-6EB83EE787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46114" name="Line 19">
                <a:extLst>
                  <a:ext uri="{FF2B5EF4-FFF2-40B4-BE49-F238E27FC236}">
                    <a16:creationId xmlns:a16="http://schemas.microsoft.com/office/drawing/2014/main" id="{64EE6AEF-C65D-23AC-302C-A86B1BDC78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15" name="Line 20">
                <a:extLst>
                  <a:ext uri="{FF2B5EF4-FFF2-40B4-BE49-F238E27FC236}">
                    <a16:creationId xmlns:a16="http://schemas.microsoft.com/office/drawing/2014/main" id="{5C4BB08C-5F5C-AF4B-C0DF-82C47EBA9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16" name="Line 21">
                <a:extLst>
                  <a:ext uri="{FF2B5EF4-FFF2-40B4-BE49-F238E27FC236}">
                    <a16:creationId xmlns:a16="http://schemas.microsoft.com/office/drawing/2014/main" id="{186F5AFC-EA62-E273-47BC-AA60129B70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17" name="Line 22">
                <a:extLst>
                  <a:ext uri="{FF2B5EF4-FFF2-40B4-BE49-F238E27FC236}">
                    <a16:creationId xmlns:a16="http://schemas.microsoft.com/office/drawing/2014/main" id="{62E36A6B-5DB6-92DA-498E-062450098B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18" name="Line 23">
                <a:extLst>
                  <a:ext uri="{FF2B5EF4-FFF2-40B4-BE49-F238E27FC236}">
                    <a16:creationId xmlns:a16="http://schemas.microsoft.com/office/drawing/2014/main" id="{E431ADD2-BE15-AD1A-3B5A-2B712506B8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19" name="Arc 24">
                <a:extLst>
                  <a:ext uri="{FF2B5EF4-FFF2-40B4-BE49-F238E27FC236}">
                    <a16:creationId xmlns:a16="http://schemas.microsoft.com/office/drawing/2014/main" id="{22AD2EFB-5885-E1FA-187C-EFBC673F1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T0" fmla="*/ 119 w 20270"/>
                  <a:gd name="T1" fmla="*/ 0 h 18657"/>
                  <a:gd name="T2" fmla="*/ 222 w 20270"/>
                  <a:gd name="T3" fmla="*/ 90 h 18657"/>
                  <a:gd name="T4" fmla="*/ 0 w 20270"/>
                  <a:gd name="T5" fmla="*/ 150 h 1865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lnTo>
                      <a:pt x="10884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20" name="Oval 25">
                <a:extLst>
                  <a:ext uri="{FF2B5EF4-FFF2-40B4-BE49-F238E27FC236}">
                    <a16:creationId xmlns:a16="http://schemas.microsoft.com/office/drawing/2014/main" id="{93054B7D-921E-2027-511A-939DF389B4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46121" name="Line 26">
                <a:extLst>
                  <a:ext uri="{FF2B5EF4-FFF2-40B4-BE49-F238E27FC236}">
                    <a16:creationId xmlns:a16="http://schemas.microsoft.com/office/drawing/2014/main" id="{689E010E-ED9A-AAB9-E3D5-37E47C5F19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22" name="Line 27">
                <a:extLst>
                  <a:ext uri="{FF2B5EF4-FFF2-40B4-BE49-F238E27FC236}">
                    <a16:creationId xmlns:a16="http://schemas.microsoft.com/office/drawing/2014/main" id="{E44631D6-EA81-8697-B5A7-C2B1723C27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123" name="Line 28">
                <a:extLst>
                  <a:ext uri="{FF2B5EF4-FFF2-40B4-BE49-F238E27FC236}">
                    <a16:creationId xmlns:a16="http://schemas.microsoft.com/office/drawing/2014/main" id="{CB275F38-97E7-45D9-6573-21AE60004C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46087" name="Group 54">
            <a:extLst>
              <a:ext uri="{FF2B5EF4-FFF2-40B4-BE49-F238E27FC236}">
                <a16:creationId xmlns:a16="http://schemas.microsoft.com/office/drawing/2014/main" id="{50276008-998B-65CA-EB57-6535AEBB9D9A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46089" name="Group 43">
              <a:extLst>
                <a:ext uri="{FF2B5EF4-FFF2-40B4-BE49-F238E27FC236}">
                  <a16:creationId xmlns:a16="http://schemas.microsoft.com/office/drawing/2014/main" id="{E3B3E1E4-876E-DE78-62CD-FCA4A60C2D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46100" name="Group 33">
                <a:extLst>
                  <a:ext uri="{FF2B5EF4-FFF2-40B4-BE49-F238E27FC236}">
                    <a16:creationId xmlns:a16="http://schemas.microsoft.com/office/drawing/2014/main" id="{ABFEDD52-DF87-2BEB-FC71-BB6DC297DF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46110" name="Oval 31">
                  <a:extLst>
                    <a:ext uri="{FF2B5EF4-FFF2-40B4-BE49-F238E27FC236}">
                      <a16:creationId xmlns:a16="http://schemas.microsoft.com/office/drawing/2014/main" id="{167AC9FB-01C6-6FA9-393F-CBAC639DE9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46111" name="Oval 32">
                  <a:extLst>
                    <a:ext uri="{FF2B5EF4-FFF2-40B4-BE49-F238E27FC236}">
                      <a16:creationId xmlns:a16="http://schemas.microsoft.com/office/drawing/2014/main" id="{F59E80B2-40B9-D193-90DE-3D470F6FF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46101" name="Group 36">
                <a:extLst>
                  <a:ext uri="{FF2B5EF4-FFF2-40B4-BE49-F238E27FC236}">
                    <a16:creationId xmlns:a16="http://schemas.microsoft.com/office/drawing/2014/main" id="{4076E027-BC4E-2482-E1BB-B3D84F0395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46108" name="AutoShape 34">
                  <a:extLst>
                    <a:ext uri="{FF2B5EF4-FFF2-40B4-BE49-F238E27FC236}">
                      <a16:creationId xmlns:a16="http://schemas.microsoft.com/office/drawing/2014/main" id="{C115563C-DD3F-5906-0A20-2F9ECD61D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T0" fmla="*/ 223 w 21600"/>
                    <a:gd name="T1" fmla="*/ 99 h 21600"/>
                    <a:gd name="T2" fmla="*/ 119 w 21600"/>
                    <a:gd name="T3" fmla="*/ 198 h 21600"/>
                    <a:gd name="T4" fmla="*/ 15 w 21600"/>
                    <a:gd name="T5" fmla="*/ 99 h 21600"/>
                    <a:gd name="T6" fmla="*/ 119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086 w 21600"/>
                    <a:gd name="T13" fmla="*/ 3164 h 21600"/>
                    <a:gd name="T14" fmla="*/ 18514 w 21600"/>
                    <a:gd name="T15" fmla="*/ 1843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6109" name="Rectangle 35">
                  <a:extLst>
                    <a:ext uri="{FF2B5EF4-FFF2-40B4-BE49-F238E27FC236}">
                      <a16:creationId xmlns:a16="http://schemas.microsoft.com/office/drawing/2014/main" id="{6BF9FD9D-4D11-AFAE-E2A3-44D96B99F1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46102" name="Group 41">
                <a:extLst>
                  <a:ext uri="{FF2B5EF4-FFF2-40B4-BE49-F238E27FC236}">
                    <a16:creationId xmlns:a16="http://schemas.microsoft.com/office/drawing/2014/main" id="{16B48C08-998A-84AD-B577-2E66EADFED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46104" name="Group 39">
                  <a:extLst>
                    <a:ext uri="{FF2B5EF4-FFF2-40B4-BE49-F238E27FC236}">
                      <a16:creationId xmlns:a16="http://schemas.microsoft.com/office/drawing/2014/main" id="{6EDF764D-C570-8E6C-2DDA-5348C074A4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46106" name="Arc 37">
                    <a:extLst>
                      <a:ext uri="{FF2B5EF4-FFF2-40B4-BE49-F238E27FC236}">
                        <a16:creationId xmlns:a16="http://schemas.microsoft.com/office/drawing/2014/main" id="{8FF45DD2-4417-B5E0-736A-1A14EEE046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T0" fmla="*/ 0 w 22025"/>
                      <a:gd name="T1" fmla="*/ 0 h 21600"/>
                      <a:gd name="T2" fmla="*/ 49 w 22025"/>
                      <a:gd name="T3" fmla="*/ 29 h 21600"/>
                      <a:gd name="T4" fmla="*/ 1 w 22025"/>
                      <a:gd name="T5" fmla="*/ 30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6107" name="Arc 38">
                    <a:extLst>
                      <a:ext uri="{FF2B5EF4-FFF2-40B4-BE49-F238E27FC236}">
                        <a16:creationId xmlns:a16="http://schemas.microsoft.com/office/drawing/2014/main" id="{E6216A9E-A19A-DE9F-F7D9-41EA39311F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T0" fmla="*/ 0 w 21588"/>
                      <a:gd name="T1" fmla="*/ 28 h 21596"/>
                      <a:gd name="T2" fmla="*/ 47 w 21588"/>
                      <a:gd name="T3" fmla="*/ 0 h 21596"/>
                      <a:gd name="T4" fmla="*/ 48 w 21588"/>
                      <a:gd name="T5" fmla="*/ 29 h 21596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lnTo>
                          <a:pt x="0" y="2087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6105" name="Line 40">
                  <a:extLst>
                    <a:ext uri="{FF2B5EF4-FFF2-40B4-BE49-F238E27FC236}">
                      <a16:creationId xmlns:a16="http://schemas.microsoft.com/office/drawing/2014/main" id="{399E4B57-D0DA-C4A2-D775-1800EAD096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6103" name="Freeform 42">
                <a:extLst>
                  <a:ext uri="{FF2B5EF4-FFF2-40B4-BE49-F238E27FC236}">
                    <a16:creationId xmlns:a16="http://schemas.microsoft.com/office/drawing/2014/main" id="{2B2D4464-ECD0-738E-F14A-525EEF166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46090" name="Group 53">
              <a:extLst>
                <a:ext uri="{FF2B5EF4-FFF2-40B4-BE49-F238E27FC236}">
                  <a16:creationId xmlns:a16="http://schemas.microsoft.com/office/drawing/2014/main" id="{B00D6CA2-3D53-0D90-3774-074A0F5853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46091" name="Oval 44">
                <a:extLst>
                  <a:ext uri="{FF2B5EF4-FFF2-40B4-BE49-F238E27FC236}">
                    <a16:creationId xmlns:a16="http://schemas.microsoft.com/office/drawing/2014/main" id="{5CC7FE8D-762B-4F90-6468-27E64812B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46092" name="Line 45">
                <a:extLst>
                  <a:ext uri="{FF2B5EF4-FFF2-40B4-BE49-F238E27FC236}">
                    <a16:creationId xmlns:a16="http://schemas.microsoft.com/office/drawing/2014/main" id="{2FE9DD58-196E-1E8D-66A6-8BE5040E69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3" name="Line 46">
                <a:extLst>
                  <a:ext uri="{FF2B5EF4-FFF2-40B4-BE49-F238E27FC236}">
                    <a16:creationId xmlns:a16="http://schemas.microsoft.com/office/drawing/2014/main" id="{022BB66D-4E22-984A-90E8-D3E83212C3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4" name="Line 47">
                <a:extLst>
                  <a:ext uri="{FF2B5EF4-FFF2-40B4-BE49-F238E27FC236}">
                    <a16:creationId xmlns:a16="http://schemas.microsoft.com/office/drawing/2014/main" id="{0C7FD554-4DD9-4DA9-C3EA-A9E428904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5" name="Line 48">
                <a:extLst>
                  <a:ext uri="{FF2B5EF4-FFF2-40B4-BE49-F238E27FC236}">
                    <a16:creationId xmlns:a16="http://schemas.microsoft.com/office/drawing/2014/main" id="{17C3EAC9-D4A7-FC40-94CF-63AC1F294D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6" name="Line 49">
                <a:extLst>
                  <a:ext uri="{FF2B5EF4-FFF2-40B4-BE49-F238E27FC236}">
                    <a16:creationId xmlns:a16="http://schemas.microsoft.com/office/drawing/2014/main" id="{8AA63D5D-CAC9-0367-84D8-47BB4805B3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7" name="Arc 50">
                <a:extLst>
                  <a:ext uri="{FF2B5EF4-FFF2-40B4-BE49-F238E27FC236}">
                    <a16:creationId xmlns:a16="http://schemas.microsoft.com/office/drawing/2014/main" id="{C8538BBE-64CB-8261-B032-897C198D5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T0" fmla="*/ 0 w 20351"/>
                  <a:gd name="T1" fmla="*/ 118 h 18723"/>
                  <a:gd name="T2" fmla="*/ 37 w 20351"/>
                  <a:gd name="T3" fmla="*/ 0 h 18723"/>
                  <a:gd name="T4" fmla="*/ 79 w 20351"/>
                  <a:gd name="T5" fmla="*/ 193 h 1872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lnTo>
                      <a:pt x="0" y="11484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8" name="Line 51">
                <a:extLst>
                  <a:ext uri="{FF2B5EF4-FFF2-40B4-BE49-F238E27FC236}">
                    <a16:creationId xmlns:a16="http://schemas.microsoft.com/office/drawing/2014/main" id="{FA547CA5-DCE2-62B2-3001-62CB8CBDEF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6099" name="Line 52">
                <a:extLst>
                  <a:ext uri="{FF2B5EF4-FFF2-40B4-BE49-F238E27FC236}">
                    <a16:creationId xmlns:a16="http://schemas.microsoft.com/office/drawing/2014/main" id="{7A007730-95F9-E138-80F2-BC72D10E1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46088" name="Line 55">
            <a:extLst>
              <a:ext uri="{FF2B5EF4-FFF2-40B4-BE49-F238E27FC236}">
                <a16:creationId xmlns:a16="http://schemas.microsoft.com/office/drawing/2014/main" id="{9B539C30-3DF0-8203-7813-99A2F9BC1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631BEEAE-6C89-3309-BD3F-812B3F97B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Display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9419498-BC91-B35C-11C7-7B32E9CBA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6705600" cy="2971800"/>
          </a:xfrm>
          <a:noFill/>
        </p:spPr>
        <p:txBody>
          <a:bodyPr/>
          <a:lstStyle/>
          <a:p>
            <a:r>
              <a:rPr lang="en-US" altLang="LID4096"/>
              <a:t>Weightiness</a:t>
            </a:r>
          </a:p>
          <a:p>
            <a:r>
              <a:rPr lang="en-US" altLang="LID4096"/>
              <a:t>Using existing mechanisms</a:t>
            </a:r>
          </a:p>
          <a:p>
            <a:r>
              <a:rPr lang="en-US" altLang="LID4096"/>
              <a:t>Distraction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130" name="Rectangle 2">
            <a:extLst>
              <a:ext uri="{FF2B5EF4-FFF2-40B4-BE49-F238E27FC236}">
                <a16:creationId xmlns:a16="http://schemas.microsoft.com/office/drawing/2014/main" id="{28AA3DD5-7640-F9EB-C2C3-3A55662477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447800"/>
          </a:xfrm>
        </p:spPr>
        <p:txBody>
          <a:bodyPr anchor="ctr"/>
          <a:lstStyle/>
          <a:p>
            <a:r>
              <a:rPr lang="en-US" altLang="LID4096" sz="4400" b="0"/>
              <a:t>Workspace Awareness Support with Radar Views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73800005-9D52-22AB-FAA2-C79143E72DF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4051300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2" name="Picture 4">
            <a:extLst>
              <a:ext uri="{FF2B5EF4-FFF2-40B4-BE49-F238E27FC236}">
                <a16:creationId xmlns:a16="http://schemas.microsoft.com/office/drawing/2014/main" id="{D4254282-9336-9297-2E8E-4BF83E4DE97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3" y="3995738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501FFB67-2371-52B0-3040-743DAEF49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58200" cy="1143000"/>
          </a:xfrm>
          <a:noFill/>
        </p:spPr>
        <p:txBody>
          <a:bodyPr/>
          <a:lstStyle/>
          <a:p>
            <a:r>
              <a:rPr lang="en-US" altLang="LID4096"/>
              <a:t>Awareness Widgets</a:t>
            </a:r>
          </a:p>
        </p:txBody>
      </p:sp>
      <p:pic>
        <p:nvPicPr>
          <p:cNvPr id="49155" name="Picture 3">
            <a:extLst>
              <a:ext uri="{FF2B5EF4-FFF2-40B4-BE49-F238E27FC236}">
                <a16:creationId xmlns:a16="http://schemas.microsoft.com/office/drawing/2014/main" id="{C174090D-75E0-AD6F-7BA4-A12A2B171A0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2003425"/>
            <a:ext cx="4327525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4">
            <a:extLst>
              <a:ext uri="{FF2B5EF4-FFF2-40B4-BE49-F238E27FC236}">
                <a16:creationId xmlns:a16="http://schemas.microsoft.com/office/drawing/2014/main" id="{512FF1BB-FE80-DA1C-C07F-2AF0E4A03FF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1538288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5">
            <a:extLst>
              <a:ext uri="{FF2B5EF4-FFF2-40B4-BE49-F238E27FC236}">
                <a16:creationId xmlns:a16="http://schemas.microsoft.com/office/drawing/2014/main" id="{944439D2-2F67-1E76-3173-796A04A8EDB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604963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Picture 6">
            <a:extLst>
              <a:ext uri="{FF2B5EF4-FFF2-40B4-BE49-F238E27FC236}">
                <a16:creationId xmlns:a16="http://schemas.microsoft.com/office/drawing/2014/main" id="{56A366B4-31C8-B41D-DB9A-22C210AB0C88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4127500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7">
            <a:extLst>
              <a:ext uri="{FF2B5EF4-FFF2-40B4-BE49-F238E27FC236}">
                <a16:creationId xmlns:a16="http://schemas.microsoft.com/office/drawing/2014/main" id="{60FCA3CE-73E8-1107-92DC-2CDB7275E3B4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88" y="4527550"/>
            <a:ext cx="260985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6F05BAB-A9A0-F8D7-FC0A-6150250230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Design Goals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744DAA4-5743-2361-66AC-3EA0548CA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Support awareness of:</a:t>
            </a:r>
          </a:p>
          <a:p>
            <a:pPr lvl="1"/>
            <a:r>
              <a:rPr lang="en-US" altLang="LID4096"/>
              <a:t>Presence</a:t>
            </a:r>
          </a:p>
          <a:p>
            <a:pPr lvl="1"/>
            <a:r>
              <a:rPr lang="en-US" altLang="LID4096"/>
              <a:t>Location</a:t>
            </a:r>
          </a:p>
          <a:p>
            <a:pPr lvl="1"/>
            <a:r>
              <a:rPr lang="en-US" altLang="LID4096"/>
              <a:t>Activity</a:t>
            </a:r>
          </a:p>
          <a:p>
            <a:r>
              <a:rPr lang="en-US" altLang="LID4096"/>
              <a:t>Follow the affordances of physical workspaces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2">
            <a:extLst>
              <a:ext uri="{FF2B5EF4-FFF2-40B4-BE49-F238E27FC236}">
                <a16:creationId xmlns:a16="http://schemas.microsoft.com/office/drawing/2014/main" id="{5AC88CA2-F857-6B2D-A562-2890B03EB7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825" y="3368675"/>
            <a:ext cx="5976938" cy="292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DBFB508-FC7D-6E6D-D406-2785F47746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Overviews</a:t>
            </a: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47F3B4ED-C28F-E5D5-11D1-643EA64EA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2616200"/>
            <a:ext cx="5511800" cy="3683000"/>
          </a:xfrm>
          <a:prstGeom prst="rect">
            <a:avLst/>
          </a:prstGeom>
          <a:noFill/>
          <a:ln w="50800">
            <a:solidFill>
              <a:srgbClr val="33CC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51205" name="Line 5">
            <a:extLst>
              <a:ext uri="{FF2B5EF4-FFF2-40B4-BE49-F238E27FC236}">
                <a16:creationId xmlns:a16="http://schemas.microsoft.com/office/drawing/2014/main" id="{7291F9FD-D92F-11EB-B7CC-B52D3BD156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75325" y="3359150"/>
            <a:ext cx="3195638" cy="2940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06" name="Line 6">
            <a:extLst>
              <a:ext uri="{FF2B5EF4-FFF2-40B4-BE49-F238E27FC236}">
                <a16:creationId xmlns:a16="http://schemas.microsoft.com/office/drawing/2014/main" id="{E86076DE-F6BE-5156-8907-43472A71E7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300" y="1404938"/>
            <a:ext cx="5986463" cy="1203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51207" name="Picture 7">
            <a:extLst>
              <a:ext uri="{FF2B5EF4-FFF2-40B4-BE49-F238E27FC236}">
                <a16:creationId xmlns:a16="http://schemas.microsoft.com/office/drawing/2014/main" id="{A0212DD1-7ECA-CD7F-FD35-DCBDFEFEA54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655888"/>
            <a:ext cx="5419725" cy="362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8" name="Picture 8">
            <a:extLst>
              <a:ext uri="{FF2B5EF4-FFF2-40B4-BE49-F238E27FC236}">
                <a16:creationId xmlns:a16="http://schemas.microsoft.com/office/drawing/2014/main" id="{D133C9D6-FB71-16AE-40AF-368E7A3B239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1403350"/>
            <a:ext cx="2693988" cy="196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9" name="Rectangle 9">
            <a:extLst>
              <a:ext uri="{FF2B5EF4-FFF2-40B4-BE49-F238E27FC236}">
                <a16:creationId xmlns:a16="http://schemas.microsoft.com/office/drawing/2014/main" id="{86492A49-7C50-05B5-65AB-0296395BE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8" y="1393825"/>
            <a:ext cx="2722562" cy="1985963"/>
          </a:xfrm>
          <a:prstGeom prst="rect">
            <a:avLst/>
          </a:prstGeom>
          <a:noFill/>
          <a:ln w="50800">
            <a:solidFill>
              <a:srgbClr val="33CC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51210" name="Line 10">
            <a:extLst>
              <a:ext uri="{FF2B5EF4-FFF2-40B4-BE49-F238E27FC236}">
                <a16:creationId xmlns:a16="http://schemas.microsoft.com/office/drawing/2014/main" id="{19034CEA-1299-20B2-E1A9-DCBE2AD8D3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86438" y="1416050"/>
            <a:ext cx="3132137" cy="1179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11" name="Line 11">
            <a:extLst>
              <a:ext uri="{FF2B5EF4-FFF2-40B4-BE49-F238E27FC236}">
                <a16:creationId xmlns:a16="http://schemas.microsoft.com/office/drawing/2014/main" id="{049B5057-89A9-CB28-444C-AACE7D6F41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5425" y="3581400"/>
            <a:ext cx="5570538" cy="2741613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59352B3-5BB8-D1AD-846E-4337BCEA9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Detail Views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A93DDE0-8751-9C93-326C-6E3F05C11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2603500"/>
            <a:ext cx="5537200" cy="3708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52228" name="Line 4">
            <a:extLst>
              <a:ext uri="{FF2B5EF4-FFF2-40B4-BE49-F238E27FC236}">
                <a16:creationId xmlns:a16="http://schemas.microsoft.com/office/drawing/2014/main" id="{CE31CB6A-E950-ED9B-83CA-75FA7ACBEB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1300" y="1385888"/>
            <a:ext cx="6361113" cy="1222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2229" name="Line 5">
            <a:extLst>
              <a:ext uri="{FF2B5EF4-FFF2-40B4-BE49-F238E27FC236}">
                <a16:creationId xmlns:a16="http://schemas.microsoft.com/office/drawing/2014/main" id="{13D868E7-F84E-3318-020A-8C4A1FC4F3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125" y="3254375"/>
            <a:ext cx="6364288" cy="1854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2230" name="Line 6">
            <a:extLst>
              <a:ext uri="{FF2B5EF4-FFF2-40B4-BE49-F238E27FC236}">
                <a16:creationId xmlns:a16="http://schemas.microsoft.com/office/drawing/2014/main" id="{397429D7-13F0-C0C8-B96D-314BC1D6A6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95688" y="3216275"/>
            <a:ext cx="5311775" cy="189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52231" name="Picture 7">
            <a:extLst>
              <a:ext uri="{FF2B5EF4-FFF2-40B4-BE49-F238E27FC236}">
                <a16:creationId xmlns:a16="http://schemas.microsoft.com/office/drawing/2014/main" id="{20B6065C-180E-9FD9-2815-50A31A0471B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632075"/>
            <a:ext cx="5419725" cy="362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2" name="Rectangle 8">
            <a:extLst>
              <a:ext uri="{FF2B5EF4-FFF2-40B4-BE49-F238E27FC236}">
                <a16:creationId xmlns:a16="http://schemas.microsoft.com/office/drawing/2014/main" id="{9948A0A3-6F4E-4A81-983D-30805E8F6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38" y="2632075"/>
            <a:ext cx="3343275" cy="2474913"/>
          </a:xfrm>
          <a:prstGeom prst="rect">
            <a:avLst/>
          </a:prstGeom>
          <a:noFill/>
          <a:ln w="50800">
            <a:solidFill>
              <a:srgbClr val="33CC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pic>
        <p:nvPicPr>
          <p:cNvPr id="52233" name="Picture 9">
            <a:extLst>
              <a:ext uri="{FF2B5EF4-FFF2-40B4-BE49-F238E27FC236}">
                <a16:creationId xmlns:a16="http://schemas.microsoft.com/office/drawing/2014/main" id="{63252BE7-74B7-CEF6-5249-30107F7B669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2649538"/>
            <a:ext cx="3305175" cy="243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4" name="Picture 10">
            <a:extLst>
              <a:ext uri="{FF2B5EF4-FFF2-40B4-BE49-F238E27FC236}">
                <a16:creationId xmlns:a16="http://schemas.microsoft.com/office/drawing/2014/main" id="{D93D3112-75C4-E078-B0DE-FBBD1DAE3F6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403350"/>
            <a:ext cx="2230438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5" name="Line 11">
            <a:extLst>
              <a:ext uri="{FF2B5EF4-FFF2-40B4-BE49-F238E27FC236}">
                <a16:creationId xmlns:a16="http://schemas.microsoft.com/office/drawing/2014/main" id="{602C78E8-B85D-FAD0-C9AC-D6760E1E8E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1938" y="3490913"/>
            <a:ext cx="5526087" cy="161448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2236" name="Rectangle 12">
            <a:extLst>
              <a:ext uri="{FF2B5EF4-FFF2-40B4-BE49-F238E27FC236}">
                <a16:creationId xmlns:a16="http://schemas.microsoft.com/office/drawing/2014/main" id="{B0EF0ACD-D04A-6A24-5620-D14E643EB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2413" y="1382713"/>
            <a:ext cx="2290762" cy="1833562"/>
          </a:xfrm>
          <a:prstGeom prst="rect">
            <a:avLst/>
          </a:prstGeom>
          <a:noFill/>
          <a:ln w="50800">
            <a:solidFill>
              <a:srgbClr val="33CC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52237" name="Line 13">
            <a:extLst>
              <a:ext uri="{FF2B5EF4-FFF2-40B4-BE49-F238E27FC236}">
                <a16:creationId xmlns:a16="http://schemas.microsoft.com/office/drawing/2014/main" id="{48835A9A-EA97-5537-4FBC-301B08D9E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9500" y="1404938"/>
            <a:ext cx="5251450" cy="1201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2238" name="Line 14">
            <a:extLst>
              <a:ext uri="{FF2B5EF4-FFF2-40B4-BE49-F238E27FC236}">
                <a16:creationId xmlns:a16="http://schemas.microsoft.com/office/drawing/2014/main" id="{34FB9CB3-7856-E849-35BB-EF97E16636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06800" y="4343400"/>
            <a:ext cx="2155825" cy="75247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23D845-358D-1B62-F4D7-230B8DA72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Awareness Widgets Video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C09D19D-25DB-9E7B-521D-EE60F144A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458200" cy="1143000"/>
          </a:xfrm>
          <a:noFill/>
        </p:spPr>
        <p:txBody>
          <a:bodyPr/>
          <a:lstStyle/>
          <a:p>
            <a:r>
              <a:rPr lang="en-US" altLang="LID4096"/>
              <a:t>Overviews</a:t>
            </a: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A293D38D-AFFD-CAD4-730A-521A125E71F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2984500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>
            <a:extLst>
              <a:ext uri="{FF2B5EF4-FFF2-40B4-BE49-F238E27FC236}">
                <a16:creationId xmlns:a16="http://schemas.microsoft.com/office/drawing/2014/main" id="{82A01B12-5DCA-67E7-ED77-3E4AA489C49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057400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11CF6B63-8241-F3FB-69C0-482C2B6B0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839200" cy="1143000"/>
          </a:xfrm>
          <a:noFill/>
        </p:spPr>
        <p:txBody>
          <a:bodyPr/>
          <a:lstStyle/>
          <a:p>
            <a:r>
              <a:rPr lang="en-US" altLang="LID4096"/>
              <a:t>Detail Views</a:t>
            </a:r>
          </a:p>
        </p:txBody>
      </p:sp>
      <p:pic>
        <p:nvPicPr>
          <p:cNvPr id="55299" name="Picture 3">
            <a:extLst>
              <a:ext uri="{FF2B5EF4-FFF2-40B4-BE49-F238E27FC236}">
                <a16:creationId xmlns:a16="http://schemas.microsoft.com/office/drawing/2014/main" id="{A38FE702-5D57-1582-3DC1-3BEFF9EB78F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890713"/>
            <a:ext cx="3071812" cy="245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4">
            <a:extLst>
              <a:ext uri="{FF2B5EF4-FFF2-40B4-BE49-F238E27FC236}">
                <a16:creationId xmlns:a16="http://schemas.microsoft.com/office/drawing/2014/main" id="{51146459-7875-4EED-2FB4-65BB26D27C2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157538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val 2">
            <a:extLst>
              <a:ext uri="{FF2B5EF4-FFF2-40B4-BE49-F238E27FC236}">
                <a16:creationId xmlns:a16="http://schemas.microsoft.com/office/drawing/2014/main" id="{C2D35702-16EE-F03D-60E1-610D117F1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52400"/>
            <a:ext cx="5087938" cy="6248400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CFC91B2-C054-4823-04A4-A898976DB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819400"/>
            <a:ext cx="77358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SzPct val="75000"/>
              <a:buFont typeface="ZapfDingbats" pitchFamily="82" charset="2"/>
              <a:buChar char="v"/>
              <a:defRPr sz="32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57150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7145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286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657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4114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LID4096" sz="800">
                <a:solidFill>
                  <a:schemeClr val="tx2"/>
                </a:solidFill>
              </a:rPr>
              <a:t>A talk for </a:t>
            </a:r>
            <a:br>
              <a:rPr lang="en-US" altLang="LID4096" sz="800">
                <a:solidFill>
                  <a:schemeClr val="tx2"/>
                </a:solidFill>
              </a:rPr>
            </a:br>
            <a:r>
              <a:rPr lang="en-US" altLang="LID4096" sz="1200">
                <a:solidFill>
                  <a:schemeClr val="tx2"/>
                </a:solidFill>
              </a:rPr>
              <a:t>ACM Conference on</a:t>
            </a:r>
            <a:r>
              <a:rPr lang="en-US" altLang="LID4096" sz="1200" b="1">
                <a:solidFill>
                  <a:schemeClr val="tx2"/>
                </a:solidFill>
              </a:rPr>
              <a:t> </a:t>
            </a:r>
            <a:br>
              <a:rPr lang="en-US" altLang="LID4096" sz="1200" b="1">
                <a:solidFill>
                  <a:schemeClr val="tx2"/>
                </a:solidFill>
              </a:rPr>
            </a:br>
            <a:r>
              <a:rPr lang="en-US" altLang="LID4096" sz="1600">
                <a:solidFill>
                  <a:schemeClr val="tx2"/>
                </a:solidFill>
              </a:rPr>
              <a:t>Human factors in computing systems</a:t>
            </a:r>
            <a:br>
              <a:rPr lang="en-US" altLang="LID4096" sz="1600">
                <a:solidFill>
                  <a:schemeClr val="tx2"/>
                </a:solidFill>
              </a:rPr>
            </a:br>
            <a:br>
              <a:rPr lang="en-US" altLang="LID4096" sz="2800">
                <a:solidFill>
                  <a:schemeClr val="tx2"/>
                </a:solidFill>
              </a:rPr>
            </a:br>
            <a:r>
              <a:rPr lang="en-US" altLang="LID4096" sz="2800">
                <a:solidFill>
                  <a:schemeClr val="tx2"/>
                </a:solidFill>
              </a:rPr>
              <a:t>A </a:t>
            </a:r>
            <a:br>
              <a:rPr lang="en-US" altLang="LID4096" sz="3600">
                <a:solidFill>
                  <a:schemeClr val="tx2"/>
                </a:solidFill>
              </a:rPr>
            </a:br>
            <a:r>
              <a:rPr lang="en-US" altLang="LID4096" sz="4400">
                <a:solidFill>
                  <a:schemeClr val="tx2"/>
                </a:solidFill>
              </a:rPr>
              <a:t>Fisheye </a:t>
            </a:r>
            <a:br>
              <a:rPr lang="en-US" altLang="LID4096" sz="4400">
                <a:solidFill>
                  <a:schemeClr val="tx2"/>
                </a:solidFill>
              </a:rPr>
            </a:br>
            <a:r>
              <a:rPr lang="en-US" altLang="LID4096" sz="5400">
                <a:solidFill>
                  <a:schemeClr val="tx2"/>
                </a:solidFill>
              </a:rPr>
              <a:t>Text Editor</a:t>
            </a:r>
            <a:br>
              <a:rPr lang="en-US" altLang="LID4096" sz="5400">
                <a:solidFill>
                  <a:schemeClr val="tx2"/>
                </a:solidFill>
              </a:rPr>
            </a:br>
            <a:r>
              <a:rPr lang="en-US" altLang="LID4096" sz="3600">
                <a:solidFill>
                  <a:schemeClr val="tx2"/>
                </a:solidFill>
              </a:rPr>
              <a:t>for </a:t>
            </a:r>
            <a:br>
              <a:rPr lang="en-US" altLang="LID4096">
                <a:solidFill>
                  <a:schemeClr val="tx2"/>
                </a:solidFill>
              </a:rPr>
            </a:br>
            <a:r>
              <a:rPr lang="en-US" altLang="LID4096" sz="3000">
                <a:solidFill>
                  <a:schemeClr val="tx2"/>
                </a:solidFill>
              </a:rPr>
              <a:t>Relaxed-WYSIWIS</a:t>
            </a:r>
            <a:r>
              <a:rPr lang="en-US" altLang="LID4096">
                <a:solidFill>
                  <a:schemeClr val="tx2"/>
                </a:solidFill>
              </a:rPr>
              <a:t> </a:t>
            </a:r>
            <a:br>
              <a:rPr lang="en-US" altLang="LID4096">
                <a:solidFill>
                  <a:schemeClr val="tx2"/>
                </a:solidFill>
              </a:rPr>
            </a:br>
            <a:r>
              <a:rPr lang="en-US" altLang="LID4096" sz="2600">
                <a:solidFill>
                  <a:schemeClr val="tx2"/>
                </a:solidFill>
              </a:rPr>
              <a:t>Groupware</a:t>
            </a:r>
            <a:br>
              <a:rPr lang="en-US" altLang="LID4096" sz="2600">
                <a:solidFill>
                  <a:schemeClr val="tx2"/>
                </a:solidFill>
              </a:rPr>
            </a:br>
            <a:br>
              <a:rPr lang="en-US" altLang="LID4096">
                <a:solidFill>
                  <a:schemeClr val="tx2"/>
                </a:solidFill>
              </a:rPr>
            </a:br>
            <a:r>
              <a:rPr lang="en-US" altLang="LID4096" sz="2000">
                <a:solidFill>
                  <a:schemeClr val="tx2"/>
                </a:solidFill>
              </a:rPr>
              <a:t>Saul Greenberg</a:t>
            </a:r>
            <a:br>
              <a:rPr lang="en-US" altLang="LID4096" sz="2000">
                <a:solidFill>
                  <a:schemeClr val="tx2"/>
                </a:solidFill>
              </a:rPr>
            </a:br>
            <a:r>
              <a:rPr lang="en-US" altLang="LID4096" sz="1400">
                <a:solidFill>
                  <a:schemeClr val="tx2"/>
                </a:solidFill>
              </a:rPr>
              <a:t>University of Calgary</a:t>
            </a:r>
            <a:br>
              <a:rPr lang="en-US" altLang="LID4096" sz="1400">
                <a:solidFill>
                  <a:schemeClr val="tx2"/>
                </a:solidFill>
              </a:rPr>
            </a:br>
            <a:r>
              <a:rPr lang="en-US" altLang="LID4096" sz="1000">
                <a:solidFill>
                  <a:schemeClr val="tx2"/>
                </a:solidFill>
              </a:rPr>
              <a:t>April, 1996</a:t>
            </a:r>
            <a:br>
              <a:rPr lang="en-US" altLang="LID4096" sz="1000">
                <a:solidFill>
                  <a:schemeClr val="tx2"/>
                </a:solidFill>
              </a:rPr>
            </a:br>
            <a:endParaRPr lang="en-US" altLang="LID4096" sz="1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346F83D-DE31-9BBF-3222-0F0BE846E8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8013" y="1827213"/>
            <a:ext cx="7772400" cy="4114800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Fisheye views can provide awareness of both global context and local detail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C7E110D-C40A-4AD1-F458-9D2E7CDD0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EA488FE2-8058-A22A-D29F-E4EDC2673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/>
          <a:lstStyle/>
          <a:p>
            <a:r>
              <a:rPr lang="en-US" altLang="LID4096"/>
              <a:t>Different Views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F01B98F-699B-CC7F-1AAC-AB1FD2777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pic>
        <p:nvPicPr>
          <p:cNvPr id="58372" name="Picture 4">
            <a:extLst>
              <a:ext uri="{FF2B5EF4-FFF2-40B4-BE49-F238E27FC236}">
                <a16:creationId xmlns:a16="http://schemas.microsoft.com/office/drawing/2014/main" id="{A198FAAB-CF39-9FEA-30E5-4161FEF950D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8" y="2395538"/>
            <a:ext cx="4275137" cy="411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3" name="Rectangle 5">
            <a:extLst>
              <a:ext uri="{FF2B5EF4-FFF2-40B4-BE49-F238E27FC236}">
                <a16:creationId xmlns:a16="http://schemas.microsoft.com/office/drawing/2014/main" id="{43B925BE-2D18-5CF4-1D45-E22BF98E7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pic>
        <p:nvPicPr>
          <p:cNvPr id="58374" name="Picture 6">
            <a:extLst>
              <a:ext uri="{FF2B5EF4-FFF2-40B4-BE49-F238E27FC236}">
                <a16:creationId xmlns:a16="http://schemas.microsoft.com/office/drawing/2014/main" id="{EF340803-C41C-1414-B843-498CC83E3B5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2376488"/>
            <a:ext cx="4254500" cy="409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8375" name="Group 19">
            <a:extLst>
              <a:ext uri="{FF2B5EF4-FFF2-40B4-BE49-F238E27FC236}">
                <a16:creationId xmlns:a16="http://schemas.microsoft.com/office/drawing/2014/main" id="{F3BBA1AC-17CA-6D38-3871-80E723B87101}"/>
              </a:ext>
            </a:extLst>
          </p:cNvPr>
          <p:cNvGrpSpPr>
            <a:grpSpLocks/>
          </p:cNvGrpSpPr>
          <p:nvPr/>
        </p:nvGrpSpPr>
        <p:grpSpPr bwMode="auto">
          <a:xfrm>
            <a:off x="3825875" y="1576388"/>
            <a:ext cx="520700" cy="752475"/>
            <a:chOff x="2410" y="993"/>
            <a:chExt cx="328" cy="474"/>
          </a:xfrm>
        </p:grpSpPr>
        <p:sp>
          <p:nvSpPr>
            <p:cNvPr id="58394" name="Freeform 7">
              <a:extLst>
                <a:ext uri="{FF2B5EF4-FFF2-40B4-BE49-F238E27FC236}">
                  <a16:creationId xmlns:a16="http://schemas.microsoft.com/office/drawing/2014/main" id="{DFB56504-D40C-EB7D-0591-B03FD60AF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1023"/>
              <a:ext cx="290" cy="364"/>
            </a:xfrm>
            <a:custGeom>
              <a:avLst/>
              <a:gdLst>
                <a:gd name="T0" fmla="*/ 201 w 290"/>
                <a:gd name="T1" fmla="*/ 11 h 364"/>
                <a:gd name="T2" fmla="*/ 238 w 290"/>
                <a:gd name="T3" fmla="*/ 26 h 364"/>
                <a:gd name="T4" fmla="*/ 252 w 290"/>
                <a:gd name="T5" fmla="*/ 55 h 364"/>
                <a:gd name="T6" fmla="*/ 263 w 290"/>
                <a:gd name="T7" fmla="*/ 96 h 364"/>
                <a:gd name="T8" fmla="*/ 264 w 290"/>
                <a:gd name="T9" fmla="*/ 113 h 364"/>
                <a:gd name="T10" fmla="*/ 263 w 290"/>
                <a:gd name="T11" fmla="*/ 129 h 364"/>
                <a:gd name="T12" fmla="*/ 258 w 290"/>
                <a:gd name="T13" fmla="*/ 141 h 364"/>
                <a:gd name="T14" fmla="*/ 265 w 290"/>
                <a:gd name="T15" fmla="*/ 163 h 364"/>
                <a:gd name="T16" fmla="*/ 275 w 290"/>
                <a:gd name="T17" fmla="*/ 184 h 364"/>
                <a:gd name="T18" fmla="*/ 279 w 290"/>
                <a:gd name="T19" fmla="*/ 191 h 364"/>
                <a:gd name="T20" fmla="*/ 284 w 290"/>
                <a:gd name="T21" fmla="*/ 196 h 364"/>
                <a:gd name="T22" fmla="*/ 287 w 290"/>
                <a:gd name="T23" fmla="*/ 201 h 364"/>
                <a:gd name="T24" fmla="*/ 289 w 290"/>
                <a:gd name="T25" fmla="*/ 208 h 364"/>
                <a:gd name="T26" fmla="*/ 287 w 290"/>
                <a:gd name="T27" fmla="*/ 214 h 364"/>
                <a:gd name="T28" fmla="*/ 283 w 290"/>
                <a:gd name="T29" fmla="*/ 216 h 364"/>
                <a:gd name="T30" fmla="*/ 271 w 290"/>
                <a:gd name="T31" fmla="*/ 219 h 364"/>
                <a:gd name="T32" fmla="*/ 265 w 290"/>
                <a:gd name="T33" fmla="*/ 222 h 364"/>
                <a:gd name="T34" fmla="*/ 264 w 290"/>
                <a:gd name="T35" fmla="*/ 230 h 364"/>
                <a:gd name="T36" fmla="*/ 265 w 290"/>
                <a:gd name="T37" fmla="*/ 239 h 364"/>
                <a:gd name="T38" fmla="*/ 270 w 290"/>
                <a:gd name="T39" fmla="*/ 253 h 364"/>
                <a:gd name="T40" fmla="*/ 268 w 290"/>
                <a:gd name="T41" fmla="*/ 259 h 364"/>
                <a:gd name="T42" fmla="*/ 263 w 290"/>
                <a:gd name="T43" fmla="*/ 265 h 364"/>
                <a:gd name="T44" fmla="*/ 264 w 290"/>
                <a:gd name="T45" fmla="*/ 270 h 364"/>
                <a:gd name="T46" fmla="*/ 265 w 290"/>
                <a:gd name="T47" fmla="*/ 275 h 364"/>
                <a:gd name="T48" fmla="*/ 263 w 290"/>
                <a:gd name="T49" fmla="*/ 280 h 364"/>
                <a:gd name="T50" fmla="*/ 258 w 290"/>
                <a:gd name="T51" fmla="*/ 282 h 364"/>
                <a:gd name="T52" fmla="*/ 254 w 290"/>
                <a:gd name="T53" fmla="*/ 289 h 364"/>
                <a:gd name="T54" fmla="*/ 254 w 290"/>
                <a:gd name="T55" fmla="*/ 300 h 364"/>
                <a:gd name="T56" fmla="*/ 252 w 290"/>
                <a:gd name="T57" fmla="*/ 307 h 364"/>
                <a:gd name="T58" fmla="*/ 247 w 290"/>
                <a:gd name="T59" fmla="*/ 313 h 364"/>
                <a:gd name="T60" fmla="*/ 241 w 290"/>
                <a:gd name="T61" fmla="*/ 317 h 364"/>
                <a:gd name="T62" fmla="*/ 234 w 290"/>
                <a:gd name="T63" fmla="*/ 319 h 364"/>
                <a:gd name="T64" fmla="*/ 226 w 290"/>
                <a:gd name="T65" fmla="*/ 320 h 364"/>
                <a:gd name="T66" fmla="*/ 204 w 290"/>
                <a:gd name="T67" fmla="*/ 319 h 364"/>
                <a:gd name="T68" fmla="*/ 185 w 290"/>
                <a:gd name="T69" fmla="*/ 317 h 364"/>
                <a:gd name="T70" fmla="*/ 156 w 290"/>
                <a:gd name="T71" fmla="*/ 363 h 364"/>
                <a:gd name="T72" fmla="*/ 37 w 290"/>
                <a:gd name="T73" fmla="*/ 307 h 364"/>
                <a:gd name="T74" fmla="*/ 49 w 290"/>
                <a:gd name="T75" fmla="*/ 287 h 364"/>
                <a:gd name="T76" fmla="*/ 56 w 290"/>
                <a:gd name="T77" fmla="*/ 270 h 364"/>
                <a:gd name="T78" fmla="*/ 56 w 290"/>
                <a:gd name="T79" fmla="*/ 245 h 364"/>
                <a:gd name="T80" fmla="*/ 0 w 290"/>
                <a:gd name="T81" fmla="*/ 192 h 364"/>
                <a:gd name="T82" fmla="*/ 0 w 290"/>
                <a:gd name="T83" fmla="*/ 67 h 364"/>
                <a:gd name="T84" fmla="*/ 29 w 290"/>
                <a:gd name="T85" fmla="*/ 33 h 364"/>
                <a:gd name="T86" fmla="*/ 66 w 290"/>
                <a:gd name="T87" fmla="*/ 15 h 364"/>
                <a:gd name="T88" fmla="*/ 104 w 290"/>
                <a:gd name="T89" fmla="*/ 0 h 364"/>
                <a:gd name="T90" fmla="*/ 155 w 290"/>
                <a:gd name="T91" fmla="*/ 7 h 364"/>
                <a:gd name="T92" fmla="*/ 201 w 290"/>
                <a:gd name="T93" fmla="*/ 11 h 36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90" h="364">
                  <a:moveTo>
                    <a:pt x="201" y="11"/>
                  </a:moveTo>
                  <a:lnTo>
                    <a:pt x="238" y="26"/>
                  </a:lnTo>
                  <a:lnTo>
                    <a:pt x="252" y="55"/>
                  </a:lnTo>
                  <a:lnTo>
                    <a:pt x="263" y="96"/>
                  </a:lnTo>
                  <a:lnTo>
                    <a:pt x="264" y="113"/>
                  </a:lnTo>
                  <a:lnTo>
                    <a:pt x="263" y="129"/>
                  </a:lnTo>
                  <a:lnTo>
                    <a:pt x="258" y="141"/>
                  </a:lnTo>
                  <a:lnTo>
                    <a:pt x="265" y="163"/>
                  </a:lnTo>
                  <a:lnTo>
                    <a:pt x="275" y="184"/>
                  </a:lnTo>
                  <a:lnTo>
                    <a:pt x="279" y="191"/>
                  </a:lnTo>
                  <a:lnTo>
                    <a:pt x="284" y="196"/>
                  </a:lnTo>
                  <a:lnTo>
                    <a:pt x="287" y="201"/>
                  </a:lnTo>
                  <a:lnTo>
                    <a:pt x="289" y="208"/>
                  </a:lnTo>
                  <a:lnTo>
                    <a:pt x="287" y="214"/>
                  </a:lnTo>
                  <a:lnTo>
                    <a:pt x="283" y="216"/>
                  </a:lnTo>
                  <a:lnTo>
                    <a:pt x="271" y="219"/>
                  </a:lnTo>
                  <a:lnTo>
                    <a:pt x="265" y="222"/>
                  </a:lnTo>
                  <a:lnTo>
                    <a:pt x="264" y="230"/>
                  </a:lnTo>
                  <a:lnTo>
                    <a:pt x="265" y="239"/>
                  </a:lnTo>
                  <a:lnTo>
                    <a:pt x="270" y="253"/>
                  </a:lnTo>
                  <a:lnTo>
                    <a:pt x="268" y="259"/>
                  </a:lnTo>
                  <a:lnTo>
                    <a:pt x="263" y="265"/>
                  </a:lnTo>
                  <a:lnTo>
                    <a:pt x="264" y="270"/>
                  </a:lnTo>
                  <a:lnTo>
                    <a:pt x="265" y="275"/>
                  </a:lnTo>
                  <a:lnTo>
                    <a:pt x="263" y="280"/>
                  </a:lnTo>
                  <a:lnTo>
                    <a:pt x="258" y="282"/>
                  </a:lnTo>
                  <a:lnTo>
                    <a:pt x="254" y="289"/>
                  </a:lnTo>
                  <a:lnTo>
                    <a:pt x="254" y="300"/>
                  </a:lnTo>
                  <a:lnTo>
                    <a:pt x="252" y="307"/>
                  </a:lnTo>
                  <a:lnTo>
                    <a:pt x="247" y="313"/>
                  </a:lnTo>
                  <a:lnTo>
                    <a:pt x="241" y="317"/>
                  </a:lnTo>
                  <a:lnTo>
                    <a:pt x="234" y="319"/>
                  </a:lnTo>
                  <a:lnTo>
                    <a:pt x="226" y="320"/>
                  </a:lnTo>
                  <a:lnTo>
                    <a:pt x="204" y="319"/>
                  </a:lnTo>
                  <a:lnTo>
                    <a:pt x="185" y="317"/>
                  </a:lnTo>
                  <a:lnTo>
                    <a:pt x="156" y="363"/>
                  </a:lnTo>
                  <a:lnTo>
                    <a:pt x="37" y="307"/>
                  </a:lnTo>
                  <a:lnTo>
                    <a:pt x="49" y="287"/>
                  </a:lnTo>
                  <a:lnTo>
                    <a:pt x="56" y="270"/>
                  </a:lnTo>
                  <a:lnTo>
                    <a:pt x="56" y="245"/>
                  </a:lnTo>
                  <a:lnTo>
                    <a:pt x="0" y="192"/>
                  </a:lnTo>
                  <a:lnTo>
                    <a:pt x="0" y="67"/>
                  </a:lnTo>
                  <a:lnTo>
                    <a:pt x="29" y="33"/>
                  </a:lnTo>
                  <a:lnTo>
                    <a:pt x="66" y="15"/>
                  </a:lnTo>
                  <a:lnTo>
                    <a:pt x="104" y="0"/>
                  </a:lnTo>
                  <a:lnTo>
                    <a:pt x="155" y="7"/>
                  </a:lnTo>
                  <a:lnTo>
                    <a:pt x="201" y="11"/>
                  </a:lnTo>
                </a:path>
              </a:pathLst>
            </a:custGeom>
            <a:solidFill>
              <a:srgbClr val="FFC080"/>
            </a:solidFill>
            <a:ln w="12700" cap="rnd" cmpd="sng">
              <a:solidFill>
                <a:srgbClr val="402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5" name="Freeform 8">
              <a:extLst>
                <a:ext uri="{FF2B5EF4-FFF2-40B4-BE49-F238E27FC236}">
                  <a16:creationId xmlns:a16="http://schemas.microsoft.com/office/drawing/2014/main" id="{2532C6FD-A7BF-49F3-8C5C-6FCC707A9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" y="1251"/>
              <a:ext cx="35" cy="58"/>
            </a:xfrm>
            <a:custGeom>
              <a:avLst/>
              <a:gdLst>
                <a:gd name="T0" fmla="*/ 0 w 35"/>
                <a:gd name="T1" fmla="*/ 0 h 58"/>
                <a:gd name="T2" fmla="*/ 10 w 35"/>
                <a:gd name="T3" fmla="*/ 27 h 58"/>
                <a:gd name="T4" fmla="*/ 18 w 35"/>
                <a:gd name="T5" fmla="*/ 41 h 58"/>
                <a:gd name="T6" fmla="*/ 34 w 35"/>
                <a:gd name="T7" fmla="*/ 57 h 58"/>
                <a:gd name="T8" fmla="*/ 13 w 35"/>
                <a:gd name="T9" fmla="*/ 43 h 58"/>
                <a:gd name="T10" fmla="*/ 3 w 35"/>
                <a:gd name="T11" fmla="*/ 27 h 58"/>
                <a:gd name="T12" fmla="*/ 0 w 35"/>
                <a:gd name="T13" fmla="*/ 0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58">
                  <a:moveTo>
                    <a:pt x="0" y="0"/>
                  </a:moveTo>
                  <a:lnTo>
                    <a:pt x="10" y="27"/>
                  </a:lnTo>
                  <a:lnTo>
                    <a:pt x="18" y="41"/>
                  </a:lnTo>
                  <a:lnTo>
                    <a:pt x="34" y="57"/>
                  </a:lnTo>
                  <a:lnTo>
                    <a:pt x="13" y="43"/>
                  </a:lnTo>
                  <a:lnTo>
                    <a:pt x="3" y="27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6" name="Freeform 9">
              <a:extLst>
                <a:ext uri="{FF2B5EF4-FFF2-40B4-BE49-F238E27FC236}">
                  <a16:creationId xmlns:a16="http://schemas.microsoft.com/office/drawing/2014/main" id="{823AE31D-9D34-B430-B752-B4B901285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1167"/>
              <a:ext cx="36" cy="23"/>
            </a:xfrm>
            <a:custGeom>
              <a:avLst/>
              <a:gdLst>
                <a:gd name="T0" fmla="*/ 31 w 36"/>
                <a:gd name="T1" fmla="*/ 0 h 23"/>
                <a:gd name="T2" fmla="*/ 29 w 36"/>
                <a:gd name="T3" fmla="*/ 3 h 23"/>
                <a:gd name="T4" fmla="*/ 35 w 36"/>
                <a:gd name="T5" fmla="*/ 5 h 23"/>
                <a:gd name="T6" fmla="*/ 27 w 36"/>
                <a:gd name="T7" fmla="*/ 4 h 23"/>
                <a:gd name="T8" fmla="*/ 25 w 36"/>
                <a:gd name="T9" fmla="*/ 12 h 23"/>
                <a:gd name="T10" fmla="*/ 28 w 36"/>
                <a:gd name="T11" fmla="*/ 15 h 23"/>
                <a:gd name="T12" fmla="*/ 25 w 36"/>
                <a:gd name="T13" fmla="*/ 15 h 23"/>
                <a:gd name="T14" fmla="*/ 27 w 36"/>
                <a:gd name="T15" fmla="*/ 22 h 23"/>
                <a:gd name="T16" fmla="*/ 23 w 36"/>
                <a:gd name="T17" fmla="*/ 15 h 23"/>
                <a:gd name="T18" fmla="*/ 16 w 36"/>
                <a:gd name="T19" fmla="*/ 15 h 23"/>
                <a:gd name="T20" fmla="*/ 10 w 36"/>
                <a:gd name="T21" fmla="*/ 12 h 23"/>
                <a:gd name="T22" fmla="*/ 0 w 36"/>
                <a:gd name="T23" fmla="*/ 11 h 23"/>
                <a:gd name="T24" fmla="*/ 10 w 36"/>
                <a:gd name="T25" fmla="*/ 4 h 23"/>
                <a:gd name="T26" fmla="*/ 31 w 36"/>
                <a:gd name="T27" fmla="*/ 0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6" h="23">
                  <a:moveTo>
                    <a:pt x="31" y="0"/>
                  </a:moveTo>
                  <a:lnTo>
                    <a:pt x="29" y="3"/>
                  </a:lnTo>
                  <a:lnTo>
                    <a:pt x="35" y="5"/>
                  </a:lnTo>
                  <a:lnTo>
                    <a:pt x="27" y="4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25" y="15"/>
                  </a:lnTo>
                  <a:lnTo>
                    <a:pt x="27" y="22"/>
                  </a:lnTo>
                  <a:lnTo>
                    <a:pt x="23" y="15"/>
                  </a:lnTo>
                  <a:lnTo>
                    <a:pt x="16" y="15"/>
                  </a:lnTo>
                  <a:lnTo>
                    <a:pt x="10" y="12"/>
                  </a:lnTo>
                  <a:lnTo>
                    <a:pt x="0" y="11"/>
                  </a:lnTo>
                  <a:lnTo>
                    <a:pt x="10" y="4"/>
                  </a:lnTo>
                  <a:lnTo>
                    <a:pt x="31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7" name="Freeform 10">
              <a:extLst>
                <a:ext uri="{FF2B5EF4-FFF2-40B4-BE49-F238E27FC236}">
                  <a16:creationId xmlns:a16="http://schemas.microsoft.com/office/drawing/2014/main" id="{F90D89D3-BB59-25AF-4D72-36BF0028D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6" y="1141"/>
              <a:ext cx="63" cy="17"/>
            </a:xfrm>
            <a:custGeom>
              <a:avLst/>
              <a:gdLst>
                <a:gd name="T0" fmla="*/ 62 w 63"/>
                <a:gd name="T1" fmla="*/ 8 h 17"/>
                <a:gd name="T2" fmla="*/ 59 w 63"/>
                <a:gd name="T3" fmla="*/ 13 h 17"/>
                <a:gd name="T4" fmla="*/ 52 w 63"/>
                <a:gd name="T5" fmla="*/ 16 h 17"/>
                <a:gd name="T6" fmla="*/ 43 w 63"/>
                <a:gd name="T7" fmla="*/ 11 h 17"/>
                <a:gd name="T8" fmla="*/ 30 w 63"/>
                <a:gd name="T9" fmla="*/ 8 h 17"/>
                <a:gd name="T10" fmla="*/ 9 w 63"/>
                <a:gd name="T11" fmla="*/ 7 h 17"/>
                <a:gd name="T12" fmla="*/ 0 w 63"/>
                <a:gd name="T13" fmla="*/ 8 h 17"/>
                <a:gd name="T14" fmla="*/ 15 w 63"/>
                <a:gd name="T15" fmla="*/ 3 h 17"/>
                <a:gd name="T16" fmla="*/ 26 w 63"/>
                <a:gd name="T17" fmla="*/ 2 h 17"/>
                <a:gd name="T18" fmla="*/ 24 w 63"/>
                <a:gd name="T19" fmla="*/ 0 h 17"/>
                <a:gd name="T20" fmla="*/ 36 w 63"/>
                <a:gd name="T21" fmla="*/ 2 h 17"/>
                <a:gd name="T22" fmla="*/ 35 w 63"/>
                <a:gd name="T23" fmla="*/ 1 h 17"/>
                <a:gd name="T24" fmla="*/ 43 w 63"/>
                <a:gd name="T25" fmla="*/ 3 h 17"/>
                <a:gd name="T26" fmla="*/ 51 w 63"/>
                <a:gd name="T27" fmla="*/ 3 h 17"/>
                <a:gd name="T28" fmla="*/ 62 w 63"/>
                <a:gd name="T29" fmla="*/ 8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3" h="17">
                  <a:moveTo>
                    <a:pt x="62" y="8"/>
                  </a:moveTo>
                  <a:lnTo>
                    <a:pt x="59" y="13"/>
                  </a:lnTo>
                  <a:lnTo>
                    <a:pt x="52" y="16"/>
                  </a:lnTo>
                  <a:lnTo>
                    <a:pt x="43" y="11"/>
                  </a:lnTo>
                  <a:lnTo>
                    <a:pt x="30" y="8"/>
                  </a:lnTo>
                  <a:lnTo>
                    <a:pt x="9" y="7"/>
                  </a:lnTo>
                  <a:lnTo>
                    <a:pt x="0" y="8"/>
                  </a:lnTo>
                  <a:lnTo>
                    <a:pt x="15" y="3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43" y="3"/>
                  </a:lnTo>
                  <a:lnTo>
                    <a:pt x="51" y="3"/>
                  </a:lnTo>
                  <a:lnTo>
                    <a:pt x="62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8" name="Freeform 11">
              <a:extLst>
                <a:ext uri="{FF2B5EF4-FFF2-40B4-BE49-F238E27FC236}">
                  <a16:creationId xmlns:a16="http://schemas.microsoft.com/office/drawing/2014/main" id="{D61FAC88-9297-22C7-602C-BDF8A8985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" y="1274"/>
              <a:ext cx="30" cy="25"/>
            </a:xfrm>
            <a:custGeom>
              <a:avLst/>
              <a:gdLst>
                <a:gd name="T0" fmla="*/ 29 w 30"/>
                <a:gd name="T1" fmla="*/ 3 h 25"/>
                <a:gd name="T2" fmla="*/ 24 w 30"/>
                <a:gd name="T3" fmla="*/ 1 h 25"/>
                <a:gd name="T4" fmla="*/ 19 w 30"/>
                <a:gd name="T5" fmla="*/ 0 h 25"/>
                <a:gd name="T6" fmla="*/ 16 w 30"/>
                <a:gd name="T7" fmla="*/ 3 h 25"/>
                <a:gd name="T8" fmla="*/ 12 w 30"/>
                <a:gd name="T9" fmla="*/ 6 h 25"/>
                <a:gd name="T10" fmla="*/ 7 w 30"/>
                <a:gd name="T11" fmla="*/ 9 h 25"/>
                <a:gd name="T12" fmla="*/ 2 w 30"/>
                <a:gd name="T13" fmla="*/ 10 h 25"/>
                <a:gd name="T14" fmla="*/ 1 w 30"/>
                <a:gd name="T15" fmla="*/ 8 h 25"/>
                <a:gd name="T16" fmla="*/ 0 w 30"/>
                <a:gd name="T17" fmla="*/ 14 h 25"/>
                <a:gd name="T18" fmla="*/ 0 w 30"/>
                <a:gd name="T19" fmla="*/ 18 h 25"/>
                <a:gd name="T20" fmla="*/ 0 w 30"/>
                <a:gd name="T21" fmla="*/ 21 h 25"/>
                <a:gd name="T22" fmla="*/ 1 w 30"/>
                <a:gd name="T23" fmla="*/ 24 h 25"/>
                <a:gd name="T24" fmla="*/ 0 w 30"/>
                <a:gd name="T25" fmla="*/ 19 h 25"/>
                <a:gd name="T26" fmla="*/ 2 w 30"/>
                <a:gd name="T27" fmla="*/ 14 h 25"/>
                <a:gd name="T28" fmla="*/ 12 w 30"/>
                <a:gd name="T29" fmla="*/ 11 h 25"/>
                <a:gd name="T30" fmla="*/ 16 w 30"/>
                <a:gd name="T31" fmla="*/ 13 h 25"/>
                <a:gd name="T32" fmla="*/ 21 w 30"/>
                <a:gd name="T33" fmla="*/ 14 h 25"/>
                <a:gd name="T34" fmla="*/ 27 w 30"/>
                <a:gd name="T35" fmla="*/ 8 h 25"/>
                <a:gd name="T36" fmla="*/ 29 w 30"/>
                <a:gd name="T37" fmla="*/ 3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0" h="25">
                  <a:moveTo>
                    <a:pt x="29" y="3"/>
                  </a:moveTo>
                  <a:lnTo>
                    <a:pt x="24" y="1"/>
                  </a:lnTo>
                  <a:lnTo>
                    <a:pt x="19" y="0"/>
                  </a:lnTo>
                  <a:lnTo>
                    <a:pt x="16" y="3"/>
                  </a:lnTo>
                  <a:lnTo>
                    <a:pt x="12" y="6"/>
                  </a:lnTo>
                  <a:lnTo>
                    <a:pt x="7" y="9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12" y="11"/>
                  </a:lnTo>
                  <a:lnTo>
                    <a:pt x="16" y="13"/>
                  </a:lnTo>
                  <a:lnTo>
                    <a:pt x="21" y="14"/>
                  </a:lnTo>
                  <a:lnTo>
                    <a:pt x="27" y="8"/>
                  </a:lnTo>
                  <a:lnTo>
                    <a:pt x="29" y="3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9" name="Freeform 12">
              <a:extLst>
                <a:ext uri="{FF2B5EF4-FFF2-40B4-BE49-F238E27FC236}">
                  <a16:creationId xmlns:a16="http://schemas.microsoft.com/office/drawing/2014/main" id="{28DEBE69-F546-68E0-CA03-61D54D555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" y="1299"/>
              <a:ext cx="17" cy="17"/>
            </a:xfrm>
            <a:custGeom>
              <a:avLst/>
              <a:gdLst>
                <a:gd name="T0" fmla="*/ 16 w 17"/>
                <a:gd name="T1" fmla="*/ 3 h 17"/>
                <a:gd name="T2" fmla="*/ 7 w 17"/>
                <a:gd name="T3" fmla="*/ 0 h 17"/>
                <a:gd name="T4" fmla="*/ 0 w 17"/>
                <a:gd name="T5" fmla="*/ 6 h 17"/>
                <a:gd name="T6" fmla="*/ 8 w 17"/>
                <a:gd name="T7" fmla="*/ 16 h 17"/>
                <a:gd name="T8" fmla="*/ 16 w 17"/>
                <a:gd name="T9" fmla="*/ 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3"/>
                  </a:moveTo>
                  <a:lnTo>
                    <a:pt x="7" y="0"/>
                  </a:lnTo>
                  <a:lnTo>
                    <a:pt x="0" y="6"/>
                  </a:lnTo>
                  <a:lnTo>
                    <a:pt x="8" y="16"/>
                  </a:lnTo>
                  <a:lnTo>
                    <a:pt x="16" y="3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400" name="Freeform 13">
              <a:extLst>
                <a:ext uri="{FF2B5EF4-FFF2-40B4-BE49-F238E27FC236}">
                  <a16:creationId xmlns:a16="http://schemas.microsoft.com/office/drawing/2014/main" id="{39398370-2B94-67A8-0321-F788D7B0F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0" y="1234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8 w 17"/>
                <a:gd name="T3" fmla="*/ 0 h 17"/>
                <a:gd name="T4" fmla="*/ 1 w 17"/>
                <a:gd name="T5" fmla="*/ 6 h 17"/>
                <a:gd name="T6" fmla="*/ 0 w 17"/>
                <a:gd name="T7" fmla="*/ 16 h 17"/>
                <a:gd name="T8" fmla="*/ 4 w 17"/>
                <a:gd name="T9" fmla="*/ 16 h 17"/>
                <a:gd name="T10" fmla="*/ 8 w 17"/>
                <a:gd name="T11" fmla="*/ 12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8" y="0"/>
                  </a:lnTo>
                  <a:lnTo>
                    <a:pt x="1" y="6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8" y="12"/>
                  </a:lnTo>
                  <a:lnTo>
                    <a:pt x="16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401" name="Freeform 14">
              <a:extLst>
                <a:ext uri="{FF2B5EF4-FFF2-40B4-BE49-F238E27FC236}">
                  <a16:creationId xmlns:a16="http://schemas.microsoft.com/office/drawing/2014/main" id="{34C569B1-98D5-6DE7-C98B-69BAFD24E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" y="1229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5 w 17"/>
                <a:gd name="T3" fmla="*/ 5 h 17"/>
                <a:gd name="T4" fmla="*/ 10 w 17"/>
                <a:gd name="T5" fmla="*/ 13 h 17"/>
                <a:gd name="T6" fmla="*/ 16 w 17"/>
                <a:gd name="T7" fmla="*/ 16 h 17"/>
                <a:gd name="T8" fmla="*/ 5 w 17"/>
                <a:gd name="T9" fmla="*/ 13 h 17"/>
                <a:gd name="T10" fmla="*/ 0 w 17"/>
                <a:gd name="T11" fmla="*/ 12 h 17"/>
                <a:gd name="T12" fmla="*/ 0 w 17"/>
                <a:gd name="T13" fmla="*/ 8 h 17"/>
                <a:gd name="T14" fmla="*/ 8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5" y="5"/>
                  </a:lnTo>
                  <a:lnTo>
                    <a:pt x="10" y="13"/>
                  </a:lnTo>
                  <a:lnTo>
                    <a:pt x="16" y="16"/>
                  </a:lnTo>
                  <a:lnTo>
                    <a:pt x="5" y="13"/>
                  </a:lnTo>
                  <a:lnTo>
                    <a:pt x="0" y="12"/>
                  </a:lnTo>
                  <a:lnTo>
                    <a:pt x="0" y="8"/>
                  </a:lnTo>
                  <a:lnTo>
                    <a:pt x="8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402" name="Freeform 15">
              <a:extLst>
                <a:ext uri="{FF2B5EF4-FFF2-40B4-BE49-F238E27FC236}">
                  <a16:creationId xmlns:a16="http://schemas.microsoft.com/office/drawing/2014/main" id="{4494579E-E823-9BDF-1DFB-ED021342C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" y="1174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10 w 17"/>
                <a:gd name="T5" fmla="*/ 12 h 17"/>
                <a:gd name="T6" fmla="*/ 4 w 17"/>
                <a:gd name="T7" fmla="*/ 12 h 17"/>
                <a:gd name="T8" fmla="*/ 0 w 17"/>
                <a:gd name="T9" fmla="*/ 12 h 17"/>
                <a:gd name="T10" fmla="*/ 4 w 17"/>
                <a:gd name="T11" fmla="*/ 4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10" y="12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4" y="4"/>
                  </a:lnTo>
                  <a:lnTo>
                    <a:pt x="16" y="0"/>
                  </a:lnTo>
                </a:path>
              </a:pathLst>
            </a:custGeom>
            <a:solidFill>
              <a:srgbClr val="FFC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403" name="Freeform 16">
              <a:extLst>
                <a:ext uri="{FF2B5EF4-FFF2-40B4-BE49-F238E27FC236}">
                  <a16:creationId xmlns:a16="http://schemas.microsoft.com/office/drawing/2014/main" id="{FB75CBA4-CC8A-1311-965C-D1C544158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9" y="1162"/>
              <a:ext cx="26" cy="58"/>
            </a:xfrm>
            <a:custGeom>
              <a:avLst/>
              <a:gdLst>
                <a:gd name="T0" fmla="*/ 25 w 26"/>
                <a:gd name="T1" fmla="*/ 11 h 58"/>
                <a:gd name="T2" fmla="*/ 16 w 26"/>
                <a:gd name="T3" fmla="*/ 4 h 58"/>
                <a:gd name="T4" fmla="*/ 8 w 26"/>
                <a:gd name="T5" fmla="*/ 6 h 58"/>
                <a:gd name="T6" fmla="*/ 3 w 26"/>
                <a:gd name="T7" fmla="*/ 15 h 58"/>
                <a:gd name="T8" fmla="*/ 1 w 26"/>
                <a:gd name="T9" fmla="*/ 28 h 58"/>
                <a:gd name="T10" fmla="*/ 3 w 26"/>
                <a:gd name="T11" fmla="*/ 38 h 58"/>
                <a:gd name="T12" fmla="*/ 6 w 26"/>
                <a:gd name="T13" fmla="*/ 47 h 58"/>
                <a:gd name="T14" fmla="*/ 10 w 26"/>
                <a:gd name="T15" fmla="*/ 34 h 58"/>
                <a:gd name="T16" fmla="*/ 13 w 26"/>
                <a:gd name="T17" fmla="*/ 26 h 58"/>
                <a:gd name="T18" fmla="*/ 23 w 26"/>
                <a:gd name="T19" fmla="*/ 22 h 58"/>
                <a:gd name="T20" fmla="*/ 16 w 26"/>
                <a:gd name="T21" fmla="*/ 32 h 58"/>
                <a:gd name="T22" fmla="*/ 9 w 26"/>
                <a:gd name="T23" fmla="*/ 40 h 58"/>
                <a:gd name="T24" fmla="*/ 9 w 26"/>
                <a:gd name="T25" fmla="*/ 49 h 58"/>
                <a:gd name="T26" fmla="*/ 12 w 26"/>
                <a:gd name="T27" fmla="*/ 56 h 58"/>
                <a:gd name="T28" fmla="*/ 15 w 26"/>
                <a:gd name="T29" fmla="*/ 57 h 58"/>
                <a:gd name="T30" fmla="*/ 4 w 26"/>
                <a:gd name="T31" fmla="*/ 55 h 58"/>
                <a:gd name="T32" fmla="*/ 0 w 26"/>
                <a:gd name="T33" fmla="*/ 42 h 58"/>
                <a:gd name="T34" fmla="*/ 0 w 26"/>
                <a:gd name="T35" fmla="*/ 27 h 58"/>
                <a:gd name="T36" fmla="*/ 0 w 26"/>
                <a:gd name="T37" fmla="*/ 12 h 58"/>
                <a:gd name="T38" fmla="*/ 6 w 26"/>
                <a:gd name="T39" fmla="*/ 3 h 58"/>
                <a:gd name="T40" fmla="*/ 13 w 26"/>
                <a:gd name="T41" fmla="*/ 0 h 58"/>
                <a:gd name="T42" fmla="*/ 21 w 26"/>
                <a:gd name="T43" fmla="*/ 2 h 58"/>
                <a:gd name="T44" fmla="*/ 25 w 26"/>
                <a:gd name="T45" fmla="*/ 11 h 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" h="58">
                  <a:moveTo>
                    <a:pt x="25" y="11"/>
                  </a:moveTo>
                  <a:lnTo>
                    <a:pt x="16" y="4"/>
                  </a:lnTo>
                  <a:lnTo>
                    <a:pt x="8" y="6"/>
                  </a:lnTo>
                  <a:lnTo>
                    <a:pt x="3" y="15"/>
                  </a:lnTo>
                  <a:lnTo>
                    <a:pt x="1" y="28"/>
                  </a:lnTo>
                  <a:lnTo>
                    <a:pt x="3" y="38"/>
                  </a:lnTo>
                  <a:lnTo>
                    <a:pt x="6" y="47"/>
                  </a:lnTo>
                  <a:lnTo>
                    <a:pt x="10" y="34"/>
                  </a:lnTo>
                  <a:lnTo>
                    <a:pt x="13" y="26"/>
                  </a:lnTo>
                  <a:lnTo>
                    <a:pt x="23" y="22"/>
                  </a:lnTo>
                  <a:lnTo>
                    <a:pt x="16" y="32"/>
                  </a:lnTo>
                  <a:lnTo>
                    <a:pt x="9" y="40"/>
                  </a:lnTo>
                  <a:lnTo>
                    <a:pt x="9" y="49"/>
                  </a:lnTo>
                  <a:lnTo>
                    <a:pt x="12" y="56"/>
                  </a:lnTo>
                  <a:lnTo>
                    <a:pt x="15" y="57"/>
                  </a:lnTo>
                  <a:lnTo>
                    <a:pt x="4" y="55"/>
                  </a:lnTo>
                  <a:lnTo>
                    <a:pt x="0" y="42"/>
                  </a:lnTo>
                  <a:lnTo>
                    <a:pt x="0" y="27"/>
                  </a:lnTo>
                  <a:lnTo>
                    <a:pt x="0" y="12"/>
                  </a:lnTo>
                  <a:lnTo>
                    <a:pt x="6" y="3"/>
                  </a:lnTo>
                  <a:lnTo>
                    <a:pt x="13" y="0"/>
                  </a:lnTo>
                  <a:lnTo>
                    <a:pt x="21" y="2"/>
                  </a:lnTo>
                  <a:lnTo>
                    <a:pt x="25" y="11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404" name="Freeform 17">
              <a:extLst>
                <a:ext uri="{FF2B5EF4-FFF2-40B4-BE49-F238E27FC236}">
                  <a16:creationId xmlns:a16="http://schemas.microsoft.com/office/drawing/2014/main" id="{E0DD0D1C-AE47-7F5F-2CA0-E95058D69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" y="1153"/>
              <a:ext cx="42" cy="78"/>
            </a:xfrm>
            <a:custGeom>
              <a:avLst/>
              <a:gdLst>
                <a:gd name="T0" fmla="*/ 41 w 42"/>
                <a:gd name="T1" fmla="*/ 19 h 78"/>
                <a:gd name="T2" fmla="*/ 34 w 42"/>
                <a:gd name="T3" fmla="*/ 7 h 78"/>
                <a:gd name="T4" fmla="*/ 24 w 42"/>
                <a:gd name="T5" fmla="*/ 3 h 78"/>
                <a:gd name="T6" fmla="*/ 11 w 42"/>
                <a:gd name="T7" fmla="*/ 5 h 78"/>
                <a:gd name="T8" fmla="*/ 6 w 42"/>
                <a:gd name="T9" fmla="*/ 12 h 78"/>
                <a:gd name="T10" fmla="*/ 2 w 42"/>
                <a:gd name="T11" fmla="*/ 24 h 78"/>
                <a:gd name="T12" fmla="*/ 2 w 42"/>
                <a:gd name="T13" fmla="*/ 34 h 78"/>
                <a:gd name="T14" fmla="*/ 4 w 42"/>
                <a:gd name="T15" fmla="*/ 40 h 78"/>
                <a:gd name="T16" fmla="*/ 4 w 42"/>
                <a:gd name="T17" fmla="*/ 50 h 78"/>
                <a:gd name="T18" fmla="*/ 7 w 42"/>
                <a:gd name="T19" fmla="*/ 60 h 78"/>
                <a:gd name="T20" fmla="*/ 15 w 42"/>
                <a:gd name="T21" fmla="*/ 71 h 78"/>
                <a:gd name="T22" fmla="*/ 21 w 42"/>
                <a:gd name="T23" fmla="*/ 71 h 78"/>
                <a:gd name="T24" fmla="*/ 28 w 42"/>
                <a:gd name="T25" fmla="*/ 71 h 78"/>
                <a:gd name="T26" fmla="*/ 28 w 42"/>
                <a:gd name="T27" fmla="*/ 73 h 78"/>
                <a:gd name="T28" fmla="*/ 23 w 42"/>
                <a:gd name="T29" fmla="*/ 77 h 78"/>
                <a:gd name="T30" fmla="*/ 16 w 42"/>
                <a:gd name="T31" fmla="*/ 76 h 78"/>
                <a:gd name="T32" fmla="*/ 9 w 42"/>
                <a:gd name="T33" fmla="*/ 73 h 78"/>
                <a:gd name="T34" fmla="*/ 2 w 42"/>
                <a:gd name="T35" fmla="*/ 61 h 78"/>
                <a:gd name="T36" fmla="*/ 1 w 42"/>
                <a:gd name="T37" fmla="*/ 43 h 78"/>
                <a:gd name="T38" fmla="*/ 0 w 42"/>
                <a:gd name="T39" fmla="*/ 31 h 78"/>
                <a:gd name="T40" fmla="*/ 0 w 42"/>
                <a:gd name="T41" fmla="*/ 21 h 78"/>
                <a:gd name="T42" fmla="*/ 3 w 42"/>
                <a:gd name="T43" fmla="*/ 11 h 78"/>
                <a:gd name="T44" fmla="*/ 8 w 42"/>
                <a:gd name="T45" fmla="*/ 3 h 78"/>
                <a:gd name="T46" fmla="*/ 18 w 42"/>
                <a:gd name="T47" fmla="*/ 0 h 78"/>
                <a:gd name="T48" fmla="*/ 34 w 42"/>
                <a:gd name="T49" fmla="*/ 2 h 78"/>
                <a:gd name="T50" fmla="*/ 40 w 42"/>
                <a:gd name="T51" fmla="*/ 7 h 78"/>
                <a:gd name="T52" fmla="*/ 41 w 42"/>
                <a:gd name="T53" fmla="*/ 19 h 7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2" h="78">
                  <a:moveTo>
                    <a:pt x="41" y="19"/>
                  </a:moveTo>
                  <a:lnTo>
                    <a:pt x="34" y="7"/>
                  </a:lnTo>
                  <a:lnTo>
                    <a:pt x="24" y="3"/>
                  </a:lnTo>
                  <a:lnTo>
                    <a:pt x="11" y="5"/>
                  </a:lnTo>
                  <a:lnTo>
                    <a:pt x="6" y="12"/>
                  </a:lnTo>
                  <a:lnTo>
                    <a:pt x="2" y="24"/>
                  </a:lnTo>
                  <a:lnTo>
                    <a:pt x="2" y="34"/>
                  </a:lnTo>
                  <a:lnTo>
                    <a:pt x="4" y="40"/>
                  </a:lnTo>
                  <a:lnTo>
                    <a:pt x="4" y="50"/>
                  </a:lnTo>
                  <a:lnTo>
                    <a:pt x="7" y="60"/>
                  </a:lnTo>
                  <a:lnTo>
                    <a:pt x="15" y="71"/>
                  </a:lnTo>
                  <a:lnTo>
                    <a:pt x="21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3" y="77"/>
                  </a:lnTo>
                  <a:lnTo>
                    <a:pt x="16" y="76"/>
                  </a:lnTo>
                  <a:lnTo>
                    <a:pt x="9" y="73"/>
                  </a:lnTo>
                  <a:lnTo>
                    <a:pt x="2" y="61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0" y="21"/>
                  </a:lnTo>
                  <a:lnTo>
                    <a:pt x="3" y="11"/>
                  </a:lnTo>
                  <a:lnTo>
                    <a:pt x="8" y="3"/>
                  </a:lnTo>
                  <a:lnTo>
                    <a:pt x="18" y="0"/>
                  </a:lnTo>
                  <a:lnTo>
                    <a:pt x="34" y="2"/>
                  </a:lnTo>
                  <a:lnTo>
                    <a:pt x="40" y="7"/>
                  </a:lnTo>
                  <a:lnTo>
                    <a:pt x="41" y="19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405" name="Freeform 18">
              <a:extLst>
                <a:ext uri="{FF2B5EF4-FFF2-40B4-BE49-F238E27FC236}">
                  <a16:creationId xmlns:a16="http://schemas.microsoft.com/office/drawing/2014/main" id="{AB459EB8-A477-B7CC-B4BB-241657097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" y="993"/>
              <a:ext cx="315" cy="474"/>
            </a:xfrm>
            <a:custGeom>
              <a:avLst/>
              <a:gdLst>
                <a:gd name="T0" fmla="*/ 172 w 315"/>
                <a:gd name="T1" fmla="*/ 185 h 474"/>
                <a:gd name="T2" fmla="*/ 162 w 315"/>
                <a:gd name="T3" fmla="*/ 163 h 474"/>
                <a:gd name="T4" fmla="*/ 148 w 315"/>
                <a:gd name="T5" fmla="*/ 161 h 474"/>
                <a:gd name="T6" fmla="*/ 137 w 315"/>
                <a:gd name="T7" fmla="*/ 165 h 474"/>
                <a:gd name="T8" fmla="*/ 131 w 315"/>
                <a:gd name="T9" fmla="*/ 178 h 474"/>
                <a:gd name="T10" fmla="*/ 129 w 315"/>
                <a:gd name="T11" fmla="*/ 191 h 474"/>
                <a:gd name="T12" fmla="*/ 132 w 315"/>
                <a:gd name="T13" fmla="*/ 221 h 474"/>
                <a:gd name="T14" fmla="*/ 140 w 315"/>
                <a:gd name="T15" fmla="*/ 235 h 474"/>
                <a:gd name="T16" fmla="*/ 143 w 315"/>
                <a:gd name="T17" fmla="*/ 252 h 474"/>
                <a:gd name="T18" fmla="*/ 147 w 315"/>
                <a:gd name="T19" fmla="*/ 274 h 474"/>
                <a:gd name="T20" fmla="*/ 157 w 315"/>
                <a:gd name="T21" fmla="*/ 301 h 474"/>
                <a:gd name="T22" fmla="*/ 174 w 315"/>
                <a:gd name="T23" fmla="*/ 335 h 474"/>
                <a:gd name="T24" fmla="*/ 189 w 315"/>
                <a:gd name="T25" fmla="*/ 367 h 474"/>
                <a:gd name="T26" fmla="*/ 204 w 315"/>
                <a:gd name="T27" fmla="*/ 411 h 474"/>
                <a:gd name="T28" fmla="*/ 213 w 315"/>
                <a:gd name="T29" fmla="*/ 444 h 474"/>
                <a:gd name="T30" fmla="*/ 216 w 315"/>
                <a:gd name="T31" fmla="*/ 473 h 474"/>
                <a:gd name="T32" fmla="*/ 176 w 315"/>
                <a:gd name="T33" fmla="*/ 429 h 474"/>
                <a:gd name="T34" fmla="*/ 138 w 315"/>
                <a:gd name="T35" fmla="*/ 403 h 474"/>
                <a:gd name="T36" fmla="*/ 116 w 315"/>
                <a:gd name="T37" fmla="*/ 389 h 474"/>
                <a:gd name="T38" fmla="*/ 90 w 315"/>
                <a:gd name="T39" fmla="*/ 379 h 474"/>
                <a:gd name="T40" fmla="*/ 60 w 315"/>
                <a:gd name="T41" fmla="*/ 381 h 474"/>
                <a:gd name="T42" fmla="*/ 30 w 315"/>
                <a:gd name="T43" fmla="*/ 400 h 474"/>
                <a:gd name="T44" fmla="*/ 2 w 315"/>
                <a:gd name="T45" fmla="*/ 436 h 474"/>
                <a:gd name="T46" fmla="*/ 0 w 315"/>
                <a:gd name="T47" fmla="*/ 406 h 474"/>
                <a:gd name="T48" fmla="*/ 15 w 315"/>
                <a:gd name="T49" fmla="*/ 371 h 474"/>
                <a:gd name="T50" fmla="*/ 36 w 315"/>
                <a:gd name="T51" fmla="*/ 329 h 474"/>
                <a:gd name="T52" fmla="*/ 44 w 315"/>
                <a:gd name="T53" fmla="*/ 300 h 474"/>
                <a:gd name="T54" fmla="*/ 46 w 315"/>
                <a:gd name="T55" fmla="*/ 270 h 474"/>
                <a:gd name="T56" fmla="*/ 40 w 315"/>
                <a:gd name="T57" fmla="*/ 247 h 474"/>
                <a:gd name="T58" fmla="*/ 28 w 315"/>
                <a:gd name="T59" fmla="*/ 229 h 474"/>
                <a:gd name="T60" fmla="*/ 20 w 315"/>
                <a:gd name="T61" fmla="*/ 200 h 474"/>
                <a:gd name="T62" fmla="*/ 17 w 315"/>
                <a:gd name="T63" fmla="*/ 179 h 474"/>
                <a:gd name="T64" fmla="*/ 11 w 315"/>
                <a:gd name="T65" fmla="*/ 155 h 474"/>
                <a:gd name="T66" fmla="*/ 10 w 315"/>
                <a:gd name="T67" fmla="*/ 124 h 474"/>
                <a:gd name="T68" fmla="*/ 14 w 315"/>
                <a:gd name="T69" fmla="*/ 102 h 474"/>
                <a:gd name="T70" fmla="*/ 24 w 315"/>
                <a:gd name="T71" fmla="*/ 82 h 474"/>
                <a:gd name="T72" fmla="*/ 34 w 315"/>
                <a:gd name="T73" fmla="*/ 55 h 474"/>
                <a:gd name="T74" fmla="*/ 52 w 315"/>
                <a:gd name="T75" fmla="*/ 32 h 474"/>
                <a:gd name="T76" fmla="*/ 72 w 315"/>
                <a:gd name="T77" fmla="*/ 18 h 474"/>
                <a:gd name="T78" fmla="*/ 101 w 315"/>
                <a:gd name="T79" fmla="*/ 9 h 474"/>
                <a:gd name="T80" fmla="*/ 132 w 315"/>
                <a:gd name="T81" fmla="*/ 1 h 474"/>
                <a:gd name="T82" fmla="*/ 185 w 315"/>
                <a:gd name="T83" fmla="*/ 0 h 474"/>
                <a:gd name="T84" fmla="*/ 213 w 315"/>
                <a:gd name="T85" fmla="*/ 4 h 474"/>
                <a:gd name="T86" fmla="*/ 241 w 315"/>
                <a:gd name="T87" fmla="*/ 13 h 474"/>
                <a:gd name="T88" fmla="*/ 266 w 315"/>
                <a:gd name="T89" fmla="*/ 23 h 474"/>
                <a:gd name="T90" fmla="*/ 283 w 315"/>
                <a:gd name="T91" fmla="*/ 39 h 474"/>
                <a:gd name="T92" fmla="*/ 303 w 315"/>
                <a:gd name="T93" fmla="*/ 59 h 474"/>
                <a:gd name="T94" fmla="*/ 313 w 315"/>
                <a:gd name="T95" fmla="*/ 89 h 474"/>
                <a:gd name="T96" fmla="*/ 314 w 315"/>
                <a:gd name="T97" fmla="*/ 115 h 474"/>
                <a:gd name="T98" fmla="*/ 306 w 315"/>
                <a:gd name="T99" fmla="*/ 137 h 474"/>
                <a:gd name="T100" fmla="*/ 286 w 315"/>
                <a:gd name="T101" fmla="*/ 115 h 474"/>
                <a:gd name="T102" fmla="*/ 259 w 315"/>
                <a:gd name="T103" fmla="*/ 103 h 474"/>
                <a:gd name="T104" fmla="*/ 224 w 315"/>
                <a:gd name="T105" fmla="*/ 98 h 474"/>
                <a:gd name="T106" fmla="*/ 233 w 315"/>
                <a:gd name="T107" fmla="*/ 137 h 474"/>
                <a:gd name="T108" fmla="*/ 193 w 315"/>
                <a:gd name="T109" fmla="*/ 123 h 474"/>
                <a:gd name="T110" fmla="*/ 205 w 315"/>
                <a:gd name="T111" fmla="*/ 153 h 474"/>
                <a:gd name="T112" fmla="*/ 177 w 315"/>
                <a:gd name="T113" fmla="*/ 152 h 474"/>
                <a:gd name="T114" fmla="*/ 172 w 315"/>
                <a:gd name="T115" fmla="*/ 185 h 4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15" h="474">
                  <a:moveTo>
                    <a:pt x="172" y="185"/>
                  </a:moveTo>
                  <a:lnTo>
                    <a:pt x="162" y="163"/>
                  </a:lnTo>
                  <a:lnTo>
                    <a:pt x="148" y="161"/>
                  </a:lnTo>
                  <a:lnTo>
                    <a:pt x="137" y="165"/>
                  </a:lnTo>
                  <a:lnTo>
                    <a:pt x="131" y="178"/>
                  </a:lnTo>
                  <a:lnTo>
                    <a:pt x="129" y="191"/>
                  </a:lnTo>
                  <a:lnTo>
                    <a:pt x="132" y="221"/>
                  </a:lnTo>
                  <a:lnTo>
                    <a:pt x="140" y="235"/>
                  </a:lnTo>
                  <a:lnTo>
                    <a:pt x="143" y="252"/>
                  </a:lnTo>
                  <a:lnTo>
                    <a:pt x="147" y="274"/>
                  </a:lnTo>
                  <a:lnTo>
                    <a:pt x="157" y="301"/>
                  </a:lnTo>
                  <a:lnTo>
                    <a:pt x="174" y="335"/>
                  </a:lnTo>
                  <a:lnTo>
                    <a:pt x="189" y="367"/>
                  </a:lnTo>
                  <a:lnTo>
                    <a:pt x="204" y="411"/>
                  </a:lnTo>
                  <a:lnTo>
                    <a:pt x="213" y="444"/>
                  </a:lnTo>
                  <a:lnTo>
                    <a:pt x="216" y="473"/>
                  </a:lnTo>
                  <a:lnTo>
                    <a:pt x="176" y="429"/>
                  </a:lnTo>
                  <a:lnTo>
                    <a:pt x="138" y="403"/>
                  </a:lnTo>
                  <a:lnTo>
                    <a:pt x="116" y="389"/>
                  </a:lnTo>
                  <a:lnTo>
                    <a:pt x="90" y="379"/>
                  </a:lnTo>
                  <a:lnTo>
                    <a:pt x="60" y="381"/>
                  </a:lnTo>
                  <a:lnTo>
                    <a:pt x="30" y="400"/>
                  </a:lnTo>
                  <a:lnTo>
                    <a:pt x="2" y="436"/>
                  </a:lnTo>
                  <a:lnTo>
                    <a:pt x="0" y="406"/>
                  </a:lnTo>
                  <a:lnTo>
                    <a:pt x="15" y="371"/>
                  </a:lnTo>
                  <a:lnTo>
                    <a:pt x="36" y="329"/>
                  </a:lnTo>
                  <a:lnTo>
                    <a:pt x="44" y="300"/>
                  </a:lnTo>
                  <a:lnTo>
                    <a:pt x="46" y="270"/>
                  </a:lnTo>
                  <a:lnTo>
                    <a:pt x="40" y="247"/>
                  </a:lnTo>
                  <a:lnTo>
                    <a:pt x="28" y="229"/>
                  </a:lnTo>
                  <a:lnTo>
                    <a:pt x="20" y="200"/>
                  </a:lnTo>
                  <a:lnTo>
                    <a:pt x="17" y="179"/>
                  </a:lnTo>
                  <a:lnTo>
                    <a:pt x="11" y="155"/>
                  </a:lnTo>
                  <a:lnTo>
                    <a:pt x="10" y="124"/>
                  </a:lnTo>
                  <a:lnTo>
                    <a:pt x="14" y="102"/>
                  </a:lnTo>
                  <a:lnTo>
                    <a:pt x="24" y="82"/>
                  </a:lnTo>
                  <a:lnTo>
                    <a:pt x="34" y="55"/>
                  </a:lnTo>
                  <a:lnTo>
                    <a:pt x="52" y="32"/>
                  </a:lnTo>
                  <a:lnTo>
                    <a:pt x="72" y="18"/>
                  </a:lnTo>
                  <a:lnTo>
                    <a:pt x="101" y="9"/>
                  </a:lnTo>
                  <a:lnTo>
                    <a:pt x="132" y="1"/>
                  </a:lnTo>
                  <a:lnTo>
                    <a:pt x="185" y="0"/>
                  </a:lnTo>
                  <a:lnTo>
                    <a:pt x="213" y="4"/>
                  </a:lnTo>
                  <a:lnTo>
                    <a:pt x="241" y="13"/>
                  </a:lnTo>
                  <a:lnTo>
                    <a:pt x="266" y="23"/>
                  </a:lnTo>
                  <a:lnTo>
                    <a:pt x="283" y="39"/>
                  </a:lnTo>
                  <a:lnTo>
                    <a:pt x="303" y="59"/>
                  </a:lnTo>
                  <a:lnTo>
                    <a:pt x="313" y="89"/>
                  </a:lnTo>
                  <a:lnTo>
                    <a:pt x="314" y="115"/>
                  </a:lnTo>
                  <a:lnTo>
                    <a:pt x="306" y="137"/>
                  </a:lnTo>
                  <a:lnTo>
                    <a:pt x="286" y="115"/>
                  </a:lnTo>
                  <a:lnTo>
                    <a:pt x="259" y="103"/>
                  </a:lnTo>
                  <a:lnTo>
                    <a:pt x="224" y="98"/>
                  </a:lnTo>
                  <a:lnTo>
                    <a:pt x="233" y="137"/>
                  </a:lnTo>
                  <a:lnTo>
                    <a:pt x="193" y="123"/>
                  </a:lnTo>
                  <a:lnTo>
                    <a:pt x="205" y="153"/>
                  </a:lnTo>
                  <a:lnTo>
                    <a:pt x="177" y="152"/>
                  </a:lnTo>
                  <a:lnTo>
                    <a:pt x="172" y="1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58376" name="Group 35">
            <a:extLst>
              <a:ext uri="{FF2B5EF4-FFF2-40B4-BE49-F238E27FC236}">
                <a16:creationId xmlns:a16="http://schemas.microsoft.com/office/drawing/2014/main" id="{70709F94-68DC-92F4-C100-38679B64F6D7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1631950"/>
            <a:ext cx="481013" cy="731838"/>
            <a:chOff x="3024" y="1028"/>
            <a:chExt cx="303" cy="461"/>
          </a:xfrm>
        </p:grpSpPr>
        <p:sp>
          <p:nvSpPr>
            <p:cNvPr id="58379" name="Freeform 20">
              <a:extLst>
                <a:ext uri="{FF2B5EF4-FFF2-40B4-BE49-F238E27FC236}">
                  <a16:creationId xmlns:a16="http://schemas.microsoft.com/office/drawing/2014/main" id="{80124E29-AB4F-B165-1157-32AC23348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1075"/>
              <a:ext cx="282" cy="333"/>
            </a:xfrm>
            <a:custGeom>
              <a:avLst/>
              <a:gdLst>
                <a:gd name="T0" fmla="*/ 92 w 282"/>
                <a:gd name="T1" fmla="*/ 10 h 333"/>
                <a:gd name="T2" fmla="*/ 67 w 282"/>
                <a:gd name="T3" fmla="*/ 30 h 333"/>
                <a:gd name="T4" fmla="*/ 54 w 282"/>
                <a:gd name="T5" fmla="*/ 53 h 333"/>
                <a:gd name="T6" fmla="*/ 42 w 282"/>
                <a:gd name="T7" fmla="*/ 79 h 333"/>
                <a:gd name="T8" fmla="*/ 35 w 282"/>
                <a:gd name="T9" fmla="*/ 92 h 333"/>
                <a:gd name="T10" fmla="*/ 35 w 282"/>
                <a:gd name="T11" fmla="*/ 106 h 333"/>
                <a:gd name="T12" fmla="*/ 41 w 282"/>
                <a:gd name="T13" fmla="*/ 123 h 333"/>
                <a:gd name="T14" fmla="*/ 28 w 282"/>
                <a:gd name="T15" fmla="*/ 136 h 333"/>
                <a:gd name="T16" fmla="*/ 10 w 282"/>
                <a:gd name="T17" fmla="*/ 172 h 333"/>
                <a:gd name="T18" fmla="*/ 0 w 282"/>
                <a:gd name="T19" fmla="*/ 192 h 333"/>
                <a:gd name="T20" fmla="*/ 0 w 282"/>
                <a:gd name="T21" fmla="*/ 198 h 333"/>
                <a:gd name="T22" fmla="*/ 2 w 282"/>
                <a:gd name="T23" fmla="*/ 204 h 333"/>
                <a:gd name="T24" fmla="*/ 10 w 282"/>
                <a:gd name="T25" fmla="*/ 207 h 333"/>
                <a:gd name="T26" fmla="*/ 23 w 282"/>
                <a:gd name="T27" fmla="*/ 207 h 333"/>
                <a:gd name="T28" fmla="*/ 29 w 282"/>
                <a:gd name="T29" fmla="*/ 210 h 333"/>
                <a:gd name="T30" fmla="*/ 28 w 282"/>
                <a:gd name="T31" fmla="*/ 224 h 333"/>
                <a:gd name="T32" fmla="*/ 25 w 282"/>
                <a:gd name="T33" fmla="*/ 241 h 333"/>
                <a:gd name="T34" fmla="*/ 32 w 282"/>
                <a:gd name="T35" fmla="*/ 250 h 333"/>
                <a:gd name="T36" fmla="*/ 30 w 282"/>
                <a:gd name="T37" fmla="*/ 263 h 333"/>
                <a:gd name="T38" fmla="*/ 36 w 282"/>
                <a:gd name="T39" fmla="*/ 271 h 333"/>
                <a:gd name="T40" fmla="*/ 41 w 282"/>
                <a:gd name="T41" fmla="*/ 293 h 333"/>
                <a:gd name="T42" fmla="*/ 50 w 282"/>
                <a:gd name="T43" fmla="*/ 299 h 333"/>
                <a:gd name="T44" fmla="*/ 63 w 282"/>
                <a:gd name="T45" fmla="*/ 299 h 333"/>
                <a:gd name="T46" fmla="*/ 82 w 282"/>
                <a:gd name="T47" fmla="*/ 296 h 333"/>
                <a:gd name="T48" fmla="*/ 101 w 282"/>
                <a:gd name="T49" fmla="*/ 293 h 333"/>
                <a:gd name="T50" fmla="*/ 99 w 282"/>
                <a:gd name="T51" fmla="*/ 332 h 333"/>
                <a:gd name="T52" fmla="*/ 249 w 282"/>
                <a:gd name="T53" fmla="*/ 279 h 333"/>
                <a:gd name="T54" fmla="*/ 237 w 282"/>
                <a:gd name="T55" fmla="*/ 249 h 333"/>
                <a:gd name="T56" fmla="*/ 240 w 282"/>
                <a:gd name="T57" fmla="*/ 225 h 333"/>
                <a:gd name="T58" fmla="*/ 281 w 282"/>
                <a:gd name="T59" fmla="*/ 181 h 333"/>
                <a:gd name="T60" fmla="*/ 281 w 282"/>
                <a:gd name="T61" fmla="*/ 63 h 333"/>
                <a:gd name="T62" fmla="*/ 253 w 282"/>
                <a:gd name="T63" fmla="*/ 31 h 333"/>
                <a:gd name="T64" fmla="*/ 219 w 282"/>
                <a:gd name="T65" fmla="*/ 14 h 333"/>
                <a:gd name="T66" fmla="*/ 183 w 282"/>
                <a:gd name="T67" fmla="*/ 0 h 333"/>
                <a:gd name="T68" fmla="*/ 134 w 282"/>
                <a:gd name="T69" fmla="*/ 7 h 333"/>
                <a:gd name="T70" fmla="*/ 92 w 282"/>
                <a:gd name="T71" fmla="*/ 10 h 3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2" h="333">
                  <a:moveTo>
                    <a:pt x="92" y="10"/>
                  </a:moveTo>
                  <a:lnTo>
                    <a:pt x="67" y="30"/>
                  </a:lnTo>
                  <a:lnTo>
                    <a:pt x="54" y="53"/>
                  </a:lnTo>
                  <a:lnTo>
                    <a:pt x="42" y="79"/>
                  </a:lnTo>
                  <a:lnTo>
                    <a:pt x="35" y="92"/>
                  </a:lnTo>
                  <a:lnTo>
                    <a:pt x="35" y="106"/>
                  </a:lnTo>
                  <a:lnTo>
                    <a:pt x="41" y="123"/>
                  </a:lnTo>
                  <a:lnTo>
                    <a:pt x="28" y="136"/>
                  </a:lnTo>
                  <a:lnTo>
                    <a:pt x="10" y="172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2" y="204"/>
                  </a:lnTo>
                  <a:lnTo>
                    <a:pt x="10" y="207"/>
                  </a:lnTo>
                  <a:lnTo>
                    <a:pt x="23" y="207"/>
                  </a:lnTo>
                  <a:lnTo>
                    <a:pt x="29" y="210"/>
                  </a:lnTo>
                  <a:lnTo>
                    <a:pt x="28" y="224"/>
                  </a:lnTo>
                  <a:lnTo>
                    <a:pt x="25" y="241"/>
                  </a:lnTo>
                  <a:lnTo>
                    <a:pt x="32" y="250"/>
                  </a:lnTo>
                  <a:lnTo>
                    <a:pt x="30" y="263"/>
                  </a:lnTo>
                  <a:lnTo>
                    <a:pt x="36" y="271"/>
                  </a:lnTo>
                  <a:lnTo>
                    <a:pt x="41" y="293"/>
                  </a:lnTo>
                  <a:lnTo>
                    <a:pt x="50" y="299"/>
                  </a:lnTo>
                  <a:lnTo>
                    <a:pt x="63" y="299"/>
                  </a:lnTo>
                  <a:lnTo>
                    <a:pt x="82" y="296"/>
                  </a:lnTo>
                  <a:lnTo>
                    <a:pt x="101" y="293"/>
                  </a:lnTo>
                  <a:lnTo>
                    <a:pt x="99" y="332"/>
                  </a:lnTo>
                  <a:lnTo>
                    <a:pt x="249" y="279"/>
                  </a:lnTo>
                  <a:lnTo>
                    <a:pt x="237" y="249"/>
                  </a:lnTo>
                  <a:lnTo>
                    <a:pt x="240" y="225"/>
                  </a:lnTo>
                  <a:lnTo>
                    <a:pt x="281" y="181"/>
                  </a:lnTo>
                  <a:lnTo>
                    <a:pt x="281" y="63"/>
                  </a:lnTo>
                  <a:lnTo>
                    <a:pt x="253" y="31"/>
                  </a:lnTo>
                  <a:lnTo>
                    <a:pt x="219" y="14"/>
                  </a:lnTo>
                  <a:lnTo>
                    <a:pt x="183" y="0"/>
                  </a:lnTo>
                  <a:lnTo>
                    <a:pt x="134" y="7"/>
                  </a:lnTo>
                  <a:lnTo>
                    <a:pt x="92" y="10"/>
                  </a:lnTo>
                </a:path>
              </a:pathLst>
            </a:custGeom>
            <a:solidFill>
              <a:srgbClr val="FFC080"/>
            </a:solidFill>
            <a:ln w="12700" cap="rnd" cmpd="sng">
              <a:solidFill>
                <a:srgbClr val="402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0" name="Freeform 21">
              <a:extLst>
                <a:ext uri="{FF2B5EF4-FFF2-40B4-BE49-F238E27FC236}">
                  <a16:creationId xmlns:a16="http://schemas.microsoft.com/office/drawing/2014/main" id="{8D7740C3-9371-B177-87B4-CB47F5F6E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1275"/>
              <a:ext cx="17" cy="17"/>
            </a:xfrm>
            <a:custGeom>
              <a:avLst/>
              <a:gdLst>
                <a:gd name="T0" fmla="*/ 0 w 17"/>
                <a:gd name="T1" fmla="*/ 4 h 17"/>
                <a:gd name="T2" fmla="*/ 3 w 17"/>
                <a:gd name="T3" fmla="*/ 12 h 17"/>
                <a:gd name="T4" fmla="*/ 12 w 17"/>
                <a:gd name="T5" fmla="*/ 8 h 17"/>
                <a:gd name="T6" fmla="*/ 15 w 17"/>
                <a:gd name="T7" fmla="*/ 16 h 17"/>
                <a:gd name="T8" fmla="*/ 16 w 17"/>
                <a:gd name="T9" fmla="*/ 4 h 17"/>
                <a:gd name="T10" fmla="*/ 11 w 17"/>
                <a:gd name="T11" fmla="*/ 0 h 17"/>
                <a:gd name="T12" fmla="*/ 0 w 17"/>
                <a:gd name="T13" fmla="*/ 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0" y="4"/>
                  </a:moveTo>
                  <a:lnTo>
                    <a:pt x="3" y="12"/>
                  </a:lnTo>
                  <a:lnTo>
                    <a:pt x="12" y="8"/>
                  </a:lnTo>
                  <a:lnTo>
                    <a:pt x="15" y="16"/>
                  </a:lnTo>
                  <a:lnTo>
                    <a:pt x="16" y="4"/>
                  </a:lnTo>
                  <a:lnTo>
                    <a:pt x="11" y="0"/>
                  </a:lnTo>
                  <a:lnTo>
                    <a:pt x="0" y="4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1" name="Freeform 22">
              <a:extLst>
                <a:ext uri="{FF2B5EF4-FFF2-40B4-BE49-F238E27FC236}">
                  <a16:creationId xmlns:a16="http://schemas.microsoft.com/office/drawing/2014/main" id="{6CE28FA3-5C50-D464-0608-BC9050BD8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" y="1262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9 w 17"/>
                <a:gd name="T3" fmla="*/ 4 h 17"/>
                <a:gd name="T4" fmla="*/ 9 w 17"/>
                <a:gd name="T5" fmla="*/ 8 h 17"/>
                <a:gd name="T6" fmla="*/ 11 w 17"/>
                <a:gd name="T7" fmla="*/ 16 h 17"/>
                <a:gd name="T8" fmla="*/ 16 w 17"/>
                <a:gd name="T9" fmla="*/ 6 h 17"/>
                <a:gd name="T10" fmla="*/ 16 w 17"/>
                <a:gd name="T11" fmla="*/ 0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9" y="4"/>
                  </a:lnTo>
                  <a:lnTo>
                    <a:pt x="9" y="8"/>
                  </a:lnTo>
                  <a:lnTo>
                    <a:pt x="11" y="16"/>
                  </a:lnTo>
                  <a:lnTo>
                    <a:pt x="16" y="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2" name="Freeform 23">
              <a:extLst>
                <a:ext uri="{FF2B5EF4-FFF2-40B4-BE49-F238E27FC236}">
                  <a16:creationId xmlns:a16="http://schemas.microsoft.com/office/drawing/2014/main" id="{8D25F686-5E4F-FD02-AD43-0E27A0527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6" y="1221"/>
              <a:ext cx="17" cy="26"/>
            </a:xfrm>
            <a:custGeom>
              <a:avLst/>
              <a:gdLst>
                <a:gd name="T0" fmla="*/ 16 w 17"/>
                <a:gd name="T1" fmla="*/ 0 h 26"/>
                <a:gd name="T2" fmla="*/ 4 w 17"/>
                <a:gd name="T3" fmla="*/ 14 h 26"/>
                <a:gd name="T4" fmla="*/ 0 w 17"/>
                <a:gd name="T5" fmla="*/ 25 h 26"/>
                <a:gd name="T6" fmla="*/ 6 w 17"/>
                <a:gd name="T7" fmla="*/ 18 h 26"/>
                <a:gd name="T8" fmla="*/ 16 w 17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26">
                  <a:moveTo>
                    <a:pt x="16" y="0"/>
                  </a:moveTo>
                  <a:lnTo>
                    <a:pt x="4" y="14"/>
                  </a:lnTo>
                  <a:lnTo>
                    <a:pt x="0" y="25"/>
                  </a:lnTo>
                  <a:lnTo>
                    <a:pt x="6" y="18"/>
                  </a:lnTo>
                  <a:lnTo>
                    <a:pt x="16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3" name="Freeform 24">
              <a:extLst>
                <a:ext uri="{FF2B5EF4-FFF2-40B4-BE49-F238E27FC236}">
                  <a16:creationId xmlns:a16="http://schemas.microsoft.com/office/drawing/2014/main" id="{D1879D36-87FD-01C9-2681-6B693F968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" y="1197"/>
              <a:ext cx="32" cy="22"/>
            </a:xfrm>
            <a:custGeom>
              <a:avLst/>
              <a:gdLst>
                <a:gd name="T0" fmla="*/ 0 w 32"/>
                <a:gd name="T1" fmla="*/ 0 h 22"/>
                <a:gd name="T2" fmla="*/ 6 w 32"/>
                <a:gd name="T3" fmla="*/ 11 h 22"/>
                <a:gd name="T4" fmla="*/ 4 w 32"/>
                <a:gd name="T5" fmla="*/ 14 h 22"/>
                <a:gd name="T6" fmla="*/ 4 w 32"/>
                <a:gd name="T7" fmla="*/ 16 h 22"/>
                <a:gd name="T8" fmla="*/ 3 w 32"/>
                <a:gd name="T9" fmla="*/ 21 h 22"/>
                <a:gd name="T10" fmla="*/ 7 w 32"/>
                <a:gd name="T11" fmla="*/ 14 h 22"/>
                <a:gd name="T12" fmla="*/ 13 w 32"/>
                <a:gd name="T13" fmla="*/ 14 h 22"/>
                <a:gd name="T14" fmla="*/ 19 w 32"/>
                <a:gd name="T15" fmla="*/ 11 h 22"/>
                <a:gd name="T16" fmla="*/ 31 w 32"/>
                <a:gd name="T17" fmla="*/ 10 h 22"/>
                <a:gd name="T18" fmla="*/ 19 w 32"/>
                <a:gd name="T19" fmla="*/ 4 h 22"/>
                <a:gd name="T20" fmla="*/ 0 w 32"/>
                <a:gd name="T21" fmla="*/ 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lnTo>
                    <a:pt x="6" y="11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3" y="21"/>
                  </a:lnTo>
                  <a:lnTo>
                    <a:pt x="7" y="14"/>
                  </a:lnTo>
                  <a:lnTo>
                    <a:pt x="13" y="14"/>
                  </a:lnTo>
                  <a:lnTo>
                    <a:pt x="19" y="11"/>
                  </a:lnTo>
                  <a:lnTo>
                    <a:pt x="31" y="10"/>
                  </a:lnTo>
                  <a:lnTo>
                    <a:pt x="19" y="4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4" name="Freeform 25">
              <a:extLst>
                <a:ext uri="{FF2B5EF4-FFF2-40B4-BE49-F238E27FC236}">
                  <a16:creationId xmlns:a16="http://schemas.microsoft.com/office/drawing/2014/main" id="{73C44EED-2B64-3950-AD0E-C81C4BB3A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4" y="1165"/>
              <a:ext cx="51" cy="21"/>
            </a:xfrm>
            <a:custGeom>
              <a:avLst/>
              <a:gdLst>
                <a:gd name="T0" fmla="*/ 0 w 51"/>
                <a:gd name="T1" fmla="*/ 11 h 21"/>
                <a:gd name="T2" fmla="*/ 1 w 51"/>
                <a:gd name="T3" fmla="*/ 18 h 21"/>
                <a:gd name="T4" fmla="*/ 7 w 51"/>
                <a:gd name="T5" fmla="*/ 20 h 21"/>
                <a:gd name="T6" fmla="*/ 15 w 51"/>
                <a:gd name="T7" fmla="*/ 14 h 21"/>
                <a:gd name="T8" fmla="*/ 25 w 51"/>
                <a:gd name="T9" fmla="*/ 11 h 21"/>
                <a:gd name="T10" fmla="*/ 41 w 51"/>
                <a:gd name="T11" fmla="*/ 10 h 21"/>
                <a:gd name="T12" fmla="*/ 50 w 51"/>
                <a:gd name="T13" fmla="*/ 11 h 21"/>
                <a:gd name="T14" fmla="*/ 37 w 51"/>
                <a:gd name="T15" fmla="*/ 5 h 21"/>
                <a:gd name="T16" fmla="*/ 28 w 51"/>
                <a:gd name="T17" fmla="*/ 3 h 21"/>
                <a:gd name="T18" fmla="*/ 30 w 51"/>
                <a:gd name="T19" fmla="*/ 0 h 21"/>
                <a:gd name="T20" fmla="*/ 20 w 51"/>
                <a:gd name="T21" fmla="*/ 4 h 21"/>
                <a:gd name="T22" fmla="*/ 21 w 51"/>
                <a:gd name="T23" fmla="*/ 2 h 21"/>
                <a:gd name="T24" fmla="*/ 14 w 51"/>
                <a:gd name="T25" fmla="*/ 5 h 21"/>
                <a:gd name="T26" fmla="*/ 8 w 51"/>
                <a:gd name="T27" fmla="*/ 5 h 21"/>
                <a:gd name="T28" fmla="*/ 0 w 51"/>
                <a:gd name="T29" fmla="*/ 11 h 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1" h="21">
                  <a:moveTo>
                    <a:pt x="0" y="11"/>
                  </a:moveTo>
                  <a:lnTo>
                    <a:pt x="1" y="18"/>
                  </a:lnTo>
                  <a:lnTo>
                    <a:pt x="7" y="20"/>
                  </a:lnTo>
                  <a:lnTo>
                    <a:pt x="15" y="14"/>
                  </a:lnTo>
                  <a:lnTo>
                    <a:pt x="25" y="11"/>
                  </a:lnTo>
                  <a:lnTo>
                    <a:pt x="41" y="10"/>
                  </a:lnTo>
                  <a:lnTo>
                    <a:pt x="50" y="11"/>
                  </a:lnTo>
                  <a:lnTo>
                    <a:pt x="37" y="5"/>
                  </a:lnTo>
                  <a:lnTo>
                    <a:pt x="28" y="3"/>
                  </a:lnTo>
                  <a:lnTo>
                    <a:pt x="30" y="0"/>
                  </a:lnTo>
                  <a:lnTo>
                    <a:pt x="20" y="4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8" y="5"/>
                  </a:lnTo>
                  <a:lnTo>
                    <a:pt x="0" y="11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5" name="Freeform 26">
              <a:extLst>
                <a:ext uri="{FF2B5EF4-FFF2-40B4-BE49-F238E27FC236}">
                  <a16:creationId xmlns:a16="http://schemas.microsoft.com/office/drawing/2014/main" id="{1B720FEC-53DE-BC0C-7E5B-C35F7DAF2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1193"/>
              <a:ext cx="31" cy="66"/>
            </a:xfrm>
            <a:custGeom>
              <a:avLst/>
              <a:gdLst>
                <a:gd name="T0" fmla="*/ 0 w 31"/>
                <a:gd name="T1" fmla="*/ 12 h 66"/>
                <a:gd name="T2" fmla="*/ 9 w 31"/>
                <a:gd name="T3" fmla="*/ 4 h 66"/>
                <a:gd name="T4" fmla="*/ 20 w 31"/>
                <a:gd name="T5" fmla="*/ 6 h 66"/>
                <a:gd name="T6" fmla="*/ 26 w 31"/>
                <a:gd name="T7" fmla="*/ 17 h 66"/>
                <a:gd name="T8" fmla="*/ 27 w 31"/>
                <a:gd name="T9" fmla="*/ 32 h 66"/>
                <a:gd name="T10" fmla="*/ 26 w 31"/>
                <a:gd name="T11" fmla="*/ 43 h 66"/>
                <a:gd name="T12" fmla="*/ 22 w 31"/>
                <a:gd name="T13" fmla="*/ 53 h 66"/>
                <a:gd name="T14" fmla="*/ 16 w 31"/>
                <a:gd name="T15" fmla="*/ 38 h 66"/>
                <a:gd name="T16" fmla="*/ 12 w 31"/>
                <a:gd name="T17" fmla="*/ 30 h 66"/>
                <a:gd name="T18" fmla="*/ 1 w 31"/>
                <a:gd name="T19" fmla="*/ 25 h 66"/>
                <a:gd name="T20" fmla="*/ 9 w 31"/>
                <a:gd name="T21" fmla="*/ 36 h 66"/>
                <a:gd name="T22" fmla="*/ 18 w 31"/>
                <a:gd name="T23" fmla="*/ 46 h 66"/>
                <a:gd name="T24" fmla="*/ 18 w 31"/>
                <a:gd name="T25" fmla="*/ 55 h 66"/>
                <a:gd name="T26" fmla="*/ 15 w 31"/>
                <a:gd name="T27" fmla="*/ 64 h 66"/>
                <a:gd name="T28" fmla="*/ 11 w 31"/>
                <a:gd name="T29" fmla="*/ 65 h 66"/>
                <a:gd name="T30" fmla="*/ 23 w 31"/>
                <a:gd name="T31" fmla="*/ 62 h 66"/>
                <a:gd name="T32" fmla="*/ 30 w 31"/>
                <a:gd name="T33" fmla="*/ 48 h 66"/>
                <a:gd name="T34" fmla="*/ 30 w 31"/>
                <a:gd name="T35" fmla="*/ 30 h 66"/>
                <a:gd name="T36" fmla="*/ 30 w 31"/>
                <a:gd name="T37" fmla="*/ 14 h 66"/>
                <a:gd name="T38" fmla="*/ 22 w 31"/>
                <a:gd name="T39" fmla="*/ 3 h 66"/>
                <a:gd name="T40" fmla="*/ 13 w 31"/>
                <a:gd name="T41" fmla="*/ 0 h 66"/>
                <a:gd name="T42" fmla="*/ 3 w 31"/>
                <a:gd name="T43" fmla="*/ 2 h 66"/>
                <a:gd name="T44" fmla="*/ 0 w 31"/>
                <a:gd name="T45" fmla="*/ 12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1" h="66">
                  <a:moveTo>
                    <a:pt x="0" y="12"/>
                  </a:moveTo>
                  <a:lnTo>
                    <a:pt x="9" y="4"/>
                  </a:lnTo>
                  <a:lnTo>
                    <a:pt x="20" y="6"/>
                  </a:lnTo>
                  <a:lnTo>
                    <a:pt x="26" y="17"/>
                  </a:lnTo>
                  <a:lnTo>
                    <a:pt x="27" y="32"/>
                  </a:lnTo>
                  <a:lnTo>
                    <a:pt x="26" y="43"/>
                  </a:lnTo>
                  <a:lnTo>
                    <a:pt x="22" y="53"/>
                  </a:lnTo>
                  <a:lnTo>
                    <a:pt x="16" y="38"/>
                  </a:lnTo>
                  <a:lnTo>
                    <a:pt x="12" y="30"/>
                  </a:lnTo>
                  <a:lnTo>
                    <a:pt x="1" y="25"/>
                  </a:lnTo>
                  <a:lnTo>
                    <a:pt x="9" y="36"/>
                  </a:lnTo>
                  <a:lnTo>
                    <a:pt x="18" y="46"/>
                  </a:lnTo>
                  <a:lnTo>
                    <a:pt x="18" y="55"/>
                  </a:lnTo>
                  <a:lnTo>
                    <a:pt x="15" y="64"/>
                  </a:lnTo>
                  <a:lnTo>
                    <a:pt x="11" y="65"/>
                  </a:lnTo>
                  <a:lnTo>
                    <a:pt x="23" y="62"/>
                  </a:lnTo>
                  <a:lnTo>
                    <a:pt x="30" y="48"/>
                  </a:lnTo>
                  <a:lnTo>
                    <a:pt x="30" y="30"/>
                  </a:lnTo>
                  <a:lnTo>
                    <a:pt x="30" y="14"/>
                  </a:lnTo>
                  <a:lnTo>
                    <a:pt x="22" y="3"/>
                  </a:lnTo>
                  <a:lnTo>
                    <a:pt x="13" y="0"/>
                  </a:lnTo>
                  <a:lnTo>
                    <a:pt x="3" y="2"/>
                  </a:lnTo>
                  <a:lnTo>
                    <a:pt x="0" y="12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6" name="Freeform 27">
              <a:extLst>
                <a:ext uri="{FF2B5EF4-FFF2-40B4-BE49-F238E27FC236}">
                  <a16:creationId xmlns:a16="http://schemas.microsoft.com/office/drawing/2014/main" id="{06511C83-1FCC-2D4E-8E7C-AEC593BC6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0" y="1182"/>
              <a:ext cx="50" cy="90"/>
            </a:xfrm>
            <a:custGeom>
              <a:avLst/>
              <a:gdLst>
                <a:gd name="T0" fmla="*/ 0 w 50"/>
                <a:gd name="T1" fmla="*/ 22 h 90"/>
                <a:gd name="T2" fmla="*/ 7 w 50"/>
                <a:gd name="T3" fmla="*/ 8 h 90"/>
                <a:gd name="T4" fmla="*/ 20 w 50"/>
                <a:gd name="T5" fmla="*/ 4 h 90"/>
                <a:gd name="T6" fmla="*/ 36 w 50"/>
                <a:gd name="T7" fmla="*/ 7 h 90"/>
                <a:gd name="T8" fmla="*/ 41 w 50"/>
                <a:gd name="T9" fmla="*/ 15 h 90"/>
                <a:gd name="T10" fmla="*/ 45 w 50"/>
                <a:gd name="T11" fmla="*/ 28 h 90"/>
                <a:gd name="T12" fmla="*/ 45 w 50"/>
                <a:gd name="T13" fmla="*/ 39 h 90"/>
                <a:gd name="T14" fmla="*/ 42 w 50"/>
                <a:gd name="T15" fmla="*/ 46 h 90"/>
                <a:gd name="T16" fmla="*/ 42 w 50"/>
                <a:gd name="T17" fmla="*/ 57 h 90"/>
                <a:gd name="T18" fmla="*/ 40 w 50"/>
                <a:gd name="T19" fmla="*/ 69 h 90"/>
                <a:gd name="T20" fmla="*/ 29 w 50"/>
                <a:gd name="T21" fmla="*/ 82 h 90"/>
                <a:gd name="T22" fmla="*/ 24 w 50"/>
                <a:gd name="T23" fmla="*/ 82 h 90"/>
                <a:gd name="T24" fmla="*/ 14 w 50"/>
                <a:gd name="T25" fmla="*/ 82 h 90"/>
                <a:gd name="T26" fmla="*/ 14 w 50"/>
                <a:gd name="T27" fmla="*/ 84 h 90"/>
                <a:gd name="T28" fmla="*/ 21 w 50"/>
                <a:gd name="T29" fmla="*/ 89 h 90"/>
                <a:gd name="T30" fmla="*/ 28 w 50"/>
                <a:gd name="T31" fmla="*/ 87 h 90"/>
                <a:gd name="T32" fmla="*/ 37 w 50"/>
                <a:gd name="T33" fmla="*/ 83 h 90"/>
                <a:gd name="T34" fmla="*/ 45 w 50"/>
                <a:gd name="T35" fmla="*/ 71 h 90"/>
                <a:gd name="T36" fmla="*/ 46 w 50"/>
                <a:gd name="T37" fmla="*/ 50 h 90"/>
                <a:gd name="T38" fmla="*/ 49 w 50"/>
                <a:gd name="T39" fmla="*/ 36 h 90"/>
                <a:gd name="T40" fmla="*/ 49 w 50"/>
                <a:gd name="T41" fmla="*/ 24 h 90"/>
                <a:gd name="T42" fmla="*/ 44 w 50"/>
                <a:gd name="T43" fmla="*/ 13 h 90"/>
                <a:gd name="T44" fmla="*/ 38 w 50"/>
                <a:gd name="T45" fmla="*/ 4 h 90"/>
                <a:gd name="T46" fmla="*/ 25 w 50"/>
                <a:gd name="T47" fmla="*/ 0 h 90"/>
                <a:gd name="T48" fmla="*/ 7 w 50"/>
                <a:gd name="T49" fmla="*/ 3 h 90"/>
                <a:gd name="T50" fmla="*/ 0 w 50"/>
                <a:gd name="T51" fmla="*/ 8 h 90"/>
                <a:gd name="T52" fmla="*/ 0 w 50"/>
                <a:gd name="T53" fmla="*/ 22 h 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50" h="90">
                  <a:moveTo>
                    <a:pt x="0" y="22"/>
                  </a:moveTo>
                  <a:lnTo>
                    <a:pt x="7" y="8"/>
                  </a:lnTo>
                  <a:lnTo>
                    <a:pt x="20" y="4"/>
                  </a:lnTo>
                  <a:lnTo>
                    <a:pt x="36" y="7"/>
                  </a:lnTo>
                  <a:lnTo>
                    <a:pt x="41" y="15"/>
                  </a:lnTo>
                  <a:lnTo>
                    <a:pt x="45" y="28"/>
                  </a:lnTo>
                  <a:lnTo>
                    <a:pt x="45" y="39"/>
                  </a:lnTo>
                  <a:lnTo>
                    <a:pt x="42" y="46"/>
                  </a:lnTo>
                  <a:lnTo>
                    <a:pt x="42" y="57"/>
                  </a:lnTo>
                  <a:lnTo>
                    <a:pt x="40" y="69"/>
                  </a:lnTo>
                  <a:lnTo>
                    <a:pt x="29" y="82"/>
                  </a:lnTo>
                  <a:lnTo>
                    <a:pt x="24" y="82"/>
                  </a:lnTo>
                  <a:lnTo>
                    <a:pt x="14" y="82"/>
                  </a:lnTo>
                  <a:lnTo>
                    <a:pt x="14" y="84"/>
                  </a:lnTo>
                  <a:lnTo>
                    <a:pt x="21" y="89"/>
                  </a:lnTo>
                  <a:lnTo>
                    <a:pt x="28" y="87"/>
                  </a:lnTo>
                  <a:lnTo>
                    <a:pt x="37" y="83"/>
                  </a:lnTo>
                  <a:lnTo>
                    <a:pt x="45" y="71"/>
                  </a:lnTo>
                  <a:lnTo>
                    <a:pt x="46" y="50"/>
                  </a:lnTo>
                  <a:lnTo>
                    <a:pt x="49" y="36"/>
                  </a:lnTo>
                  <a:lnTo>
                    <a:pt x="49" y="24"/>
                  </a:lnTo>
                  <a:lnTo>
                    <a:pt x="44" y="13"/>
                  </a:lnTo>
                  <a:lnTo>
                    <a:pt x="38" y="4"/>
                  </a:lnTo>
                  <a:lnTo>
                    <a:pt x="25" y="0"/>
                  </a:lnTo>
                  <a:lnTo>
                    <a:pt x="7" y="3"/>
                  </a:lnTo>
                  <a:lnTo>
                    <a:pt x="0" y="8"/>
                  </a:lnTo>
                  <a:lnTo>
                    <a:pt x="0" y="22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7" name="Freeform 28">
              <a:extLst>
                <a:ext uri="{FF2B5EF4-FFF2-40B4-BE49-F238E27FC236}">
                  <a16:creationId xmlns:a16="http://schemas.microsoft.com/office/drawing/2014/main" id="{9A230925-53A0-7E93-E321-635FAB5BE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" y="1277"/>
              <a:ext cx="45" cy="75"/>
            </a:xfrm>
            <a:custGeom>
              <a:avLst/>
              <a:gdLst>
                <a:gd name="T0" fmla="*/ 44 w 45"/>
                <a:gd name="T1" fmla="*/ 0 h 75"/>
                <a:gd name="T2" fmla="*/ 38 w 45"/>
                <a:gd name="T3" fmla="*/ 16 h 75"/>
                <a:gd name="T4" fmla="*/ 29 w 45"/>
                <a:gd name="T5" fmla="*/ 33 h 75"/>
                <a:gd name="T6" fmla="*/ 19 w 45"/>
                <a:gd name="T7" fmla="*/ 48 h 75"/>
                <a:gd name="T8" fmla="*/ 6 w 45"/>
                <a:gd name="T9" fmla="*/ 68 h 75"/>
                <a:gd name="T10" fmla="*/ 0 w 45"/>
                <a:gd name="T11" fmla="*/ 74 h 75"/>
                <a:gd name="T12" fmla="*/ 14 w 45"/>
                <a:gd name="T13" fmla="*/ 66 h 75"/>
                <a:gd name="T14" fmla="*/ 26 w 45"/>
                <a:gd name="T15" fmla="*/ 48 h 75"/>
                <a:gd name="T16" fmla="*/ 37 w 45"/>
                <a:gd name="T17" fmla="*/ 28 h 75"/>
                <a:gd name="T18" fmla="*/ 44 w 45"/>
                <a:gd name="T19" fmla="*/ 0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75">
                  <a:moveTo>
                    <a:pt x="44" y="0"/>
                  </a:moveTo>
                  <a:lnTo>
                    <a:pt x="38" y="16"/>
                  </a:lnTo>
                  <a:lnTo>
                    <a:pt x="29" y="33"/>
                  </a:lnTo>
                  <a:lnTo>
                    <a:pt x="19" y="48"/>
                  </a:lnTo>
                  <a:lnTo>
                    <a:pt x="6" y="68"/>
                  </a:lnTo>
                  <a:lnTo>
                    <a:pt x="0" y="74"/>
                  </a:lnTo>
                  <a:lnTo>
                    <a:pt x="14" y="66"/>
                  </a:lnTo>
                  <a:lnTo>
                    <a:pt x="26" y="48"/>
                  </a:lnTo>
                  <a:lnTo>
                    <a:pt x="37" y="28"/>
                  </a:lnTo>
                  <a:lnTo>
                    <a:pt x="44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8" name="Freeform 29">
              <a:extLst>
                <a:ext uri="{FF2B5EF4-FFF2-40B4-BE49-F238E27FC236}">
                  <a16:creationId xmlns:a16="http://schemas.microsoft.com/office/drawing/2014/main" id="{6C29C023-B7C1-81B2-AC62-50943C8F1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" y="1028"/>
              <a:ext cx="256" cy="276"/>
            </a:xfrm>
            <a:custGeom>
              <a:avLst/>
              <a:gdLst>
                <a:gd name="T0" fmla="*/ 20 w 256"/>
                <a:gd name="T1" fmla="*/ 79 h 276"/>
                <a:gd name="T2" fmla="*/ 59 w 256"/>
                <a:gd name="T3" fmla="*/ 73 h 276"/>
                <a:gd name="T4" fmla="*/ 85 w 256"/>
                <a:gd name="T5" fmla="*/ 76 h 276"/>
                <a:gd name="T6" fmla="*/ 100 w 256"/>
                <a:gd name="T7" fmla="*/ 96 h 276"/>
                <a:gd name="T8" fmla="*/ 90 w 256"/>
                <a:gd name="T9" fmla="*/ 119 h 276"/>
                <a:gd name="T10" fmla="*/ 78 w 256"/>
                <a:gd name="T11" fmla="*/ 128 h 276"/>
                <a:gd name="T12" fmla="*/ 74 w 256"/>
                <a:gd name="T13" fmla="*/ 150 h 276"/>
                <a:gd name="T14" fmla="*/ 82 w 256"/>
                <a:gd name="T15" fmla="*/ 165 h 276"/>
                <a:gd name="T16" fmla="*/ 76 w 256"/>
                <a:gd name="T17" fmla="*/ 186 h 276"/>
                <a:gd name="T18" fmla="*/ 92 w 256"/>
                <a:gd name="T19" fmla="*/ 186 h 276"/>
                <a:gd name="T20" fmla="*/ 97 w 256"/>
                <a:gd name="T21" fmla="*/ 162 h 276"/>
                <a:gd name="T22" fmla="*/ 106 w 256"/>
                <a:gd name="T23" fmla="*/ 150 h 276"/>
                <a:gd name="T24" fmla="*/ 125 w 256"/>
                <a:gd name="T25" fmla="*/ 150 h 276"/>
                <a:gd name="T26" fmla="*/ 144 w 256"/>
                <a:gd name="T27" fmla="*/ 155 h 276"/>
                <a:gd name="T28" fmla="*/ 149 w 256"/>
                <a:gd name="T29" fmla="*/ 172 h 276"/>
                <a:gd name="T30" fmla="*/ 151 w 256"/>
                <a:gd name="T31" fmla="*/ 195 h 276"/>
                <a:gd name="T32" fmla="*/ 149 w 256"/>
                <a:gd name="T33" fmla="*/ 212 h 276"/>
                <a:gd name="T34" fmla="*/ 149 w 256"/>
                <a:gd name="T35" fmla="*/ 225 h 276"/>
                <a:gd name="T36" fmla="*/ 150 w 256"/>
                <a:gd name="T37" fmla="*/ 239 h 276"/>
                <a:gd name="T38" fmla="*/ 162 w 256"/>
                <a:gd name="T39" fmla="*/ 252 h 276"/>
                <a:gd name="T40" fmla="*/ 171 w 256"/>
                <a:gd name="T41" fmla="*/ 259 h 276"/>
                <a:gd name="T42" fmla="*/ 194 w 256"/>
                <a:gd name="T43" fmla="*/ 275 h 276"/>
                <a:gd name="T44" fmla="*/ 235 w 256"/>
                <a:gd name="T45" fmla="*/ 229 h 276"/>
                <a:gd name="T46" fmla="*/ 247 w 256"/>
                <a:gd name="T47" fmla="*/ 191 h 276"/>
                <a:gd name="T48" fmla="*/ 252 w 256"/>
                <a:gd name="T49" fmla="*/ 131 h 276"/>
                <a:gd name="T50" fmla="*/ 255 w 256"/>
                <a:gd name="T51" fmla="*/ 88 h 276"/>
                <a:gd name="T52" fmla="*/ 250 w 256"/>
                <a:gd name="T53" fmla="*/ 47 h 276"/>
                <a:gd name="T54" fmla="*/ 239 w 256"/>
                <a:gd name="T55" fmla="*/ 24 h 276"/>
                <a:gd name="T56" fmla="*/ 213 w 256"/>
                <a:gd name="T57" fmla="*/ 8 h 276"/>
                <a:gd name="T58" fmla="*/ 190 w 256"/>
                <a:gd name="T59" fmla="*/ 3 h 276"/>
                <a:gd name="T60" fmla="*/ 145 w 256"/>
                <a:gd name="T61" fmla="*/ 0 h 276"/>
                <a:gd name="T62" fmla="*/ 102 w 256"/>
                <a:gd name="T63" fmla="*/ 2 h 276"/>
                <a:gd name="T64" fmla="*/ 48 w 256"/>
                <a:gd name="T65" fmla="*/ 12 h 276"/>
                <a:gd name="T66" fmla="*/ 24 w 256"/>
                <a:gd name="T67" fmla="*/ 25 h 276"/>
                <a:gd name="T68" fmla="*/ 12 w 256"/>
                <a:gd name="T69" fmla="*/ 38 h 276"/>
                <a:gd name="T70" fmla="*/ 0 w 256"/>
                <a:gd name="T71" fmla="*/ 57 h 276"/>
                <a:gd name="T72" fmla="*/ 2 w 256"/>
                <a:gd name="T73" fmla="*/ 68 h 276"/>
                <a:gd name="T74" fmla="*/ 20 w 256"/>
                <a:gd name="T75" fmla="*/ 79 h 2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6" h="276">
                  <a:moveTo>
                    <a:pt x="20" y="79"/>
                  </a:moveTo>
                  <a:lnTo>
                    <a:pt x="59" y="73"/>
                  </a:lnTo>
                  <a:lnTo>
                    <a:pt x="85" y="76"/>
                  </a:lnTo>
                  <a:lnTo>
                    <a:pt x="100" y="96"/>
                  </a:lnTo>
                  <a:lnTo>
                    <a:pt x="90" y="119"/>
                  </a:lnTo>
                  <a:lnTo>
                    <a:pt x="78" y="128"/>
                  </a:lnTo>
                  <a:lnTo>
                    <a:pt x="74" y="150"/>
                  </a:lnTo>
                  <a:lnTo>
                    <a:pt x="82" y="165"/>
                  </a:lnTo>
                  <a:lnTo>
                    <a:pt x="76" y="186"/>
                  </a:lnTo>
                  <a:lnTo>
                    <a:pt x="92" y="186"/>
                  </a:lnTo>
                  <a:lnTo>
                    <a:pt x="97" y="162"/>
                  </a:lnTo>
                  <a:lnTo>
                    <a:pt x="106" y="150"/>
                  </a:lnTo>
                  <a:lnTo>
                    <a:pt x="125" y="150"/>
                  </a:lnTo>
                  <a:lnTo>
                    <a:pt x="144" y="155"/>
                  </a:lnTo>
                  <a:lnTo>
                    <a:pt x="149" y="172"/>
                  </a:lnTo>
                  <a:lnTo>
                    <a:pt x="151" y="195"/>
                  </a:lnTo>
                  <a:lnTo>
                    <a:pt x="149" y="212"/>
                  </a:lnTo>
                  <a:lnTo>
                    <a:pt x="149" y="225"/>
                  </a:lnTo>
                  <a:lnTo>
                    <a:pt x="150" y="239"/>
                  </a:lnTo>
                  <a:lnTo>
                    <a:pt x="162" y="252"/>
                  </a:lnTo>
                  <a:lnTo>
                    <a:pt x="171" y="259"/>
                  </a:lnTo>
                  <a:lnTo>
                    <a:pt x="194" y="275"/>
                  </a:lnTo>
                  <a:lnTo>
                    <a:pt x="235" y="229"/>
                  </a:lnTo>
                  <a:lnTo>
                    <a:pt x="247" y="191"/>
                  </a:lnTo>
                  <a:lnTo>
                    <a:pt x="252" y="131"/>
                  </a:lnTo>
                  <a:lnTo>
                    <a:pt x="255" y="88"/>
                  </a:lnTo>
                  <a:lnTo>
                    <a:pt x="250" y="47"/>
                  </a:lnTo>
                  <a:lnTo>
                    <a:pt x="239" y="24"/>
                  </a:lnTo>
                  <a:lnTo>
                    <a:pt x="213" y="8"/>
                  </a:lnTo>
                  <a:lnTo>
                    <a:pt x="190" y="3"/>
                  </a:lnTo>
                  <a:lnTo>
                    <a:pt x="145" y="0"/>
                  </a:lnTo>
                  <a:lnTo>
                    <a:pt x="102" y="2"/>
                  </a:lnTo>
                  <a:lnTo>
                    <a:pt x="48" y="12"/>
                  </a:lnTo>
                  <a:lnTo>
                    <a:pt x="24" y="25"/>
                  </a:lnTo>
                  <a:lnTo>
                    <a:pt x="12" y="38"/>
                  </a:lnTo>
                  <a:lnTo>
                    <a:pt x="0" y="57"/>
                  </a:lnTo>
                  <a:lnTo>
                    <a:pt x="2" y="68"/>
                  </a:lnTo>
                  <a:lnTo>
                    <a:pt x="20" y="79"/>
                  </a:lnTo>
                </a:path>
              </a:pathLst>
            </a:custGeom>
            <a:solidFill>
              <a:srgbClr val="603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89" name="Freeform 30">
              <a:extLst>
                <a:ext uri="{FF2B5EF4-FFF2-40B4-BE49-F238E27FC236}">
                  <a16:creationId xmlns:a16="http://schemas.microsoft.com/office/drawing/2014/main" id="{B4400273-5E76-E07C-0954-229D395D5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8" y="1031"/>
              <a:ext cx="243" cy="266"/>
            </a:xfrm>
            <a:custGeom>
              <a:avLst/>
              <a:gdLst>
                <a:gd name="T0" fmla="*/ 10 w 243"/>
                <a:gd name="T1" fmla="*/ 40 h 266"/>
                <a:gd name="T2" fmla="*/ 4 w 243"/>
                <a:gd name="T3" fmla="*/ 62 h 266"/>
                <a:gd name="T4" fmla="*/ 60 w 243"/>
                <a:gd name="T5" fmla="*/ 65 h 266"/>
                <a:gd name="T6" fmla="*/ 109 w 243"/>
                <a:gd name="T7" fmla="*/ 52 h 266"/>
                <a:gd name="T8" fmla="*/ 86 w 243"/>
                <a:gd name="T9" fmla="*/ 61 h 266"/>
                <a:gd name="T10" fmla="*/ 81 w 243"/>
                <a:gd name="T11" fmla="*/ 70 h 266"/>
                <a:gd name="T12" fmla="*/ 105 w 243"/>
                <a:gd name="T13" fmla="*/ 67 h 266"/>
                <a:gd name="T14" fmla="*/ 110 w 243"/>
                <a:gd name="T15" fmla="*/ 71 h 266"/>
                <a:gd name="T16" fmla="*/ 96 w 243"/>
                <a:gd name="T17" fmla="*/ 89 h 266"/>
                <a:gd name="T18" fmla="*/ 101 w 243"/>
                <a:gd name="T19" fmla="*/ 93 h 266"/>
                <a:gd name="T20" fmla="*/ 87 w 243"/>
                <a:gd name="T21" fmla="*/ 115 h 266"/>
                <a:gd name="T22" fmla="*/ 132 w 243"/>
                <a:gd name="T23" fmla="*/ 105 h 266"/>
                <a:gd name="T24" fmla="*/ 73 w 243"/>
                <a:gd name="T25" fmla="*/ 128 h 266"/>
                <a:gd name="T26" fmla="*/ 106 w 243"/>
                <a:gd name="T27" fmla="*/ 123 h 266"/>
                <a:gd name="T28" fmla="*/ 77 w 243"/>
                <a:gd name="T29" fmla="*/ 139 h 266"/>
                <a:gd name="T30" fmla="*/ 86 w 243"/>
                <a:gd name="T31" fmla="*/ 147 h 266"/>
                <a:gd name="T32" fmla="*/ 133 w 243"/>
                <a:gd name="T33" fmla="*/ 142 h 266"/>
                <a:gd name="T34" fmla="*/ 169 w 243"/>
                <a:gd name="T35" fmla="*/ 146 h 266"/>
                <a:gd name="T36" fmla="*/ 166 w 243"/>
                <a:gd name="T37" fmla="*/ 156 h 266"/>
                <a:gd name="T38" fmla="*/ 174 w 243"/>
                <a:gd name="T39" fmla="*/ 162 h 266"/>
                <a:gd name="T40" fmla="*/ 146 w 243"/>
                <a:gd name="T41" fmla="*/ 182 h 266"/>
                <a:gd name="T42" fmla="*/ 172 w 243"/>
                <a:gd name="T43" fmla="*/ 181 h 266"/>
                <a:gd name="T44" fmla="*/ 146 w 243"/>
                <a:gd name="T45" fmla="*/ 210 h 266"/>
                <a:gd name="T46" fmla="*/ 164 w 243"/>
                <a:gd name="T47" fmla="*/ 209 h 266"/>
                <a:gd name="T48" fmla="*/ 157 w 243"/>
                <a:gd name="T49" fmla="*/ 241 h 266"/>
                <a:gd name="T50" fmla="*/ 188 w 243"/>
                <a:gd name="T51" fmla="*/ 194 h 266"/>
                <a:gd name="T52" fmla="*/ 158 w 243"/>
                <a:gd name="T53" fmla="*/ 246 h 266"/>
                <a:gd name="T54" fmla="*/ 194 w 243"/>
                <a:gd name="T55" fmla="*/ 227 h 266"/>
                <a:gd name="T56" fmla="*/ 186 w 243"/>
                <a:gd name="T57" fmla="*/ 248 h 266"/>
                <a:gd name="T58" fmla="*/ 205 w 243"/>
                <a:gd name="T59" fmla="*/ 246 h 266"/>
                <a:gd name="T60" fmla="*/ 235 w 243"/>
                <a:gd name="T61" fmla="*/ 159 h 266"/>
                <a:gd name="T62" fmla="*/ 220 w 243"/>
                <a:gd name="T63" fmla="*/ 105 h 266"/>
                <a:gd name="T64" fmla="*/ 194 w 243"/>
                <a:gd name="T65" fmla="*/ 109 h 266"/>
                <a:gd name="T66" fmla="*/ 239 w 243"/>
                <a:gd name="T67" fmla="*/ 92 h 266"/>
                <a:gd name="T68" fmla="*/ 208 w 243"/>
                <a:gd name="T69" fmla="*/ 58 h 266"/>
                <a:gd name="T70" fmla="*/ 189 w 243"/>
                <a:gd name="T71" fmla="*/ 58 h 266"/>
                <a:gd name="T72" fmla="*/ 230 w 243"/>
                <a:gd name="T73" fmla="*/ 28 h 266"/>
                <a:gd name="T74" fmla="*/ 182 w 243"/>
                <a:gd name="T75" fmla="*/ 17 h 266"/>
                <a:gd name="T76" fmla="*/ 195 w 243"/>
                <a:gd name="T77" fmla="*/ 6 h 266"/>
                <a:gd name="T78" fmla="*/ 136 w 243"/>
                <a:gd name="T79" fmla="*/ 5 h 266"/>
                <a:gd name="T80" fmla="*/ 112 w 243"/>
                <a:gd name="T81" fmla="*/ 13 h 266"/>
                <a:gd name="T82" fmla="*/ 108 w 243"/>
                <a:gd name="T83" fmla="*/ 1 h 266"/>
                <a:gd name="T84" fmla="*/ 61 w 243"/>
                <a:gd name="T85" fmla="*/ 22 h 266"/>
                <a:gd name="T86" fmla="*/ 70 w 243"/>
                <a:gd name="T87" fmla="*/ 6 h 2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3" h="266">
                  <a:moveTo>
                    <a:pt x="39" y="17"/>
                  </a:moveTo>
                  <a:lnTo>
                    <a:pt x="19" y="26"/>
                  </a:lnTo>
                  <a:lnTo>
                    <a:pt x="10" y="40"/>
                  </a:lnTo>
                  <a:lnTo>
                    <a:pt x="3" y="50"/>
                  </a:lnTo>
                  <a:lnTo>
                    <a:pt x="0" y="57"/>
                  </a:lnTo>
                  <a:lnTo>
                    <a:pt x="4" y="62"/>
                  </a:lnTo>
                  <a:lnTo>
                    <a:pt x="15" y="70"/>
                  </a:lnTo>
                  <a:lnTo>
                    <a:pt x="41" y="65"/>
                  </a:lnTo>
                  <a:lnTo>
                    <a:pt x="60" y="65"/>
                  </a:lnTo>
                  <a:lnTo>
                    <a:pt x="73" y="58"/>
                  </a:lnTo>
                  <a:lnTo>
                    <a:pt x="93" y="53"/>
                  </a:lnTo>
                  <a:lnTo>
                    <a:pt x="109" y="52"/>
                  </a:lnTo>
                  <a:lnTo>
                    <a:pt x="130" y="53"/>
                  </a:lnTo>
                  <a:lnTo>
                    <a:pt x="101" y="57"/>
                  </a:lnTo>
                  <a:lnTo>
                    <a:pt x="86" y="61"/>
                  </a:lnTo>
                  <a:lnTo>
                    <a:pt x="76" y="65"/>
                  </a:lnTo>
                  <a:lnTo>
                    <a:pt x="73" y="66"/>
                  </a:lnTo>
                  <a:lnTo>
                    <a:pt x="81" y="70"/>
                  </a:lnTo>
                  <a:lnTo>
                    <a:pt x="86" y="76"/>
                  </a:lnTo>
                  <a:lnTo>
                    <a:pt x="96" y="70"/>
                  </a:lnTo>
                  <a:lnTo>
                    <a:pt x="105" y="67"/>
                  </a:lnTo>
                  <a:lnTo>
                    <a:pt x="123" y="64"/>
                  </a:lnTo>
                  <a:lnTo>
                    <a:pt x="128" y="64"/>
                  </a:lnTo>
                  <a:lnTo>
                    <a:pt x="110" y="71"/>
                  </a:lnTo>
                  <a:lnTo>
                    <a:pt x="97" y="77"/>
                  </a:lnTo>
                  <a:lnTo>
                    <a:pt x="90" y="83"/>
                  </a:lnTo>
                  <a:lnTo>
                    <a:pt x="96" y="89"/>
                  </a:lnTo>
                  <a:lnTo>
                    <a:pt x="110" y="84"/>
                  </a:lnTo>
                  <a:lnTo>
                    <a:pt x="123" y="81"/>
                  </a:lnTo>
                  <a:lnTo>
                    <a:pt x="101" y="93"/>
                  </a:lnTo>
                  <a:lnTo>
                    <a:pt x="94" y="98"/>
                  </a:lnTo>
                  <a:lnTo>
                    <a:pt x="92" y="109"/>
                  </a:lnTo>
                  <a:lnTo>
                    <a:pt x="87" y="115"/>
                  </a:lnTo>
                  <a:lnTo>
                    <a:pt x="101" y="108"/>
                  </a:lnTo>
                  <a:lnTo>
                    <a:pt x="112" y="106"/>
                  </a:lnTo>
                  <a:lnTo>
                    <a:pt x="132" y="105"/>
                  </a:lnTo>
                  <a:lnTo>
                    <a:pt x="103" y="114"/>
                  </a:lnTo>
                  <a:lnTo>
                    <a:pt x="85" y="121"/>
                  </a:lnTo>
                  <a:lnTo>
                    <a:pt x="73" y="128"/>
                  </a:lnTo>
                  <a:lnTo>
                    <a:pt x="72" y="138"/>
                  </a:lnTo>
                  <a:lnTo>
                    <a:pt x="86" y="130"/>
                  </a:lnTo>
                  <a:lnTo>
                    <a:pt x="106" y="123"/>
                  </a:lnTo>
                  <a:lnTo>
                    <a:pt x="115" y="123"/>
                  </a:lnTo>
                  <a:lnTo>
                    <a:pt x="94" y="131"/>
                  </a:lnTo>
                  <a:lnTo>
                    <a:pt x="77" y="139"/>
                  </a:lnTo>
                  <a:lnTo>
                    <a:pt x="71" y="146"/>
                  </a:lnTo>
                  <a:lnTo>
                    <a:pt x="73" y="152"/>
                  </a:lnTo>
                  <a:lnTo>
                    <a:pt x="86" y="147"/>
                  </a:lnTo>
                  <a:lnTo>
                    <a:pt x="98" y="142"/>
                  </a:lnTo>
                  <a:lnTo>
                    <a:pt x="123" y="140"/>
                  </a:lnTo>
                  <a:lnTo>
                    <a:pt x="133" y="142"/>
                  </a:lnTo>
                  <a:lnTo>
                    <a:pt x="157" y="143"/>
                  </a:lnTo>
                  <a:lnTo>
                    <a:pt x="185" y="139"/>
                  </a:lnTo>
                  <a:lnTo>
                    <a:pt x="169" y="146"/>
                  </a:lnTo>
                  <a:lnTo>
                    <a:pt x="139" y="151"/>
                  </a:lnTo>
                  <a:lnTo>
                    <a:pt x="145" y="162"/>
                  </a:lnTo>
                  <a:lnTo>
                    <a:pt x="166" y="156"/>
                  </a:lnTo>
                  <a:lnTo>
                    <a:pt x="186" y="148"/>
                  </a:lnTo>
                  <a:lnTo>
                    <a:pt x="199" y="142"/>
                  </a:lnTo>
                  <a:lnTo>
                    <a:pt x="174" y="162"/>
                  </a:lnTo>
                  <a:lnTo>
                    <a:pt x="158" y="167"/>
                  </a:lnTo>
                  <a:lnTo>
                    <a:pt x="145" y="171"/>
                  </a:lnTo>
                  <a:lnTo>
                    <a:pt x="146" y="182"/>
                  </a:lnTo>
                  <a:lnTo>
                    <a:pt x="166" y="178"/>
                  </a:lnTo>
                  <a:lnTo>
                    <a:pt x="181" y="174"/>
                  </a:lnTo>
                  <a:lnTo>
                    <a:pt x="172" y="181"/>
                  </a:lnTo>
                  <a:lnTo>
                    <a:pt x="155" y="186"/>
                  </a:lnTo>
                  <a:lnTo>
                    <a:pt x="146" y="187"/>
                  </a:lnTo>
                  <a:lnTo>
                    <a:pt x="146" y="210"/>
                  </a:lnTo>
                  <a:lnTo>
                    <a:pt x="165" y="202"/>
                  </a:lnTo>
                  <a:lnTo>
                    <a:pt x="180" y="196"/>
                  </a:lnTo>
                  <a:lnTo>
                    <a:pt x="164" y="209"/>
                  </a:lnTo>
                  <a:lnTo>
                    <a:pt x="144" y="218"/>
                  </a:lnTo>
                  <a:lnTo>
                    <a:pt x="145" y="229"/>
                  </a:lnTo>
                  <a:lnTo>
                    <a:pt x="157" y="241"/>
                  </a:lnTo>
                  <a:lnTo>
                    <a:pt x="166" y="227"/>
                  </a:lnTo>
                  <a:lnTo>
                    <a:pt x="180" y="210"/>
                  </a:lnTo>
                  <a:lnTo>
                    <a:pt x="188" y="194"/>
                  </a:lnTo>
                  <a:lnTo>
                    <a:pt x="180" y="219"/>
                  </a:lnTo>
                  <a:lnTo>
                    <a:pt x="172" y="229"/>
                  </a:lnTo>
                  <a:lnTo>
                    <a:pt x="158" y="246"/>
                  </a:lnTo>
                  <a:lnTo>
                    <a:pt x="169" y="258"/>
                  </a:lnTo>
                  <a:lnTo>
                    <a:pt x="183" y="244"/>
                  </a:lnTo>
                  <a:lnTo>
                    <a:pt x="194" y="227"/>
                  </a:lnTo>
                  <a:lnTo>
                    <a:pt x="205" y="209"/>
                  </a:lnTo>
                  <a:lnTo>
                    <a:pt x="195" y="236"/>
                  </a:lnTo>
                  <a:lnTo>
                    <a:pt x="186" y="248"/>
                  </a:lnTo>
                  <a:lnTo>
                    <a:pt x="176" y="259"/>
                  </a:lnTo>
                  <a:lnTo>
                    <a:pt x="185" y="265"/>
                  </a:lnTo>
                  <a:lnTo>
                    <a:pt x="205" y="246"/>
                  </a:lnTo>
                  <a:lnTo>
                    <a:pt x="223" y="218"/>
                  </a:lnTo>
                  <a:lnTo>
                    <a:pt x="230" y="196"/>
                  </a:lnTo>
                  <a:lnTo>
                    <a:pt x="235" y="159"/>
                  </a:lnTo>
                  <a:lnTo>
                    <a:pt x="238" y="130"/>
                  </a:lnTo>
                  <a:lnTo>
                    <a:pt x="242" y="98"/>
                  </a:lnTo>
                  <a:lnTo>
                    <a:pt x="220" y="105"/>
                  </a:lnTo>
                  <a:lnTo>
                    <a:pt x="197" y="114"/>
                  </a:lnTo>
                  <a:lnTo>
                    <a:pt x="164" y="122"/>
                  </a:lnTo>
                  <a:lnTo>
                    <a:pt x="194" y="109"/>
                  </a:lnTo>
                  <a:lnTo>
                    <a:pt x="205" y="102"/>
                  </a:lnTo>
                  <a:lnTo>
                    <a:pt x="228" y="94"/>
                  </a:lnTo>
                  <a:lnTo>
                    <a:pt x="239" y="92"/>
                  </a:lnTo>
                  <a:lnTo>
                    <a:pt x="239" y="75"/>
                  </a:lnTo>
                  <a:lnTo>
                    <a:pt x="236" y="53"/>
                  </a:lnTo>
                  <a:lnTo>
                    <a:pt x="208" y="58"/>
                  </a:lnTo>
                  <a:lnTo>
                    <a:pt x="192" y="64"/>
                  </a:lnTo>
                  <a:lnTo>
                    <a:pt x="169" y="75"/>
                  </a:lnTo>
                  <a:lnTo>
                    <a:pt x="189" y="58"/>
                  </a:lnTo>
                  <a:lnTo>
                    <a:pt x="212" y="51"/>
                  </a:lnTo>
                  <a:lnTo>
                    <a:pt x="235" y="45"/>
                  </a:lnTo>
                  <a:lnTo>
                    <a:pt x="230" y="28"/>
                  </a:lnTo>
                  <a:lnTo>
                    <a:pt x="223" y="18"/>
                  </a:lnTo>
                  <a:lnTo>
                    <a:pt x="203" y="11"/>
                  </a:lnTo>
                  <a:lnTo>
                    <a:pt x="182" y="17"/>
                  </a:lnTo>
                  <a:lnTo>
                    <a:pt x="164" y="31"/>
                  </a:lnTo>
                  <a:lnTo>
                    <a:pt x="176" y="14"/>
                  </a:lnTo>
                  <a:lnTo>
                    <a:pt x="195" y="6"/>
                  </a:lnTo>
                  <a:lnTo>
                    <a:pt x="174" y="3"/>
                  </a:lnTo>
                  <a:lnTo>
                    <a:pt x="158" y="1"/>
                  </a:lnTo>
                  <a:lnTo>
                    <a:pt x="136" y="5"/>
                  </a:lnTo>
                  <a:lnTo>
                    <a:pt x="121" y="16"/>
                  </a:lnTo>
                  <a:lnTo>
                    <a:pt x="96" y="21"/>
                  </a:lnTo>
                  <a:lnTo>
                    <a:pt x="112" y="13"/>
                  </a:lnTo>
                  <a:lnTo>
                    <a:pt x="125" y="5"/>
                  </a:lnTo>
                  <a:lnTo>
                    <a:pt x="132" y="0"/>
                  </a:lnTo>
                  <a:lnTo>
                    <a:pt x="108" y="1"/>
                  </a:lnTo>
                  <a:lnTo>
                    <a:pt x="87" y="3"/>
                  </a:lnTo>
                  <a:lnTo>
                    <a:pt x="74" y="9"/>
                  </a:lnTo>
                  <a:lnTo>
                    <a:pt x="61" y="22"/>
                  </a:lnTo>
                  <a:lnTo>
                    <a:pt x="51" y="39"/>
                  </a:lnTo>
                  <a:lnTo>
                    <a:pt x="57" y="19"/>
                  </a:lnTo>
                  <a:lnTo>
                    <a:pt x="70" y="6"/>
                  </a:lnTo>
                  <a:lnTo>
                    <a:pt x="39" y="17"/>
                  </a:lnTo>
                </a:path>
              </a:pathLst>
            </a:custGeom>
            <a:solidFill>
              <a:srgbClr val="A05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0" name="Freeform 31">
              <a:extLst>
                <a:ext uri="{FF2B5EF4-FFF2-40B4-BE49-F238E27FC236}">
                  <a16:creationId xmlns:a16="http://schemas.microsoft.com/office/drawing/2014/main" id="{00CC4FC7-05E6-0280-3EF3-1E9614870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" y="1315"/>
              <a:ext cx="20" cy="17"/>
            </a:xfrm>
            <a:custGeom>
              <a:avLst/>
              <a:gdLst>
                <a:gd name="T0" fmla="*/ 0 w 20"/>
                <a:gd name="T1" fmla="*/ 0 h 17"/>
                <a:gd name="T2" fmla="*/ 5 w 20"/>
                <a:gd name="T3" fmla="*/ 4 h 17"/>
                <a:gd name="T4" fmla="*/ 10 w 20"/>
                <a:gd name="T5" fmla="*/ 6 h 17"/>
                <a:gd name="T6" fmla="*/ 16 w 20"/>
                <a:gd name="T7" fmla="*/ 10 h 17"/>
                <a:gd name="T8" fmla="*/ 19 w 20"/>
                <a:gd name="T9" fmla="*/ 16 h 17"/>
                <a:gd name="T10" fmla="*/ 14 w 20"/>
                <a:gd name="T11" fmla="*/ 13 h 17"/>
                <a:gd name="T12" fmla="*/ 5 w 20"/>
                <a:gd name="T13" fmla="*/ 10 h 17"/>
                <a:gd name="T14" fmla="*/ 0 w 20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17">
                  <a:moveTo>
                    <a:pt x="0" y="0"/>
                  </a:moveTo>
                  <a:lnTo>
                    <a:pt x="5" y="4"/>
                  </a:lnTo>
                  <a:lnTo>
                    <a:pt x="10" y="6"/>
                  </a:lnTo>
                  <a:lnTo>
                    <a:pt x="16" y="10"/>
                  </a:lnTo>
                  <a:lnTo>
                    <a:pt x="19" y="16"/>
                  </a:lnTo>
                  <a:lnTo>
                    <a:pt x="14" y="13"/>
                  </a:lnTo>
                  <a:lnTo>
                    <a:pt x="5" y="10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1" name="Freeform 32">
              <a:extLst>
                <a:ext uri="{FF2B5EF4-FFF2-40B4-BE49-F238E27FC236}">
                  <a16:creationId xmlns:a16="http://schemas.microsoft.com/office/drawing/2014/main" id="{516FE44C-FEB4-2638-C464-78D8564B9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6" y="1339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2" name="Freeform 33">
              <a:extLst>
                <a:ext uri="{FF2B5EF4-FFF2-40B4-BE49-F238E27FC236}">
                  <a16:creationId xmlns:a16="http://schemas.microsoft.com/office/drawing/2014/main" id="{2B49F185-EA76-0DB8-F59B-AB798B24E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1407"/>
              <a:ext cx="110" cy="82"/>
            </a:xfrm>
            <a:custGeom>
              <a:avLst/>
              <a:gdLst>
                <a:gd name="T0" fmla="*/ 0 w 110"/>
                <a:gd name="T1" fmla="*/ 81 h 82"/>
                <a:gd name="T2" fmla="*/ 19 w 110"/>
                <a:gd name="T3" fmla="*/ 64 h 82"/>
                <a:gd name="T4" fmla="*/ 49 w 110"/>
                <a:gd name="T5" fmla="*/ 51 h 82"/>
                <a:gd name="T6" fmla="*/ 71 w 110"/>
                <a:gd name="T7" fmla="*/ 45 h 82"/>
                <a:gd name="T8" fmla="*/ 109 w 110"/>
                <a:gd name="T9" fmla="*/ 0 h 82"/>
                <a:gd name="T10" fmla="*/ 80 w 110"/>
                <a:gd name="T11" fmla="*/ 17 h 82"/>
                <a:gd name="T12" fmla="*/ 54 w 110"/>
                <a:gd name="T13" fmla="*/ 30 h 82"/>
                <a:gd name="T14" fmla="*/ 36 w 110"/>
                <a:gd name="T15" fmla="*/ 40 h 82"/>
                <a:gd name="T16" fmla="*/ 25 w 110"/>
                <a:gd name="T17" fmla="*/ 51 h 82"/>
                <a:gd name="T18" fmla="*/ 0 w 110"/>
                <a:gd name="T19" fmla="*/ 81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0" h="82">
                  <a:moveTo>
                    <a:pt x="0" y="81"/>
                  </a:moveTo>
                  <a:lnTo>
                    <a:pt x="19" y="64"/>
                  </a:lnTo>
                  <a:lnTo>
                    <a:pt x="49" y="51"/>
                  </a:lnTo>
                  <a:lnTo>
                    <a:pt x="71" y="45"/>
                  </a:lnTo>
                  <a:lnTo>
                    <a:pt x="109" y="0"/>
                  </a:lnTo>
                  <a:lnTo>
                    <a:pt x="80" y="17"/>
                  </a:lnTo>
                  <a:lnTo>
                    <a:pt x="54" y="30"/>
                  </a:lnTo>
                  <a:lnTo>
                    <a:pt x="36" y="40"/>
                  </a:lnTo>
                  <a:lnTo>
                    <a:pt x="25" y="51"/>
                  </a:lnTo>
                  <a:lnTo>
                    <a:pt x="0" y="81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8393" name="Freeform 34">
              <a:extLst>
                <a:ext uri="{FF2B5EF4-FFF2-40B4-BE49-F238E27FC236}">
                  <a16:creationId xmlns:a16="http://schemas.microsoft.com/office/drawing/2014/main" id="{E0FA5A73-B532-420B-55E6-3097A9612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" y="1338"/>
              <a:ext cx="159" cy="107"/>
            </a:xfrm>
            <a:custGeom>
              <a:avLst/>
              <a:gdLst>
                <a:gd name="T0" fmla="*/ 0 w 159"/>
                <a:gd name="T1" fmla="*/ 106 h 107"/>
                <a:gd name="T2" fmla="*/ 4 w 159"/>
                <a:gd name="T3" fmla="*/ 62 h 107"/>
                <a:gd name="T4" fmla="*/ 37 w 159"/>
                <a:gd name="T5" fmla="*/ 47 h 107"/>
                <a:gd name="T6" fmla="*/ 83 w 159"/>
                <a:gd name="T7" fmla="*/ 28 h 107"/>
                <a:gd name="T8" fmla="*/ 115 w 159"/>
                <a:gd name="T9" fmla="*/ 14 h 107"/>
                <a:gd name="T10" fmla="*/ 145 w 159"/>
                <a:gd name="T11" fmla="*/ 0 h 107"/>
                <a:gd name="T12" fmla="*/ 158 w 159"/>
                <a:gd name="T13" fmla="*/ 30 h 107"/>
                <a:gd name="T14" fmla="*/ 129 w 159"/>
                <a:gd name="T15" fmla="*/ 48 h 107"/>
                <a:gd name="T16" fmla="*/ 95 w 159"/>
                <a:gd name="T17" fmla="*/ 61 h 107"/>
                <a:gd name="T18" fmla="*/ 68 w 159"/>
                <a:gd name="T19" fmla="*/ 69 h 107"/>
                <a:gd name="T20" fmla="*/ 36 w 159"/>
                <a:gd name="T21" fmla="*/ 88 h 107"/>
                <a:gd name="T22" fmla="*/ 0 w 159"/>
                <a:gd name="T23" fmla="*/ 106 h 1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9" h="107">
                  <a:moveTo>
                    <a:pt x="0" y="106"/>
                  </a:moveTo>
                  <a:lnTo>
                    <a:pt x="4" y="62"/>
                  </a:lnTo>
                  <a:lnTo>
                    <a:pt x="37" y="47"/>
                  </a:lnTo>
                  <a:lnTo>
                    <a:pt x="83" y="28"/>
                  </a:lnTo>
                  <a:lnTo>
                    <a:pt x="115" y="14"/>
                  </a:lnTo>
                  <a:lnTo>
                    <a:pt x="145" y="0"/>
                  </a:lnTo>
                  <a:lnTo>
                    <a:pt x="158" y="30"/>
                  </a:lnTo>
                  <a:lnTo>
                    <a:pt x="129" y="48"/>
                  </a:lnTo>
                  <a:lnTo>
                    <a:pt x="95" y="61"/>
                  </a:lnTo>
                  <a:lnTo>
                    <a:pt x="68" y="69"/>
                  </a:lnTo>
                  <a:lnTo>
                    <a:pt x="36" y="88"/>
                  </a:lnTo>
                  <a:lnTo>
                    <a:pt x="0" y="106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58377" name="Rectangle 36">
            <a:extLst>
              <a:ext uri="{FF2B5EF4-FFF2-40B4-BE49-F238E27FC236}">
                <a16:creationId xmlns:a16="http://schemas.microsoft.com/office/drawing/2014/main" id="{62382B8A-9183-15BB-8D49-60C117A69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476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58378" name="Line 37">
            <a:extLst>
              <a:ext uri="{FF2B5EF4-FFF2-40B4-BE49-F238E27FC236}">
                <a16:creationId xmlns:a16="http://schemas.microsoft.com/office/drawing/2014/main" id="{984545B1-D855-CD0C-FC34-BC6EAB9567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447800"/>
            <a:ext cx="0" cy="51974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B45666E9-2719-BB5F-673F-D2856489C6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Current solutions</a:t>
            </a:r>
          </a:p>
        </p:txBody>
      </p:sp>
      <p:sp>
        <p:nvSpPr>
          <p:cNvPr id="59395" name="Line 3">
            <a:extLst>
              <a:ext uri="{FF2B5EF4-FFF2-40B4-BE49-F238E27FC236}">
                <a16:creationId xmlns:a16="http://schemas.microsoft.com/office/drawing/2014/main" id="{A12CAB60-8C8D-2917-35A5-5945DF62B1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362200"/>
            <a:ext cx="1447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59396" name="Picture 4">
            <a:extLst>
              <a:ext uri="{FF2B5EF4-FFF2-40B4-BE49-F238E27FC236}">
                <a16:creationId xmlns:a16="http://schemas.microsoft.com/office/drawing/2014/main" id="{D1A58570-B04F-310D-D1E9-0A4A851B1FC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2090738"/>
            <a:ext cx="2208213" cy="240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9397" name="Group 20">
            <a:extLst>
              <a:ext uri="{FF2B5EF4-FFF2-40B4-BE49-F238E27FC236}">
                <a16:creationId xmlns:a16="http://schemas.microsoft.com/office/drawing/2014/main" id="{7DD588CD-80B1-B628-770D-7C2C6C23E564}"/>
              </a:ext>
            </a:extLst>
          </p:cNvPr>
          <p:cNvGrpSpPr>
            <a:grpSpLocks/>
          </p:cNvGrpSpPr>
          <p:nvPr/>
        </p:nvGrpSpPr>
        <p:grpSpPr bwMode="auto">
          <a:xfrm>
            <a:off x="6630988" y="1463675"/>
            <a:ext cx="481012" cy="731838"/>
            <a:chOff x="4177" y="922"/>
            <a:chExt cx="303" cy="461"/>
          </a:xfrm>
        </p:grpSpPr>
        <p:sp>
          <p:nvSpPr>
            <p:cNvPr id="59414" name="Freeform 5">
              <a:extLst>
                <a:ext uri="{FF2B5EF4-FFF2-40B4-BE49-F238E27FC236}">
                  <a16:creationId xmlns:a16="http://schemas.microsoft.com/office/drawing/2014/main" id="{91D96579-6CDB-CD7A-AC9A-719DEC2AD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" y="969"/>
              <a:ext cx="282" cy="333"/>
            </a:xfrm>
            <a:custGeom>
              <a:avLst/>
              <a:gdLst>
                <a:gd name="T0" fmla="*/ 92 w 282"/>
                <a:gd name="T1" fmla="*/ 10 h 333"/>
                <a:gd name="T2" fmla="*/ 67 w 282"/>
                <a:gd name="T3" fmla="*/ 30 h 333"/>
                <a:gd name="T4" fmla="*/ 54 w 282"/>
                <a:gd name="T5" fmla="*/ 53 h 333"/>
                <a:gd name="T6" fmla="*/ 42 w 282"/>
                <a:gd name="T7" fmla="*/ 79 h 333"/>
                <a:gd name="T8" fmla="*/ 35 w 282"/>
                <a:gd name="T9" fmla="*/ 92 h 333"/>
                <a:gd name="T10" fmla="*/ 35 w 282"/>
                <a:gd name="T11" fmla="*/ 106 h 333"/>
                <a:gd name="T12" fmla="*/ 41 w 282"/>
                <a:gd name="T13" fmla="*/ 123 h 333"/>
                <a:gd name="T14" fmla="*/ 28 w 282"/>
                <a:gd name="T15" fmla="*/ 136 h 333"/>
                <a:gd name="T16" fmla="*/ 10 w 282"/>
                <a:gd name="T17" fmla="*/ 172 h 333"/>
                <a:gd name="T18" fmla="*/ 0 w 282"/>
                <a:gd name="T19" fmla="*/ 192 h 333"/>
                <a:gd name="T20" fmla="*/ 0 w 282"/>
                <a:gd name="T21" fmla="*/ 198 h 333"/>
                <a:gd name="T22" fmla="*/ 2 w 282"/>
                <a:gd name="T23" fmla="*/ 204 h 333"/>
                <a:gd name="T24" fmla="*/ 10 w 282"/>
                <a:gd name="T25" fmla="*/ 207 h 333"/>
                <a:gd name="T26" fmla="*/ 23 w 282"/>
                <a:gd name="T27" fmla="*/ 207 h 333"/>
                <a:gd name="T28" fmla="*/ 29 w 282"/>
                <a:gd name="T29" fmla="*/ 210 h 333"/>
                <a:gd name="T30" fmla="*/ 28 w 282"/>
                <a:gd name="T31" fmla="*/ 224 h 333"/>
                <a:gd name="T32" fmla="*/ 25 w 282"/>
                <a:gd name="T33" fmla="*/ 241 h 333"/>
                <a:gd name="T34" fmla="*/ 32 w 282"/>
                <a:gd name="T35" fmla="*/ 250 h 333"/>
                <a:gd name="T36" fmla="*/ 30 w 282"/>
                <a:gd name="T37" fmla="*/ 263 h 333"/>
                <a:gd name="T38" fmla="*/ 36 w 282"/>
                <a:gd name="T39" fmla="*/ 271 h 333"/>
                <a:gd name="T40" fmla="*/ 41 w 282"/>
                <a:gd name="T41" fmla="*/ 293 h 333"/>
                <a:gd name="T42" fmla="*/ 50 w 282"/>
                <a:gd name="T43" fmla="*/ 299 h 333"/>
                <a:gd name="T44" fmla="*/ 63 w 282"/>
                <a:gd name="T45" fmla="*/ 299 h 333"/>
                <a:gd name="T46" fmla="*/ 82 w 282"/>
                <a:gd name="T47" fmla="*/ 296 h 333"/>
                <a:gd name="T48" fmla="*/ 101 w 282"/>
                <a:gd name="T49" fmla="*/ 293 h 333"/>
                <a:gd name="T50" fmla="*/ 99 w 282"/>
                <a:gd name="T51" fmla="*/ 332 h 333"/>
                <a:gd name="T52" fmla="*/ 249 w 282"/>
                <a:gd name="T53" fmla="*/ 279 h 333"/>
                <a:gd name="T54" fmla="*/ 237 w 282"/>
                <a:gd name="T55" fmla="*/ 249 h 333"/>
                <a:gd name="T56" fmla="*/ 240 w 282"/>
                <a:gd name="T57" fmla="*/ 225 h 333"/>
                <a:gd name="T58" fmla="*/ 281 w 282"/>
                <a:gd name="T59" fmla="*/ 181 h 333"/>
                <a:gd name="T60" fmla="*/ 281 w 282"/>
                <a:gd name="T61" fmla="*/ 63 h 333"/>
                <a:gd name="T62" fmla="*/ 253 w 282"/>
                <a:gd name="T63" fmla="*/ 31 h 333"/>
                <a:gd name="T64" fmla="*/ 219 w 282"/>
                <a:gd name="T65" fmla="*/ 14 h 333"/>
                <a:gd name="T66" fmla="*/ 183 w 282"/>
                <a:gd name="T67" fmla="*/ 0 h 333"/>
                <a:gd name="T68" fmla="*/ 134 w 282"/>
                <a:gd name="T69" fmla="*/ 7 h 333"/>
                <a:gd name="T70" fmla="*/ 92 w 282"/>
                <a:gd name="T71" fmla="*/ 10 h 3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2" h="333">
                  <a:moveTo>
                    <a:pt x="92" y="10"/>
                  </a:moveTo>
                  <a:lnTo>
                    <a:pt x="67" y="30"/>
                  </a:lnTo>
                  <a:lnTo>
                    <a:pt x="54" y="53"/>
                  </a:lnTo>
                  <a:lnTo>
                    <a:pt x="42" y="79"/>
                  </a:lnTo>
                  <a:lnTo>
                    <a:pt x="35" y="92"/>
                  </a:lnTo>
                  <a:lnTo>
                    <a:pt x="35" y="106"/>
                  </a:lnTo>
                  <a:lnTo>
                    <a:pt x="41" y="123"/>
                  </a:lnTo>
                  <a:lnTo>
                    <a:pt x="28" y="136"/>
                  </a:lnTo>
                  <a:lnTo>
                    <a:pt x="10" y="172"/>
                  </a:lnTo>
                  <a:lnTo>
                    <a:pt x="0" y="192"/>
                  </a:lnTo>
                  <a:lnTo>
                    <a:pt x="0" y="198"/>
                  </a:lnTo>
                  <a:lnTo>
                    <a:pt x="2" y="204"/>
                  </a:lnTo>
                  <a:lnTo>
                    <a:pt x="10" y="207"/>
                  </a:lnTo>
                  <a:lnTo>
                    <a:pt x="23" y="207"/>
                  </a:lnTo>
                  <a:lnTo>
                    <a:pt x="29" y="210"/>
                  </a:lnTo>
                  <a:lnTo>
                    <a:pt x="28" y="224"/>
                  </a:lnTo>
                  <a:lnTo>
                    <a:pt x="25" y="241"/>
                  </a:lnTo>
                  <a:lnTo>
                    <a:pt x="32" y="250"/>
                  </a:lnTo>
                  <a:lnTo>
                    <a:pt x="30" y="263"/>
                  </a:lnTo>
                  <a:lnTo>
                    <a:pt x="36" y="271"/>
                  </a:lnTo>
                  <a:lnTo>
                    <a:pt x="41" y="293"/>
                  </a:lnTo>
                  <a:lnTo>
                    <a:pt x="50" y="299"/>
                  </a:lnTo>
                  <a:lnTo>
                    <a:pt x="63" y="299"/>
                  </a:lnTo>
                  <a:lnTo>
                    <a:pt x="82" y="296"/>
                  </a:lnTo>
                  <a:lnTo>
                    <a:pt x="101" y="293"/>
                  </a:lnTo>
                  <a:lnTo>
                    <a:pt x="99" y="332"/>
                  </a:lnTo>
                  <a:lnTo>
                    <a:pt x="249" y="279"/>
                  </a:lnTo>
                  <a:lnTo>
                    <a:pt x="237" y="249"/>
                  </a:lnTo>
                  <a:lnTo>
                    <a:pt x="240" y="225"/>
                  </a:lnTo>
                  <a:lnTo>
                    <a:pt x="281" y="181"/>
                  </a:lnTo>
                  <a:lnTo>
                    <a:pt x="281" y="63"/>
                  </a:lnTo>
                  <a:lnTo>
                    <a:pt x="253" y="31"/>
                  </a:lnTo>
                  <a:lnTo>
                    <a:pt x="219" y="14"/>
                  </a:lnTo>
                  <a:lnTo>
                    <a:pt x="183" y="0"/>
                  </a:lnTo>
                  <a:lnTo>
                    <a:pt x="134" y="7"/>
                  </a:lnTo>
                  <a:lnTo>
                    <a:pt x="92" y="10"/>
                  </a:lnTo>
                </a:path>
              </a:pathLst>
            </a:custGeom>
            <a:solidFill>
              <a:srgbClr val="FFC080"/>
            </a:solidFill>
            <a:ln w="12700" cap="rnd" cmpd="sng">
              <a:solidFill>
                <a:srgbClr val="402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5" name="Freeform 6">
              <a:extLst>
                <a:ext uri="{FF2B5EF4-FFF2-40B4-BE49-F238E27FC236}">
                  <a16:creationId xmlns:a16="http://schemas.microsoft.com/office/drawing/2014/main" id="{E66776EF-B2C1-9EE4-BE01-87541A266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" y="1169"/>
              <a:ext cx="17" cy="17"/>
            </a:xfrm>
            <a:custGeom>
              <a:avLst/>
              <a:gdLst>
                <a:gd name="T0" fmla="*/ 0 w 17"/>
                <a:gd name="T1" fmla="*/ 4 h 17"/>
                <a:gd name="T2" fmla="*/ 3 w 17"/>
                <a:gd name="T3" fmla="*/ 12 h 17"/>
                <a:gd name="T4" fmla="*/ 12 w 17"/>
                <a:gd name="T5" fmla="*/ 8 h 17"/>
                <a:gd name="T6" fmla="*/ 15 w 17"/>
                <a:gd name="T7" fmla="*/ 16 h 17"/>
                <a:gd name="T8" fmla="*/ 16 w 17"/>
                <a:gd name="T9" fmla="*/ 4 h 17"/>
                <a:gd name="T10" fmla="*/ 11 w 17"/>
                <a:gd name="T11" fmla="*/ 0 h 17"/>
                <a:gd name="T12" fmla="*/ 0 w 17"/>
                <a:gd name="T13" fmla="*/ 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0" y="4"/>
                  </a:moveTo>
                  <a:lnTo>
                    <a:pt x="3" y="12"/>
                  </a:lnTo>
                  <a:lnTo>
                    <a:pt x="12" y="8"/>
                  </a:lnTo>
                  <a:lnTo>
                    <a:pt x="15" y="16"/>
                  </a:lnTo>
                  <a:lnTo>
                    <a:pt x="16" y="4"/>
                  </a:lnTo>
                  <a:lnTo>
                    <a:pt x="11" y="0"/>
                  </a:lnTo>
                  <a:lnTo>
                    <a:pt x="0" y="4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6" name="Freeform 7">
              <a:extLst>
                <a:ext uri="{FF2B5EF4-FFF2-40B4-BE49-F238E27FC236}">
                  <a16:creationId xmlns:a16="http://schemas.microsoft.com/office/drawing/2014/main" id="{1C108E36-4255-4D04-CE5A-0A53C0CED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" y="1156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9 w 17"/>
                <a:gd name="T3" fmla="*/ 4 h 17"/>
                <a:gd name="T4" fmla="*/ 9 w 17"/>
                <a:gd name="T5" fmla="*/ 8 h 17"/>
                <a:gd name="T6" fmla="*/ 11 w 17"/>
                <a:gd name="T7" fmla="*/ 16 h 17"/>
                <a:gd name="T8" fmla="*/ 16 w 17"/>
                <a:gd name="T9" fmla="*/ 6 h 17"/>
                <a:gd name="T10" fmla="*/ 16 w 17"/>
                <a:gd name="T11" fmla="*/ 0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9" y="4"/>
                  </a:lnTo>
                  <a:lnTo>
                    <a:pt x="9" y="8"/>
                  </a:lnTo>
                  <a:lnTo>
                    <a:pt x="11" y="16"/>
                  </a:lnTo>
                  <a:lnTo>
                    <a:pt x="16" y="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7" name="Freeform 8">
              <a:extLst>
                <a:ext uri="{FF2B5EF4-FFF2-40B4-BE49-F238E27FC236}">
                  <a16:creationId xmlns:a16="http://schemas.microsoft.com/office/drawing/2014/main" id="{71C48F90-F4EE-4A63-4F1D-15DC0BE48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8" y="1115"/>
              <a:ext cx="17" cy="26"/>
            </a:xfrm>
            <a:custGeom>
              <a:avLst/>
              <a:gdLst>
                <a:gd name="T0" fmla="*/ 16 w 17"/>
                <a:gd name="T1" fmla="*/ 0 h 26"/>
                <a:gd name="T2" fmla="*/ 4 w 17"/>
                <a:gd name="T3" fmla="*/ 14 h 26"/>
                <a:gd name="T4" fmla="*/ 0 w 17"/>
                <a:gd name="T5" fmla="*/ 25 h 26"/>
                <a:gd name="T6" fmla="*/ 6 w 17"/>
                <a:gd name="T7" fmla="*/ 18 h 26"/>
                <a:gd name="T8" fmla="*/ 16 w 17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26">
                  <a:moveTo>
                    <a:pt x="16" y="0"/>
                  </a:moveTo>
                  <a:lnTo>
                    <a:pt x="4" y="14"/>
                  </a:lnTo>
                  <a:lnTo>
                    <a:pt x="0" y="25"/>
                  </a:lnTo>
                  <a:lnTo>
                    <a:pt x="6" y="18"/>
                  </a:lnTo>
                  <a:lnTo>
                    <a:pt x="16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8" name="Freeform 9">
              <a:extLst>
                <a:ext uri="{FF2B5EF4-FFF2-40B4-BE49-F238E27FC236}">
                  <a16:creationId xmlns:a16="http://schemas.microsoft.com/office/drawing/2014/main" id="{89E737DC-E9EC-04AC-8469-10069CAB2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091"/>
              <a:ext cx="31" cy="22"/>
            </a:xfrm>
            <a:custGeom>
              <a:avLst/>
              <a:gdLst>
                <a:gd name="T0" fmla="*/ 0 w 31"/>
                <a:gd name="T1" fmla="*/ 0 h 22"/>
                <a:gd name="T2" fmla="*/ 6 w 31"/>
                <a:gd name="T3" fmla="*/ 11 h 22"/>
                <a:gd name="T4" fmla="*/ 4 w 31"/>
                <a:gd name="T5" fmla="*/ 14 h 22"/>
                <a:gd name="T6" fmla="*/ 4 w 31"/>
                <a:gd name="T7" fmla="*/ 16 h 22"/>
                <a:gd name="T8" fmla="*/ 3 w 31"/>
                <a:gd name="T9" fmla="*/ 21 h 22"/>
                <a:gd name="T10" fmla="*/ 7 w 31"/>
                <a:gd name="T11" fmla="*/ 14 h 22"/>
                <a:gd name="T12" fmla="*/ 12 w 31"/>
                <a:gd name="T13" fmla="*/ 14 h 22"/>
                <a:gd name="T14" fmla="*/ 19 w 31"/>
                <a:gd name="T15" fmla="*/ 11 h 22"/>
                <a:gd name="T16" fmla="*/ 30 w 31"/>
                <a:gd name="T17" fmla="*/ 10 h 22"/>
                <a:gd name="T18" fmla="*/ 19 w 31"/>
                <a:gd name="T19" fmla="*/ 4 h 22"/>
                <a:gd name="T20" fmla="*/ 0 w 31"/>
                <a:gd name="T21" fmla="*/ 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22">
                  <a:moveTo>
                    <a:pt x="0" y="0"/>
                  </a:moveTo>
                  <a:lnTo>
                    <a:pt x="6" y="11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3" y="21"/>
                  </a:lnTo>
                  <a:lnTo>
                    <a:pt x="7" y="14"/>
                  </a:lnTo>
                  <a:lnTo>
                    <a:pt x="12" y="14"/>
                  </a:lnTo>
                  <a:lnTo>
                    <a:pt x="19" y="11"/>
                  </a:lnTo>
                  <a:lnTo>
                    <a:pt x="30" y="10"/>
                  </a:lnTo>
                  <a:lnTo>
                    <a:pt x="19" y="4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9" name="Freeform 10">
              <a:extLst>
                <a:ext uri="{FF2B5EF4-FFF2-40B4-BE49-F238E27FC236}">
                  <a16:creationId xmlns:a16="http://schemas.microsoft.com/office/drawing/2014/main" id="{2C23363E-415F-4580-2AC2-E83AA456A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" y="1059"/>
              <a:ext cx="51" cy="21"/>
            </a:xfrm>
            <a:custGeom>
              <a:avLst/>
              <a:gdLst>
                <a:gd name="T0" fmla="*/ 0 w 51"/>
                <a:gd name="T1" fmla="*/ 11 h 21"/>
                <a:gd name="T2" fmla="*/ 1 w 51"/>
                <a:gd name="T3" fmla="*/ 18 h 21"/>
                <a:gd name="T4" fmla="*/ 7 w 51"/>
                <a:gd name="T5" fmla="*/ 20 h 21"/>
                <a:gd name="T6" fmla="*/ 15 w 51"/>
                <a:gd name="T7" fmla="*/ 14 h 21"/>
                <a:gd name="T8" fmla="*/ 25 w 51"/>
                <a:gd name="T9" fmla="*/ 11 h 21"/>
                <a:gd name="T10" fmla="*/ 41 w 51"/>
                <a:gd name="T11" fmla="*/ 10 h 21"/>
                <a:gd name="T12" fmla="*/ 50 w 51"/>
                <a:gd name="T13" fmla="*/ 11 h 21"/>
                <a:gd name="T14" fmla="*/ 37 w 51"/>
                <a:gd name="T15" fmla="*/ 5 h 21"/>
                <a:gd name="T16" fmla="*/ 28 w 51"/>
                <a:gd name="T17" fmla="*/ 3 h 21"/>
                <a:gd name="T18" fmla="*/ 30 w 51"/>
                <a:gd name="T19" fmla="*/ 0 h 21"/>
                <a:gd name="T20" fmla="*/ 20 w 51"/>
                <a:gd name="T21" fmla="*/ 4 h 21"/>
                <a:gd name="T22" fmla="*/ 21 w 51"/>
                <a:gd name="T23" fmla="*/ 2 h 21"/>
                <a:gd name="T24" fmla="*/ 14 w 51"/>
                <a:gd name="T25" fmla="*/ 5 h 21"/>
                <a:gd name="T26" fmla="*/ 8 w 51"/>
                <a:gd name="T27" fmla="*/ 5 h 21"/>
                <a:gd name="T28" fmla="*/ 0 w 51"/>
                <a:gd name="T29" fmla="*/ 11 h 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1" h="21">
                  <a:moveTo>
                    <a:pt x="0" y="11"/>
                  </a:moveTo>
                  <a:lnTo>
                    <a:pt x="1" y="18"/>
                  </a:lnTo>
                  <a:lnTo>
                    <a:pt x="7" y="20"/>
                  </a:lnTo>
                  <a:lnTo>
                    <a:pt x="15" y="14"/>
                  </a:lnTo>
                  <a:lnTo>
                    <a:pt x="25" y="11"/>
                  </a:lnTo>
                  <a:lnTo>
                    <a:pt x="41" y="10"/>
                  </a:lnTo>
                  <a:lnTo>
                    <a:pt x="50" y="11"/>
                  </a:lnTo>
                  <a:lnTo>
                    <a:pt x="37" y="5"/>
                  </a:lnTo>
                  <a:lnTo>
                    <a:pt x="28" y="3"/>
                  </a:lnTo>
                  <a:lnTo>
                    <a:pt x="30" y="0"/>
                  </a:lnTo>
                  <a:lnTo>
                    <a:pt x="20" y="4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8" y="5"/>
                  </a:lnTo>
                  <a:lnTo>
                    <a:pt x="0" y="11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0" name="Freeform 11">
              <a:extLst>
                <a:ext uri="{FF2B5EF4-FFF2-40B4-BE49-F238E27FC236}">
                  <a16:creationId xmlns:a16="http://schemas.microsoft.com/office/drawing/2014/main" id="{184B3F6E-E69D-9958-2C2F-BFA7B245A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" y="1087"/>
              <a:ext cx="31" cy="66"/>
            </a:xfrm>
            <a:custGeom>
              <a:avLst/>
              <a:gdLst>
                <a:gd name="T0" fmla="*/ 0 w 31"/>
                <a:gd name="T1" fmla="*/ 12 h 66"/>
                <a:gd name="T2" fmla="*/ 9 w 31"/>
                <a:gd name="T3" fmla="*/ 4 h 66"/>
                <a:gd name="T4" fmla="*/ 20 w 31"/>
                <a:gd name="T5" fmla="*/ 6 h 66"/>
                <a:gd name="T6" fmla="*/ 26 w 31"/>
                <a:gd name="T7" fmla="*/ 17 h 66"/>
                <a:gd name="T8" fmla="*/ 27 w 31"/>
                <a:gd name="T9" fmla="*/ 32 h 66"/>
                <a:gd name="T10" fmla="*/ 26 w 31"/>
                <a:gd name="T11" fmla="*/ 43 h 66"/>
                <a:gd name="T12" fmla="*/ 22 w 31"/>
                <a:gd name="T13" fmla="*/ 53 h 66"/>
                <a:gd name="T14" fmla="*/ 16 w 31"/>
                <a:gd name="T15" fmla="*/ 38 h 66"/>
                <a:gd name="T16" fmla="*/ 12 w 31"/>
                <a:gd name="T17" fmla="*/ 30 h 66"/>
                <a:gd name="T18" fmla="*/ 1 w 31"/>
                <a:gd name="T19" fmla="*/ 25 h 66"/>
                <a:gd name="T20" fmla="*/ 9 w 31"/>
                <a:gd name="T21" fmla="*/ 36 h 66"/>
                <a:gd name="T22" fmla="*/ 18 w 31"/>
                <a:gd name="T23" fmla="*/ 46 h 66"/>
                <a:gd name="T24" fmla="*/ 18 w 31"/>
                <a:gd name="T25" fmla="*/ 55 h 66"/>
                <a:gd name="T26" fmla="*/ 15 w 31"/>
                <a:gd name="T27" fmla="*/ 64 h 66"/>
                <a:gd name="T28" fmla="*/ 11 w 31"/>
                <a:gd name="T29" fmla="*/ 65 h 66"/>
                <a:gd name="T30" fmla="*/ 23 w 31"/>
                <a:gd name="T31" fmla="*/ 62 h 66"/>
                <a:gd name="T32" fmla="*/ 30 w 31"/>
                <a:gd name="T33" fmla="*/ 48 h 66"/>
                <a:gd name="T34" fmla="*/ 30 w 31"/>
                <a:gd name="T35" fmla="*/ 30 h 66"/>
                <a:gd name="T36" fmla="*/ 30 w 31"/>
                <a:gd name="T37" fmla="*/ 14 h 66"/>
                <a:gd name="T38" fmla="*/ 22 w 31"/>
                <a:gd name="T39" fmla="*/ 3 h 66"/>
                <a:gd name="T40" fmla="*/ 13 w 31"/>
                <a:gd name="T41" fmla="*/ 0 h 66"/>
                <a:gd name="T42" fmla="*/ 3 w 31"/>
                <a:gd name="T43" fmla="*/ 2 h 66"/>
                <a:gd name="T44" fmla="*/ 0 w 31"/>
                <a:gd name="T45" fmla="*/ 12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1" h="66">
                  <a:moveTo>
                    <a:pt x="0" y="12"/>
                  </a:moveTo>
                  <a:lnTo>
                    <a:pt x="9" y="4"/>
                  </a:lnTo>
                  <a:lnTo>
                    <a:pt x="20" y="6"/>
                  </a:lnTo>
                  <a:lnTo>
                    <a:pt x="26" y="17"/>
                  </a:lnTo>
                  <a:lnTo>
                    <a:pt x="27" y="32"/>
                  </a:lnTo>
                  <a:lnTo>
                    <a:pt x="26" y="43"/>
                  </a:lnTo>
                  <a:lnTo>
                    <a:pt x="22" y="53"/>
                  </a:lnTo>
                  <a:lnTo>
                    <a:pt x="16" y="38"/>
                  </a:lnTo>
                  <a:lnTo>
                    <a:pt x="12" y="30"/>
                  </a:lnTo>
                  <a:lnTo>
                    <a:pt x="1" y="25"/>
                  </a:lnTo>
                  <a:lnTo>
                    <a:pt x="9" y="36"/>
                  </a:lnTo>
                  <a:lnTo>
                    <a:pt x="18" y="46"/>
                  </a:lnTo>
                  <a:lnTo>
                    <a:pt x="18" y="55"/>
                  </a:lnTo>
                  <a:lnTo>
                    <a:pt x="15" y="64"/>
                  </a:lnTo>
                  <a:lnTo>
                    <a:pt x="11" y="65"/>
                  </a:lnTo>
                  <a:lnTo>
                    <a:pt x="23" y="62"/>
                  </a:lnTo>
                  <a:lnTo>
                    <a:pt x="30" y="48"/>
                  </a:lnTo>
                  <a:lnTo>
                    <a:pt x="30" y="30"/>
                  </a:lnTo>
                  <a:lnTo>
                    <a:pt x="30" y="14"/>
                  </a:lnTo>
                  <a:lnTo>
                    <a:pt x="22" y="3"/>
                  </a:lnTo>
                  <a:lnTo>
                    <a:pt x="13" y="0"/>
                  </a:lnTo>
                  <a:lnTo>
                    <a:pt x="3" y="2"/>
                  </a:lnTo>
                  <a:lnTo>
                    <a:pt x="0" y="12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1" name="Freeform 12">
              <a:extLst>
                <a:ext uri="{FF2B5EF4-FFF2-40B4-BE49-F238E27FC236}">
                  <a16:creationId xmlns:a16="http://schemas.microsoft.com/office/drawing/2014/main" id="{8B06E71C-39E6-4BAD-3F3F-581481440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3" y="1076"/>
              <a:ext cx="50" cy="90"/>
            </a:xfrm>
            <a:custGeom>
              <a:avLst/>
              <a:gdLst>
                <a:gd name="T0" fmla="*/ 0 w 50"/>
                <a:gd name="T1" fmla="*/ 22 h 90"/>
                <a:gd name="T2" fmla="*/ 7 w 50"/>
                <a:gd name="T3" fmla="*/ 8 h 90"/>
                <a:gd name="T4" fmla="*/ 20 w 50"/>
                <a:gd name="T5" fmla="*/ 4 h 90"/>
                <a:gd name="T6" fmla="*/ 36 w 50"/>
                <a:gd name="T7" fmla="*/ 7 h 90"/>
                <a:gd name="T8" fmla="*/ 41 w 50"/>
                <a:gd name="T9" fmla="*/ 15 h 90"/>
                <a:gd name="T10" fmla="*/ 45 w 50"/>
                <a:gd name="T11" fmla="*/ 28 h 90"/>
                <a:gd name="T12" fmla="*/ 45 w 50"/>
                <a:gd name="T13" fmla="*/ 39 h 90"/>
                <a:gd name="T14" fmla="*/ 42 w 50"/>
                <a:gd name="T15" fmla="*/ 46 h 90"/>
                <a:gd name="T16" fmla="*/ 42 w 50"/>
                <a:gd name="T17" fmla="*/ 57 h 90"/>
                <a:gd name="T18" fmla="*/ 40 w 50"/>
                <a:gd name="T19" fmla="*/ 69 h 90"/>
                <a:gd name="T20" fmla="*/ 29 w 50"/>
                <a:gd name="T21" fmla="*/ 82 h 90"/>
                <a:gd name="T22" fmla="*/ 24 w 50"/>
                <a:gd name="T23" fmla="*/ 82 h 90"/>
                <a:gd name="T24" fmla="*/ 14 w 50"/>
                <a:gd name="T25" fmla="*/ 82 h 90"/>
                <a:gd name="T26" fmla="*/ 14 w 50"/>
                <a:gd name="T27" fmla="*/ 84 h 90"/>
                <a:gd name="T28" fmla="*/ 21 w 50"/>
                <a:gd name="T29" fmla="*/ 89 h 90"/>
                <a:gd name="T30" fmla="*/ 28 w 50"/>
                <a:gd name="T31" fmla="*/ 87 h 90"/>
                <a:gd name="T32" fmla="*/ 37 w 50"/>
                <a:gd name="T33" fmla="*/ 83 h 90"/>
                <a:gd name="T34" fmla="*/ 45 w 50"/>
                <a:gd name="T35" fmla="*/ 71 h 90"/>
                <a:gd name="T36" fmla="*/ 46 w 50"/>
                <a:gd name="T37" fmla="*/ 50 h 90"/>
                <a:gd name="T38" fmla="*/ 49 w 50"/>
                <a:gd name="T39" fmla="*/ 36 h 90"/>
                <a:gd name="T40" fmla="*/ 49 w 50"/>
                <a:gd name="T41" fmla="*/ 24 h 90"/>
                <a:gd name="T42" fmla="*/ 44 w 50"/>
                <a:gd name="T43" fmla="*/ 13 h 90"/>
                <a:gd name="T44" fmla="*/ 38 w 50"/>
                <a:gd name="T45" fmla="*/ 4 h 90"/>
                <a:gd name="T46" fmla="*/ 25 w 50"/>
                <a:gd name="T47" fmla="*/ 0 h 90"/>
                <a:gd name="T48" fmla="*/ 7 w 50"/>
                <a:gd name="T49" fmla="*/ 3 h 90"/>
                <a:gd name="T50" fmla="*/ 0 w 50"/>
                <a:gd name="T51" fmla="*/ 8 h 90"/>
                <a:gd name="T52" fmla="*/ 0 w 50"/>
                <a:gd name="T53" fmla="*/ 22 h 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50" h="90">
                  <a:moveTo>
                    <a:pt x="0" y="22"/>
                  </a:moveTo>
                  <a:lnTo>
                    <a:pt x="7" y="8"/>
                  </a:lnTo>
                  <a:lnTo>
                    <a:pt x="20" y="4"/>
                  </a:lnTo>
                  <a:lnTo>
                    <a:pt x="36" y="7"/>
                  </a:lnTo>
                  <a:lnTo>
                    <a:pt x="41" y="15"/>
                  </a:lnTo>
                  <a:lnTo>
                    <a:pt x="45" y="28"/>
                  </a:lnTo>
                  <a:lnTo>
                    <a:pt x="45" y="39"/>
                  </a:lnTo>
                  <a:lnTo>
                    <a:pt x="42" y="46"/>
                  </a:lnTo>
                  <a:lnTo>
                    <a:pt x="42" y="57"/>
                  </a:lnTo>
                  <a:lnTo>
                    <a:pt x="40" y="69"/>
                  </a:lnTo>
                  <a:lnTo>
                    <a:pt x="29" y="82"/>
                  </a:lnTo>
                  <a:lnTo>
                    <a:pt x="24" y="82"/>
                  </a:lnTo>
                  <a:lnTo>
                    <a:pt x="14" y="82"/>
                  </a:lnTo>
                  <a:lnTo>
                    <a:pt x="14" y="84"/>
                  </a:lnTo>
                  <a:lnTo>
                    <a:pt x="21" y="89"/>
                  </a:lnTo>
                  <a:lnTo>
                    <a:pt x="28" y="87"/>
                  </a:lnTo>
                  <a:lnTo>
                    <a:pt x="37" y="83"/>
                  </a:lnTo>
                  <a:lnTo>
                    <a:pt x="45" y="71"/>
                  </a:lnTo>
                  <a:lnTo>
                    <a:pt x="46" y="50"/>
                  </a:lnTo>
                  <a:lnTo>
                    <a:pt x="49" y="36"/>
                  </a:lnTo>
                  <a:lnTo>
                    <a:pt x="49" y="24"/>
                  </a:lnTo>
                  <a:lnTo>
                    <a:pt x="44" y="13"/>
                  </a:lnTo>
                  <a:lnTo>
                    <a:pt x="38" y="4"/>
                  </a:lnTo>
                  <a:lnTo>
                    <a:pt x="25" y="0"/>
                  </a:lnTo>
                  <a:lnTo>
                    <a:pt x="7" y="3"/>
                  </a:lnTo>
                  <a:lnTo>
                    <a:pt x="0" y="8"/>
                  </a:lnTo>
                  <a:lnTo>
                    <a:pt x="0" y="22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2" name="Freeform 13">
              <a:extLst>
                <a:ext uri="{FF2B5EF4-FFF2-40B4-BE49-F238E27FC236}">
                  <a16:creationId xmlns:a16="http://schemas.microsoft.com/office/drawing/2014/main" id="{E60A2F58-6573-3E48-1344-E22E6208F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1171"/>
              <a:ext cx="45" cy="75"/>
            </a:xfrm>
            <a:custGeom>
              <a:avLst/>
              <a:gdLst>
                <a:gd name="T0" fmla="*/ 44 w 45"/>
                <a:gd name="T1" fmla="*/ 0 h 75"/>
                <a:gd name="T2" fmla="*/ 38 w 45"/>
                <a:gd name="T3" fmla="*/ 16 h 75"/>
                <a:gd name="T4" fmla="*/ 29 w 45"/>
                <a:gd name="T5" fmla="*/ 33 h 75"/>
                <a:gd name="T6" fmla="*/ 19 w 45"/>
                <a:gd name="T7" fmla="*/ 48 h 75"/>
                <a:gd name="T8" fmla="*/ 6 w 45"/>
                <a:gd name="T9" fmla="*/ 68 h 75"/>
                <a:gd name="T10" fmla="*/ 0 w 45"/>
                <a:gd name="T11" fmla="*/ 74 h 75"/>
                <a:gd name="T12" fmla="*/ 14 w 45"/>
                <a:gd name="T13" fmla="*/ 66 h 75"/>
                <a:gd name="T14" fmla="*/ 26 w 45"/>
                <a:gd name="T15" fmla="*/ 48 h 75"/>
                <a:gd name="T16" fmla="*/ 37 w 45"/>
                <a:gd name="T17" fmla="*/ 28 h 75"/>
                <a:gd name="T18" fmla="*/ 44 w 45"/>
                <a:gd name="T19" fmla="*/ 0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75">
                  <a:moveTo>
                    <a:pt x="44" y="0"/>
                  </a:moveTo>
                  <a:lnTo>
                    <a:pt x="38" y="16"/>
                  </a:lnTo>
                  <a:lnTo>
                    <a:pt x="29" y="33"/>
                  </a:lnTo>
                  <a:lnTo>
                    <a:pt x="19" y="48"/>
                  </a:lnTo>
                  <a:lnTo>
                    <a:pt x="6" y="68"/>
                  </a:lnTo>
                  <a:lnTo>
                    <a:pt x="0" y="74"/>
                  </a:lnTo>
                  <a:lnTo>
                    <a:pt x="14" y="66"/>
                  </a:lnTo>
                  <a:lnTo>
                    <a:pt x="26" y="48"/>
                  </a:lnTo>
                  <a:lnTo>
                    <a:pt x="37" y="28"/>
                  </a:lnTo>
                  <a:lnTo>
                    <a:pt x="44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3" name="Freeform 14">
              <a:extLst>
                <a:ext uri="{FF2B5EF4-FFF2-40B4-BE49-F238E27FC236}">
                  <a16:creationId xmlns:a16="http://schemas.microsoft.com/office/drawing/2014/main" id="{52F9DB00-13A0-C38C-E5F2-87A1BCF6D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922"/>
              <a:ext cx="256" cy="276"/>
            </a:xfrm>
            <a:custGeom>
              <a:avLst/>
              <a:gdLst>
                <a:gd name="T0" fmla="*/ 20 w 256"/>
                <a:gd name="T1" fmla="*/ 79 h 276"/>
                <a:gd name="T2" fmla="*/ 59 w 256"/>
                <a:gd name="T3" fmla="*/ 73 h 276"/>
                <a:gd name="T4" fmla="*/ 85 w 256"/>
                <a:gd name="T5" fmla="*/ 76 h 276"/>
                <a:gd name="T6" fmla="*/ 100 w 256"/>
                <a:gd name="T7" fmla="*/ 96 h 276"/>
                <a:gd name="T8" fmla="*/ 90 w 256"/>
                <a:gd name="T9" fmla="*/ 119 h 276"/>
                <a:gd name="T10" fmla="*/ 78 w 256"/>
                <a:gd name="T11" fmla="*/ 128 h 276"/>
                <a:gd name="T12" fmla="*/ 74 w 256"/>
                <a:gd name="T13" fmla="*/ 150 h 276"/>
                <a:gd name="T14" fmla="*/ 82 w 256"/>
                <a:gd name="T15" fmla="*/ 165 h 276"/>
                <a:gd name="T16" fmla="*/ 76 w 256"/>
                <a:gd name="T17" fmla="*/ 186 h 276"/>
                <a:gd name="T18" fmla="*/ 92 w 256"/>
                <a:gd name="T19" fmla="*/ 186 h 276"/>
                <a:gd name="T20" fmla="*/ 97 w 256"/>
                <a:gd name="T21" fmla="*/ 162 h 276"/>
                <a:gd name="T22" fmla="*/ 106 w 256"/>
                <a:gd name="T23" fmla="*/ 150 h 276"/>
                <a:gd name="T24" fmla="*/ 125 w 256"/>
                <a:gd name="T25" fmla="*/ 150 h 276"/>
                <a:gd name="T26" fmla="*/ 144 w 256"/>
                <a:gd name="T27" fmla="*/ 155 h 276"/>
                <a:gd name="T28" fmla="*/ 149 w 256"/>
                <a:gd name="T29" fmla="*/ 172 h 276"/>
                <a:gd name="T30" fmla="*/ 151 w 256"/>
                <a:gd name="T31" fmla="*/ 195 h 276"/>
                <a:gd name="T32" fmla="*/ 149 w 256"/>
                <a:gd name="T33" fmla="*/ 212 h 276"/>
                <a:gd name="T34" fmla="*/ 149 w 256"/>
                <a:gd name="T35" fmla="*/ 225 h 276"/>
                <a:gd name="T36" fmla="*/ 150 w 256"/>
                <a:gd name="T37" fmla="*/ 239 h 276"/>
                <a:gd name="T38" fmla="*/ 162 w 256"/>
                <a:gd name="T39" fmla="*/ 252 h 276"/>
                <a:gd name="T40" fmla="*/ 171 w 256"/>
                <a:gd name="T41" fmla="*/ 259 h 276"/>
                <a:gd name="T42" fmla="*/ 194 w 256"/>
                <a:gd name="T43" fmla="*/ 275 h 276"/>
                <a:gd name="T44" fmla="*/ 235 w 256"/>
                <a:gd name="T45" fmla="*/ 229 h 276"/>
                <a:gd name="T46" fmla="*/ 247 w 256"/>
                <a:gd name="T47" fmla="*/ 191 h 276"/>
                <a:gd name="T48" fmla="*/ 252 w 256"/>
                <a:gd name="T49" fmla="*/ 131 h 276"/>
                <a:gd name="T50" fmla="*/ 255 w 256"/>
                <a:gd name="T51" fmla="*/ 88 h 276"/>
                <a:gd name="T52" fmla="*/ 250 w 256"/>
                <a:gd name="T53" fmla="*/ 47 h 276"/>
                <a:gd name="T54" fmla="*/ 239 w 256"/>
                <a:gd name="T55" fmla="*/ 24 h 276"/>
                <a:gd name="T56" fmla="*/ 213 w 256"/>
                <a:gd name="T57" fmla="*/ 8 h 276"/>
                <a:gd name="T58" fmla="*/ 190 w 256"/>
                <a:gd name="T59" fmla="*/ 3 h 276"/>
                <a:gd name="T60" fmla="*/ 145 w 256"/>
                <a:gd name="T61" fmla="*/ 0 h 276"/>
                <a:gd name="T62" fmla="*/ 102 w 256"/>
                <a:gd name="T63" fmla="*/ 2 h 276"/>
                <a:gd name="T64" fmla="*/ 48 w 256"/>
                <a:gd name="T65" fmla="*/ 12 h 276"/>
                <a:gd name="T66" fmla="*/ 24 w 256"/>
                <a:gd name="T67" fmla="*/ 25 h 276"/>
                <a:gd name="T68" fmla="*/ 12 w 256"/>
                <a:gd name="T69" fmla="*/ 38 h 276"/>
                <a:gd name="T70" fmla="*/ 0 w 256"/>
                <a:gd name="T71" fmla="*/ 57 h 276"/>
                <a:gd name="T72" fmla="*/ 2 w 256"/>
                <a:gd name="T73" fmla="*/ 68 h 276"/>
                <a:gd name="T74" fmla="*/ 20 w 256"/>
                <a:gd name="T75" fmla="*/ 79 h 2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56" h="276">
                  <a:moveTo>
                    <a:pt x="20" y="79"/>
                  </a:moveTo>
                  <a:lnTo>
                    <a:pt x="59" y="73"/>
                  </a:lnTo>
                  <a:lnTo>
                    <a:pt x="85" y="76"/>
                  </a:lnTo>
                  <a:lnTo>
                    <a:pt x="100" y="96"/>
                  </a:lnTo>
                  <a:lnTo>
                    <a:pt x="90" y="119"/>
                  </a:lnTo>
                  <a:lnTo>
                    <a:pt x="78" y="128"/>
                  </a:lnTo>
                  <a:lnTo>
                    <a:pt x="74" y="150"/>
                  </a:lnTo>
                  <a:lnTo>
                    <a:pt x="82" y="165"/>
                  </a:lnTo>
                  <a:lnTo>
                    <a:pt x="76" y="186"/>
                  </a:lnTo>
                  <a:lnTo>
                    <a:pt x="92" y="186"/>
                  </a:lnTo>
                  <a:lnTo>
                    <a:pt x="97" y="162"/>
                  </a:lnTo>
                  <a:lnTo>
                    <a:pt x="106" y="150"/>
                  </a:lnTo>
                  <a:lnTo>
                    <a:pt x="125" y="150"/>
                  </a:lnTo>
                  <a:lnTo>
                    <a:pt x="144" y="155"/>
                  </a:lnTo>
                  <a:lnTo>
                    <a:pt x="149" y="172"/>
                  </a:lnTo>
                  <a:lnTo>
                    <a:pt x="151" y="195"/>
                  </a:lnTo>
                  <a:lnTo>
                    <a:pt x="149" y="212"/>
                  </a:lnTo>
                  <a:lnTo>
                    <a:pt x="149" y="225"/>
                  </a:lnTo>
                  <a:lnTo>
                    <a:pt x="150" y="239"/>
                  </a:lnTo>
                  <a:lnTo>
                    <a:pt x="162" y="252"/>
                  </a:lnTo>
                  <a:lnTo>
                    <a:pt x="171" y="259"/>
                  </a:lnTo>
                  <a:lnTo>
                    <a:pt x="194" y="275"/>
                  </a:lnTo>
                  <a:lnTo>
                    <a:pt x="235" y="229"/>
                  </a:lnTo>
                  <a:lnTo>
                    <a:pt x="247" y="191"/>
                  </a:lnTo>
                  <a:lnTo>
                    <a:pt x="252" y="131"/>
                  </a:lnTo>
                  <a:lnTo>
                    <a:pt x="255" y="88"/>
                  </a:lnTo>
                  <a:lnTo>
                    <a:pt x="250" y="47"/>
                  </a:lnTo>
                  <a:lnTo>
                    <a:pt x="239" y="24"/>
                  </a:lnTo>
                  <a:lnTo>
                    <a:pt x="213" y="8"/>
                  </a:lnTo>
                  <a:lnTo>
                    <a:pt x="190" y="3"/>
                  </a:lnTo>
                  <a:lnTo>
                    <a:pt x="145" y="0"/>
                  </a:lnTo>
                  <a:lnTo>
                    <a:pt x="102" y="2"/>
                  </a:lnTo>
                  <a:lnTo>
                    <a:pt x="48" y="12"/>
                  </a:lnTo>
                  <a:lnTo>
                    <a:pt x="24" y="25"/>
                  </a:lnTo>
                  <a:lnTo>
                    <a:pt x="12" y="38"/>
                  </a:lnTo>
                  <a:lnTo>
                    <a:pt x="0" y="57"/>
                  </a:lnTo>
                  <a:lnTo>
                    <a:pt x="2" y="68"/>
                  </a:lnTo>
                  <a:lnTo>
                    <a:pt x="20" y="79"/>
                  </a:lnTo>
                </a:path>
              </a:pathLst>
            </a:custGeom>
            <a:solidFill>
              <a:srgbClr val="603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4" name="Freeform 15">
              <a:extLst>
                <a:ext uri="{FF2B5EF4-FFF2-40B4-BE49-F238E27FC236}">
                  <a16:creationId xmlns:a16="http://schemas.microsoft.com/office/drawing/2014/main" id="{1874B093-0AEE-54ED-DAAC-C96C0BDD3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" y="925"/>
              <a:ext cx="243" cy="266"/>
            </a:xfrm>
            <a:custGeom>
              <a:avLst/>
              <a:gdLst>
                <a:gd name="T0" fmla="*/ 10 w 243"/>
                <a:gd name="T1" fmla="*/ 40 h 266"/>
                <a:gd name="T2" fmla="*/ 4 w 243"/>
                <a:gd name="T3" fmla="*/ 62 h 266"/>
                <a:gd name="T4" fmla="*/ 60 w 243"/>
                <a:gd name="T5" fmla="*/ 65 h 266"/>
                <a:gd name="T6" fmla="*/ 109 w 243"/>
                <a:gd name="T7" fmla="*/ 52 h 266"/>
                <a:gd name="T8" fmla="*/ 86 w 243"/>
                <a:gd name="T9" fmla="*/ 61 h 266"/>
                <a:gd name="T10" fmla="*/ 81 w 243"/>
                <a:gd name="T11" fmla="*/ 70 h 266"/>
                <a:gd name="T12" fmla="*/ 105 w 243"/>
                <a:gd name="T13" fmla="*/ 67 h 266"/>
                <a:gd name="T14" fmla="*/ 110 w 243"/>
                <a:gd name="T15" fmla="*/ 71 h 266"/>
                <a:gd name="T16" fmla="*/ 96 w 243"/>
                <a:gd name="T17" fmla="*/ 89 h 266"/>
                <a:gd name="T18" fmla="*/ 101 w 243"/>
                <a:gd name="T19" fmla="*/ 93 h 266"/>
                <a:gd name="T20" fmla="*/ 87 w 243"/>
                <a:gd name="T21" fmla="*/ 115 h 266"/>
                <a:gd name="T22" fmla="*/ 132 w 243"/>
                <a:gd name="T23" fmla="*/ 105 h 266"/>
                <a:gd name="T24" fmla="*/ 73 w 243"/>
                <a:gd name="T25" fmla="*/ 128 h 266"/>
                <a:gd name="T26" fmla="*/ 106 w 243"/>
                <a:gd name="T27" fmla="*/ 123 h 266"/>
                <a:gd name="T28" fmla="*/ 77 w 243"/>
                <a:gd name="T29" fmla="*/ 139 h 266"/>
                <a:gd name="T30" fmla="*/ 86 w 243"/>
                <a:gd name="T31" fmla="*/ 147 h 266"/>
                <a:gd name="T32" fmla="*/ 133 w 243"/>
                <a:gd name="T33" fmla="*/ 142 h 266"/>
                <a:gd name="T34" fmla="*/ 169 w 243"/>
                <a:gd name="T35" fmla="*/ 146 h 266"/>
                <a:gd name="T36" fmla="*/ 166 w 243"/>
                <a:gd name="T37" fmla="*/ 156 h 266"/>
                <a:gd name="T38" fmla="*/ 174 w 243"/>
                <a:gd name="T39" fmla="*/ 162 h 266"/>
                <a:gd name="T40" fmla="*/ 146 w 243"/>
                <a:gd name="T41" fmla="*/ 182 h 266"/>
                <a:gd name="T42" fmla="*/ 172 w 243"/>
                <a:gd name="T43" fmla="*/ 181 h 266"/>
                <a:gd name="T44" fmla="*/ 146 w 243"/>
                <a:gd name="T45" fmla="*/ 210 h 266"/>
                <a:gd name="T46" fmla="*/ 164 w 243"/>
                <a:gd name="T47" fmla="*/ 209 h 266"/>
                <a:gd name="T48" fmla="*/ 157 w 243"/>
                <a:gd name="T49" fmla="*/ 241 h 266"/>
                <a:gd name="T50" fmla="*/ 188 w 243"/>
                <a:gd name="T51" fmla="*/ 194 h 266"/>
                <a:gd name="T52" fmla="*/ 158 w 243"/>
                <a:gd name="T53" fmla="*/ 246 h 266"/>
                <a:gd name="T54" fmla="*/ 194 w 243"/>
                <a:gd name="T55" fmla="*/ 227 h 266"/>
                <a:gd name="T56" fmla="*/ 186 w 243"/>
                <a:gd name="T57" fmla="*/ 248 h 266"/>
                <a:gd name="T58" fmla="*/ 205 w 243"/>
                <a:gd name="T59" fmla="*/ 246 h 266"/>
                <a:gd name="T60" fmla="*/ 235 w 243"/>
                <a:gd name="T61" fmla="*/ 159 h 266"/>
                <a:gd name="T62" fmla="*/ 220 w 243"/>
                <a:gd name="T63" fmla="*/ 105 h 266"/>
                <a:gd name="T64" fmla="*/ 194 w 243"/>
                <a:gd name="T65" fmla="*/ 109 h 266"/>
                <a:gd name="T66" fmla="*/ 239 w 243"/>
                <a:gd name="T67" fmla="*/ 92 h 266"/>
                <a:gd name="T68" fmla="*/ 208 w 243"/>
                <a:gd name="T69" fmla="*/ 58 h 266"/>
                <a:gd name="T70" fmla="*/ 189 w 243"/>
                <a:gd name="T71" fmla="*/ 58 h 266"/>
                <a:gd name="T72" fmla="*/ 230 w 243"/>
                <a:gd name="T73" fmla="*/ 28 h 266"/>
                <a:gd name="T74" fmla="*/ 182 w 243"/>
                <a:gd name="T75" fmla="*/ 17 h 266"/>
                <a:gd name="T76" fmla="*/ 195 w 243"/>
                <a:gd name="T77" fmla="*/ 6 h 266"/>
                <a:gd name="T78" fmla="*/ 136 w 243"/>
                <a:gd name="T79" fmla="*/ 5 h 266"/>
                <a:gd name="T80" fmla="*/ 112 w 243"/>
                <a:gd name="T81" fmla="*/ 13 h 266"/>
                <a:gd name="T82" fmla="*/ 108 w 243"/>
                <a:gd name="T83" fmla="*/ 1 h 266"/>
                <a:gd name="T84" fmla="*/ 61 w 243"/>
                <a:gd name="T85" fmla="*/ 22 h 266"/>
                <a:gd name="T86" fmla="*/ 70 w 243"/>
                <a:gd name="T87" fmla="*/ 6 h 2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3" h="266">
                  <a:moveTo>
                    <a:pt x="39" y="17"/>
                  </a:moveTo>
                  <a:lnTo>
                    <a:pt x="19" y="26"/>
                  </a:lnTo>
                  <a:lnTo>
                    <a:pt x="10" y="40"/>
                  </a:lnTo>
                  <a:lnTo>
                    <a:pt x="3" y="50"/>
                  </a:lnTo>
                  <a:lnTo>
                    <a:pt x="0" y="57"/>
                  </a:lnTo>
                  <a:lnTo>
                    <a:pt x="4" y="62"/>
                  </a:lnTo>
                  <a:lnTo>
                    <a:pt x="15" y="70"/>
                  </a:lnTo>
                  <a:lnTo>
                    <a:pt x="41" y="65"/>
                  </a:lnTo>
                  <a:lnTo>
                    <a:pt x="60" y="65"/>
                  </a:lnTo>
                  <a:lnTo>
                    <a:pt x="73" y="58"/>
                  </a:lnTo>
                  <a:lnTo>
                    <a:pt x="93" y="53"/>
                  </a:lnTo>
                  <a:lnTo>
                    <a:pt x="109" y="52"/>
                  </a:lnTo>
                  <a:lnTo>
                    <a:pt x="130" y="53"/>
                  </a:lnTo>
                  <a:lnTo>
                    <a:pt x="101" y="57"/>
                  </a:lnTo>
                  <a:lnTo>
                    <a:pt x="86" y="61"/>
                  </a:lnTo>
                  <a:lnTo>
                    <a:pt x="76" y="65"/>
                  </a:lnTo>
                  <a:lnTo>
                    <a:pt x="73" y="66"/>
                  </a:lnTo>
                  <a:lnTo>
                    <a:pt x="81" y="70"/>
                  </a:lnTo>
                  <a:lnTo>
                    <a:pt x="86" y="76"/>
                  </a:lnTo>
                  <a:lnTo>
                    <a:pt x="96" y="70"/>
                  </a:lnTo>
                  <a:lnTo>
                    <a:pt x="105" y="67"/>
                  </a:lnTo>
                  <a:lnTo>
                    <a:pt x="123" y="64"/>
                  </a:lnTo>
                  <a:lnTo>
                    <a:pt x="128" y="64"/>
                  </a:lnTo>
                  <a:lnTo>
                    <a:pt x="110" y="71"/>
                  </a:lnTo>
                  <a:lnTo>
                    <a:pt x="97" y="77"/>
                  </a:lnTo>
                  <a:lnTo>
                    <a:pt x="90" y="83"/>
                  </a:lnTo>
                  <a:lnTo>
                    <a:pt x="96" y="89"/>
                  </a:lnTo>
                  <a:lnTo>
                    <a:pt x="110" y="84"/>
                  </a:lnTo>
                  <a:lnTo>
                    <a:pt x="123" y="81"/>
                  </a:lnTo>
                  <a:lnTo>
                    <a:pt x="101" y="93"/>
                  </a:lnTo>
                  <a:lnTo>
                    <a:pt x="94" y="98"/>
                  </a:lnTo>
                  <a:lnTo>
                    <a:pt x="92" y="109"/>
                  </a:lnTo>
                  <a:lnTo>
                    <a:pt x="87" y="115"/>
                  </a:lnTo>
                  <a:lnTo>
                    <a:pt x="101" y="108"/>
                  </a:lnTo>
                  <a:lnTo>
                    <a:pt x="112" y="106"/>
                  </a:lnTo>
                  <a:lnTo>
                    <a:pt x="132" y="105"/>
                  </a:lnTo>
                  <a:lnTo>
                    <a:pt x="103" y="114"/>
                  </a:lnTo>
                  <a:lnTo>
                    <a:pt x="85" y="121"/>
                  </a:lnTo>
                  <a:lnTo>
                    <a:pt x="73" y="128"/>
                  </a:lnTo>
                  <a:lnTo>
                    <a:pt x="72" y="138"/>
                  </a:lnTo>
                  <a:lnTo>
                    <a:pt x="86" y="130"/>
                  </a:lnTo>
                  <a:lnTo>
                    <a:pt x="106" y="123"/>
                  </a:lnTo>
                  <a:lnTo>
                    <a:pt x="115" y="123"/>
                  </a:lnTo>
                  <a:lnTo>
                    <a:pt x="94" y="131"/>
                  </a:lnTo>
                  <a:lnTo>
                    <a:pt x="77" y="139"/>
                  </a:lnTo>
                  <a:lnTo>
                    <a:pt x="71" y="146"/>
                  </a:lnTo>
                  <a:lnTo>
                    <a:pt x="73" y="152"/>
                  </a:lnTo>
                  <a:lnTo>
                    <a:pt x="86" y="147"/>
                  </a:lnTo>
                  <a:lnTo>
                    <a:pt x="98" y="142"/>
                  </a:lnTo>
                  <a:lnTo>
                    <a:pt x="123" y="140"/>
                  </a:lnTo>
                  <a:lnTo>
                    <a:pt x="133" y="142"/>
                  </a:lnTo>
                  <a:lnTo>
                    <a:pt x="157" y="143"/>
                  </a:lnTo>
                  <a:lnTo>
                    <a:pt x="185" y="139"/>
                  </a:lnTo>
                  <a:lnTo>
                    <a:pt x="169" y="146"/>
                  </a:lnTo>
                  <a:lnTo>
                    <a:pt x="139" y="151"/>
                  </a:lnTo>
                  <a:lnTo>
                    <a:pt x="145" y="162"/>
                  </a:lnTo>
                  <a:lnTo>
                    <a:pt x="166" y="156"/>
                  </a:lnTo>
                  <a:lnTo>
                    <a:pt x="186" y="148"/>
                  </a:lnTo>
                  <a:lnTo>
                    <a:pt x="199" y="142"/>
                  </a:lnTo>
                  <a:lnTo>
                    <a:pt x="174" y="162"/>
                  </a:lnTo>
                  <a:lnTo>
                    <a:pt x="158" y="167"/>
                  </a:lnTo>
                  <a:lnTo>
                    <a:pt x="145" y="171"/>
                  </a:lnTo>
                  <a:lnTo>
                    <a:pt x="146" y="182"/>
                  </a:lnTo>
                  <a:lnTo>
                    <a:pt x="166" y="178"/>
                  </a:lnTo>
                  <a:lnTo>
                    <a:pt x="181" y="174"/>
                  </a:lnTo>
                  <a:lnTo>
                    <a:pt x="172" y="181"/>
                  </a:lnTo>
                  <a:lnTo>
                    <a:pt x="155" y="186"/>
                  </a:lnTo>
                  <a:lnTo>
                    <a:pt x="146" y="187"/>
                  </a:lnTo>
                  <a:lnTo>
                    <a:pt x="146" y="210"/>
                  </a:lnTo>
                  <a:lnTo>
                    <a:pt x="165" y="202"/>
                  </a:lnTo>
                  <a:lnTo>
                    <a:pt x="180" y="196"/>
                  </a:lnTo>
                  <a:lnTo>
                    <a:pt x="164" y="209"/>
                  </a:lnTo>
                  <a:lnTo>
                    <a:pt x="144" y="218"/>
                  </a:lnTo>
                  <a:lnTo>
                    <a:pt x="145" y="229"/>
                  </a:lnTo>
                  <a:lnTo>
                    <a:pt x="157" y="241"/>
                  </a:lnTo>
                  <a:lnTo>
                    <a:pt x="166" y="227"/>
                  </a:lnTo>
                  <a:lnTo>
                    <a:pt x="180" y="210"/>
                  </a:lnTo>
                  <a:lnTo>
                    <a:pt x="188" y="194"/>
                  </a:lnTo>
                  <a:lnTo>
                    <a:pt x="180" y="219"/>
                  </a:lnTo>
                  <a:lnTo>
                    <a:pt x="172" y="229"/>
                  </a:lnTo>
                  <a:lnTo>
                    <a:pt x="158" y="246"/>
                  </a:lnTo>
                  <a:lnTo>
                    <a:pt x="169" y="258"/>
                  </a:lnTo>
                  <a:lnTo>
                    <a:pt x="183" y="244"/>
                  </a:lnTo>
                  <a:lnTo>
                    <a:pt x="194" y="227"/>
                  </a:lnTo>
                  <a:lnTo>
                    <a:pt x="205" y="209"/>
                  </a:lnTo>
                  <a:lnTo>
                    <a:pt x="195" y="236"/>
                  </a:lnTo>
                  <a:lnTo>
                    <a:pt x="186" y="248"/>
                  </a:lnTo>
                  <a:lnTo>
                    <a:pt x="176" y="259"/>
                  </a:lnTo>
                  <a:lnTo>
                    <a:pt x="185" y="265"/>
                  </a:lnTo>
                  <a:lnTo>
                    <a:pt x="205" y="246"/>
                  </a:lnTo>
                  <a:lnTo>
                    <a:pt x="223" y="218"/>
                  </a:lnTo>
                  <a:lnTo>
                    <a:pt x="230" y="196"/>
                  </a:lnTo>
                  <a:lnTo>
                    <a:pt x="235" y="159"/>
                  </a:lnTo>
                  <a:lnTo>
                    <a:pt x="238" y="130"/>
                  </a:lnTo>
                  <a:lnTo>
                    <a:pt x="242" y="98"/>
                  </a:lnTo>
                  <a:lnTo>
                    <a:pt x="220" y="105"/>
                  </a:lnTo>
                  <a:lnTo>
                    <a:pt x="197" y="114"/>
                  </a:lnTo>
                  <a:lnTo>
                    <a:pt x="164" y="122"/>
                  </a:lnTo>
                  <a:lnTo>
                    <a:pt x="194" y="109"/>
                  </a:lnTo>
                  <a:lnTo>
                    <a:pt x="205" y="102"/>
                  </a:lnTo>
                  <a:lnTo>
                    <a:pt x="228" y="94"/>
                  </a:lnTo>
                  <a:lnTo>
                    <a:pt x="239" y="92"/>
                  </a:lnTo>
                  <a:lnTo>
                    <a:pt x="239" y="75"/>
                  </a:lnTo>
                  <a:lnTo>
                    <a:pt x="236" y="53"/>
                  </a:lnTo>
                  <a:lnTo>
                    <a:pt x="208" y="58"/>
                  </a:lnTo>
                  <a:lnTo>
                    <a:pt x="192" y="64"/>
                  </a:lnTo>
                  <a:lnTo>
                    <a:pt x="169" y="75"/>
                  </a:lnTo>
                  <a:lnTo>
                    <a:pt x="189" y="58"/>
                  </a:lnTo>
                  <a:lnTo>
                    <a:pt x="212" y="51"/>
                  </a:lnTo>
                  <a:lnTo>
                    <a:pt x="235" y="45"/>
                  </a:lnTo>
                  <a:lnTo>
                    <a:pt x="230" y="28"/>
                  </a:lnTo>
                  <a:lnTo>
                    <a:pt x="223" y="18"/>
                  </a:lnTo>
                  <a:lnTo>
                    <a:pt x="203" y="11"/>
                  </a:lnTo>
                  <a:lnTo>
                    <a:pt x="182" y="17"/>
                  </a:lnTo>
                  <a:lnTo>
                    <a:pt x="164" y="31"/>
                  </a:lnTo>
                  <a:lnTo>
                    <a:pt x="176" y="14"/>
                  </a:lnTo>
                  <a:lnTo>
                    <a:pt x="195" y="6"/>
                  </a:lnTo>
                  <a:lnTo>
                    <a:pt x="174" y="3"/>
                  </a:lnTo>
                  <a:lnTo>
                    <a:pt x="158" y="1"/>
                  </a:lnTo>
                  <a:lnTo>
                    <a:pt x="136" y="5"/>
                  </a:lnTo>
                  <a:lnTo>
                    <a:pt x="121" y="16"/>
                  </a:lnTo>
                  <a:lnTo>
                    <a:pt x="96" y="21"/>
                  </a:lnTo>
                  <a:lnTo>
                    <a:pt x="112" y="13"/>
                  </a:lnTo>
                  <a:lnTo>
                    <a:pt x="125" y="5"/>
                  </a:lnTo>
                  <a:lnTo>
                    <a:pt x="132" y="0"/>
                  </a:lnTo>
                  <a:lnTo>
                    <a:pt x="108" y="1"/>
                  </a:lnTo>
                  <a:lnTo>
                    <a:pt x="87" y="3"/>
                  </a:lnTo>
                  <a:lnTo>
                    <a:pt x="74" y="9"/>
                  </a:lnTo>
                  <a:lnTo>
                    <a:pt x="61" y="22"/>
                  </a:lnTo>
                  <a:lnTo>
                    <a:pt x="51" y="39"/>
                  </a:lnTo>
                  <a:lnTo>
                    <a:pt x="57" y="19"/>
                  </a:lnTo>
                  <a:lnTo>
                    <a:pt x="70" y="6"/>
                  </a:lnTo>
                  <a:lnTo>
                    <a:pt x="39" y="17"/>
                  </a:lnTo>
                </a:path>
              </a:pathLst>
            </a:custGeom>
            <a:solidFill>
              <a:srgbClr val="A05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5" name="Freeform 16">
              <a:extLst>
                <a:ext uri="{FF2B5EF4-FFF2-40B4-BE49-F238E27FC236}">
                  <a16:creationId xmlns:a16="http://schemas.microsoft.com/office/drawing/2014/main" id="{EE7A6428-1632-5CB5-D856-9F448C2E2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" y="1209"/>
              <a:ext cx="20" cy="17"/>
            </a:xfrm>
            <a:custGeom>
              <a:avLst/>
              <a:gdLst>
                <a:gd name="T0" fmla="*/ 0 w 20"/>
                <a:gd name="T1" fmla="*/ 0 h 17"/>
                <a:gd name="T2" fmla="*/ 5 w 20"/>
                <a:gd name="T3" fmla="*/ 4 h 17"/>
                <a:gd name="T4" fmla="*/ 10 w 20"/>
                <a:gd name="T5" fmla="*/ 6 h 17"/>
                <a:gd name="T6" fmla="*/ 16 w 20"/>
                <a:gd name="T7" fmla="*/ 10 h 17"/>
                <a:gd name="T8" fmla="*/ 19 w 20"/>
                <a:gd name="T9" fmla="*/ 16 h 17"/>
                <a:gd name="T10" fmla="*/ 14 w 20"/>
                <a:gd name="T11" fmla="*/ 13 h 17"/>
                <a:gd name="T12" fmla="*/ 5 w 20"/>
                <a:gd name="T13" fmla="*/ 10 h 17"/>
                <a:gd name="T14" fmla="*/ 0 w 20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17">
                  <a:moveTo>
                    <a:pt x="0" y="0"/>
                  </a:moveTo>
                  <a:lnTo>
                    <a:pt x="5" y="4"/>
                  </a:lnTo>
                  <a:lnTo>
                    <a:pt x="10" y="6"/>
                  </a:lnTo>
                  <a:lnTo>
                    <a:pt x="16" y="10"/>
                  </a:lnTo>
                  <a:lnTo>
                    <a:pt x="19" y="16"/>
                  </a:lnTo>
                  <a:lnTo>
                    <a:pt x="14" y="13"/>
                  </a:lnTo>
                  <a:lnTo>
                    <a:pt x="5" y="10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6" name="Freeform 17">
              <a:extLst>
                <a:ext uri="{FF2B5EF4-FFF2-40B4-BE49-F238E27FC236}">
                  <a16:creationId xmlns:a16="http://schemas.microsoft.com/office/drawing/2014/main" id="{0FE7151D-76F7-1192-3D1C-4022D7105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9" y="1233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7" name="Freeform 18">
              <a:extLst>
                <a:ext uri="{FF2B5EF4-FFF2-40B4-BE49-F238E27FC236}">
                  <a16:creationId xmlns:a16="http://schemas.microsoft.com/office/drawing/2014/main" id="{7BE6EF60-C177-EC70-B515-4A431261A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" y="1301"/>
              <a:ext cx="110" cy="82"/>
            </a:xfrm>
            <a:custGeom>
              <a:avLst/>
              <a:gdLst>
                <a:gd name="T0" fmla="*/ 0 w 110"/>
                <a:gd name="T1" fmla="*/ 81 h 82"/>
                <a:gd name="T2" fmla="*/ 19 w 110"/>
                <a:gd name="T3" fmla="*/ 64 h 82"/>
                <a:gd name="T4" fmla="*/ 49 w 110"/>
                <a:gd name="T5" fmla="*/ 51 h 82"/>
                <a:gd name="T6" fmla="*/ 71 w 110"/>
                <a:gd name="T7" fmla="*/ 45 h 82"/>
                <a:gd name="T8" fmla="*/ 109 w 110"/>
                <a:gd name="T9" fmla="*/ 0 h 82"/>
                <a:gd name="T10" fmla="*/ 80 w 110"/>
                <a:gd name="T11" fmla="*/ 17 h 82"/>
                <a:gd name="T12" fmla="*/ 54 w 110"/>
                <a:gd name="T13" fmla="*/ 30 h 82"/>
                <a:gd name="T14" fmla="*/ 36 w 110"/>
                <a:gd name="T15" fmla="*/ 40 h 82"/>
                <a:gd name="T16" fmla="*/ 25 w 110"/>
                <a:gd name="T17" fmla="*/ 51 h 82"/>
                <a:gd name="T18" fmla="*/ 0 w 110"/>
                <a:gd name="T19" fmla="*/ 81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0" h="82">
                  <a:moveTo>
                    <a:pt x="0" y="81"/>
                  </a:moveTo>
                  <a:lnTo>
                    <a:pt x="19" y="64"/>
                  </a:lnTo>
                  <a:lnTo>
                    <a:pt x="49" y="51"/>
                  </a:lnTo>
                  <a:lnTo>
                    <a:pt x="71" y="45"/>
                  </a:lnTo>
                  <a:lnTo>
                    <a:pt x="109" y="0"/>
                  </a:lnTo>
                  <a:lnTo>
                    <a:pt x="80" y="17"/>
                  </a:lnTo>
                  <a:lnTo>
                    <a:pt x="54" y="30"/>
                  </a:lnTo>
                  <a:lnTo>
                    <a:pt x="36" y="40"/>
                  </a:lnTo>
                  <a:lnTo>
                    <a:pt x="25" y="51"/>
                  </a:lnTo>
                  <a:lnTo>
                    <a:pt x="0" y="81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28" name="Freeform 19">
              <a:extLst>
                <a:ext uri="{FF2B5EF4-FFF2-40B4-BE49-F238E27FC236}">
                  <a16:creationId xmlns:a16="http://schemas.microsoft.com/office/drawing/2014/main" id="{D2B8BAB0-F9D1-B479-ED70-A07AAD1B2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1232"/>
              <a:ext cx="159" cy="107"/>
            </a:xfrm>
            <a:custGeom>
              <a:avLst/>
              <a:gdLst>
                <a:gd name="T0" fmla="*/ 0 w 159"/>
                <a:gd name="T1" fmla="*/ 106 h 107"/>
                <a:gd name="T2" fmla="*/ 4 w 159"/>
                <a:gd name="T3" fmla="*/ 62 h 107"/>
                <a:gd name="T4" fmla="*/ 37 w 159"/>
                <a:gd name="T5" fmla="*/ 47 h 107"/>
                <a:gd name="T6" fmla="*/ 83 w 159"/>
                <a:gd name="T7" fmla="*/ 28 h 107"/>
                <a:gd name="T8" fmla="*/ 115 w 159"/>
                <a:gd name="T9" fmla="*/ 14 h 107"/>
                <a:gd name="T10" fmla="*/ 145 w 159"/>
                <a:gd name="T11" fmla="*/ 0 h 107"/>
                <a:gd name="T12" fmla="*/ 158 w 159"/>
                <a:gd name="T13" fmla="*/ 30 h 107"/>
                <a:gd name="T14" fmla="*/ 129 w 159"/>
                <a:gd name="T15" fmla="*/ 48 h 107"/>
                <a:gd name="T16" fmla="*/ 95 w 159"/>
                <a:gd name="T17" fmla="*/ 61 h 107"/>
                <a:gd name="T18" fmla="*/ 68 w 159"/>
                <a:gd name="T19" fmla="*/ 69 h 107"/>
                <a:gd name="T20" fmla="*/ 36 w 159"/>
                <a:gd name="T21" fmla="*/ 88 h 107"/>
                <a:gd name="T22" fmla="*/ 0 w 159"/>
                <a:gd name="T23" fmla="*/ 106 h 1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9" h="107">
                  <a:moveTo>
                    <a:pt x="0" y="106"/>
                  </a:moveTo>
                  <a:lnTo>
                    <a:pt x="4" y="62"/>
                  </a:lnTo>
                  <a:lnTo>
                    <a:pt x="37" y="47"/>
                  </a:lnTo>
                  <a:lnTo>
                    <a:pt x="83" y="28"/>
                  </a:lnTo>
                  <a:lnTo>
                    <a:pt x="115" y="14"/>
                  </a:lnTo>
                  <a:lnTo>
                    <a:pt x="145" y="0"/>
                  </a:lnTo>
                  <a:lnTo>
                    <a:pt x="158" y="30"/>
                  </a:lnTo>
                  <a:lnTo>
                    <a:pt x="129" y="48"/>
                  </a:lnTo>
                  <a:lnTo>
                    <a:pt x="95" y="61"/>
                  </a:lnTo>
                  <a:lnTo>
                    <a:pt x="68" y="69"/>
                  </a:lnTo>
                  <a:lnTo>
                    <a:pt x="36" y="88"/>
                  </a:lnTo>
                  <a:lnTo>
                    <a:pt x="0" y="106"/>
                  </a:lnTo>
                </a:path>
              </a:pathLst>
            </a:custGeom>
            <a:solidFill>
              <a:srgbClr val="E0E0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pic>
        <p:nvPicPr>
          <p:cNvPr id="59398" name="Picture 21">
            <a:extLst>
              <a:ext uri="{FF2B5EF4-FFF2-40B4-BE49-F238E27FC236}">
                <a16:creationId xmlns:a16="http://schemas.microsoft.com/office/drawing/2014/main" id="{7D1E9AA8-D147-5626-5BC1-CAE749F2AC5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50" y="4632325"/>
            <a:ext cx="264160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9" name="Line 22">
            <a:extLst>
              <a:ext uri="{FF2B5EF4-FFF2-40B4-BE49-F238E27FC236}">
                <a16:creationId xmlns:a16="http://schemas.microsoft.com/office/drawing/2014/main" id="{52719C6C-E3C9-0635-19D0-69F5E99B3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438400"/>
            <a:ext cx="1447800" cy="2209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59400" name="Group 35">
            <a:extLst>
              <a:ext uri="{FF2B5EF4-FFF2-40B4-BE49-F238E27FC236}">
                <a16:creationId xmlns:a16="http://schemas.microsoft.com/office/drawing/2014/main" id="{47A8F3E8-E183-1361-8019-5754E98E2D20}"/>
              </a:ext>
            </a:extLst>
          </p:cNvPr>
          <p:cNvGrpSpPr>
            <a:grpSpLocks/>
          </p:cNvGrpSpPr>
          <p:nvPr/>
        </p:nvGrpSpPr>
        <p:grpSpPr bwMode="auto">
          <a:xfrm>
            <a:off x="3825875" y="1500188"/>
            <a:ext cx="520700" cy="752475"/>
            <a:chOff x="2410" y="945"/>
            <a:chExt cx="328" cy="474"/>
          </a:xfrm>
        </p:grpSpPr>
        <p:sp>
          <p:nvSpPr>
            <p:cNvPr id="59402" name="Freeform 23">
              <a:extLst>
                <a:ext uri="{FF2B5EF4-FFF2-40B4-BE49-F238E27FC236}">
                  <a16:creationId xmlns:a16="http://schemas.microsoft.com/office/drawing/2014/main" id="{81A12E62-E003-9966-C6D4-4E85CDD63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975"/>
              <a:ext cx="290" cy="364"/>
            </a:xfrm>
            <a:custGeom>
              <a:avLst/>
              <a:gdLst>
                <a:gd name="T0" fmla="*/ 201 w 290"/>
                <a:gd name="T1" fmla="*/ 11 h 364"/>
                <a:gd name="T2" fmla="*/ 238 w 290"/>
                <a:gd name="T3" fmla="*/ 26 h 364"/>
                <a:gd name="T4" fmla="*/ 252 w 290"/>
                <a:gd name="T5" fmla="*/ 55 h 364"/>
                <a:gd name="T6" fmla="*/ 263 w 290"/>
                <a:gd name="T7" fmla="*/ 96 h 364"/>
                <a:gd name="T8" fmla="*/ 264 w 290"/>
                <a:gd name="T9" fmla="*/ 113 h 364"/>
                <a:gd name="T10" fmla="*/ 263 w 290"/>
                <a:gd name="T11" fmla="*/ 129 h 364"/>
                <a:gd name="T12" fmla="*/ 258 w 290"/>
                <a:gd name="T13" fmla="*/ 141 h 364"/>
                <a:gd name="T14" fmla="*/ 265 w 290"/>
                <a:gd name="T15" fmla="*/ 163 h 364"/>
                <a:gd name="T16" fmla="*/ 275 w 290"/>
                <a:gd name="T17" fmla="*/ 184 h 364"/>
                <a:gd name="T18" fmla="*/ 279 w 290"/>
                <a:gd name="T19" fmla="*/ 191 h 364"/>
                <a:gd name="T20" fmla="*/ 284 w 290"/>
                <a:gd name="T21" fmla="*/ 196 h 364"/>
                <a:gd name="T22" fmla="*/ 287 w 290"/>
                <a:gd name="T23" fmla="*/ 201 h 364"/>
                <a:gd name="T24" fmla="*/ 289 w 290"/>
                <a:gd name="T25" fmla="*/ 208 h 364"/>
                <a:gd name="T26" fmla="*/ 287 w 290"/>
                <a:gd name="T27" fmla="*/ 214 h 364"/>
                <a:gd name="T28" fmla="*/ 283 w 290"/>
                <a:gd name="T29" fmla="*/ 216 h 364"/>
                <a:gd name="T30" fmla="*/ 271 w 290"/>
                <a:gd name="T31" fmla="*/ 219 h 364"/>
                <a:gd name="T32" fmla="*/ 265 w 290"/>
                <a:gd name="T33" fmla="*/ 222 h 364"/>
                <a:gd name="T34" fmla="*/ 264 w 290"/>
                <a:gd name="T35" fmla="*/ 230 h 364"/>
                <a:gd name="T36" fmla="*/ 265 w 290"/>
                <a:gd name="T37" fmla="*/ 239 h 364"/>
                <a:gd name="T38" fmla="*/ 270 w 290"/>
                <a:gd name="T39" fmla="*/ 253 h 364"/>
                <a:gd name="T40" fmla="*/ 268 w 290"/>
                <a:gd name="T41" fmla="*/ 259 h 364"/>
                <a:gd name="T42" fmla="*/ 263 w 290"/>
                <a:gd name="T43" fmla="*/ 265 h 364"/>
                <a:gd name="T44" fmla="*/ 264 w 290"/>
                <a:gd name="T45" fmla="*/ 270 h 364"/>
                <a:gd name="T46" fmla="*/ 265 w 290"/>
                <a:gd name="T47" fmla="*/ 275 h 364"/>
                <a:gd name="T48" fmla="*/ 263 w 290"/>
                <a:gd name="T49" fmla="*/ 280 h 364"/>
                <a:gd name="T50" fmla="*/ 258 w 290"/>
                <a:gd name="T51" fmla="*/ 282 h 364"/>
                <a:gd name="T52" fmla="*/ 254 w 290"/>
                <a:gd name="T53" fmla="*/ 289 h 364"/>
                <a:gd name="T54" fmla="*/ 254 w 290"/>
                <a:gd name="T55" fmla="*/ 300 h 364"/>
                <a:gd name="T56" fmla="*/ 252 w 290"/>
                <a:gd name="T57" fmla="*/ 307 h 364"/>
                <a:gd name="T58" fmla="*/ 247 w 290"/>
                <a:gd name="T59" fmla="*/ 313 h 364"/>
                <a:gd name="T60" fmla="*/ 241 w 290"/>
                <a:gd name="T61" fmla="*/ 317 h 364"/>
                <a:gd name="T62" fmla="*/ 234 w 290"/>
                <a:gd name="T63" fmla="*/ 319 h 364"/>
                <a:gd name="T64" fmla="*/ 226 w 290"/>
                <a:gd name="T65" fmla="*/ 320 h 364"/>
                <a:gd name="T66" fmla="*/ 204 w 290"/>
                <a:gd name="T67" fmla="*/ 319 h 364"/>
                <a:gd name="T68" fmla="*/ 185 w 290"/>
                <a:gd name="T69" fmla="*/ 317 h 364"/>
                <a:gd name="T70" fmla="*/ 156 w 290"/>
                <a:gd name="T71" fmla="*/ 363 h 364"/>
                <a:gd name="T72" fmla="*/ 37 w 290"/>
                <a:gd name="T73" fmla="*/ 307 h 364"/>
                <a:gd name="T74" fmla="*/ 49 w 290"/>
                <a:gd name="T75" fmla="*/ 287 h 364"/>
                <a:gd name="T76" fmla="*/ 56 w 290"/>
                <a:gd name="T77" fmla="*/ 270 h 364"/>
                <a:gd name="T78" fmla="*/ 56 w 290"/>
                <a:gd name="T79" fmla="*/ 245 h 364"/>
                <a:gd name="T80" fmla="*/ 0 w 290"/>
                <a:gd name="T81" fmla="*/ 192 h 364"/>
                <a:gd name="T82" fmla="*/ 0 w 290"/>
                <a:gd name="T83" fmla="*/ 67 h 364"/>
                <a:gd name="T84" fmla="*/ 29 w 290"/>
                <a:gd name="T85" fmla="*/ 33 h 364"/>
                <a:gd name="T86" fmla="*/ 66 w 290"/>
                <a:gd name="T87" fmla="*/ 15 h 364"/>
                <a:gd name="T88" fmla="*/ 104 w 290"/>
                <a:gd name="T89" fmla="*/ 0 h 364"/>
                <a:gd name="T90" fmla="*/ 155 w 290"/>
                <a:gd name="T91" fmla="*/ 7 h 364"/>
                <a:gd name="T92" fmla="*/ 201 w 290"/>
                <a:gd name="T93" fmla="*/ 11 h 36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90" h="364">
                  <a:moveTo>
                    <a:pt x="201" y="11"/>
                  </a:moveTo>
                  <a:lnTo>
                    <a:pt x="238" y="26"/>
                  </a:lnTo>
                  <a:lnTo>
                    <a:pt x="252" y="55"/>
                  </a:lnTo>
                  <a:lnTo>
                    <a:pt x="263" y="96"/>
                  </a:lnTo>
                  <a:lnTo>
                    <a:pt x="264" y="113"/>
                  </a:lnTo>
                  <a:lnTo>
                    <a:pt x="263" y="129"/>
                  </a:lnTo>
                  <a:lnTo>
                    <a:pt x="258" y="141"/>
                  </a:lnTo>
                  <a:lnTo>
                    <a:pt x="265" y="163"/>
                  </a:lnTo>
                  <a:lnTo>
                    <a:pt x="275" y="184"/>
                  </a:lnTo>
                  <a:lnTo>
                    <a:pt x="279" y="191"/>
                  </a:lnTo>
                  <a:lnTo>
                    <a:pt x="284" y="196"/>
                  </a:lnTo>
                  <a:lnTo>
                    <a:pt x="287" y="201"/>
                  </a:lnTo>
                  <a:lnTo>
                    <a:pt x="289" y="208"/>
                  </a:lnTo>
                  <a:lnTo>
                    <a:pt x="287" y="214"/>
                  </a:lnTo>
                  <a:lnTo>
                    <a:pt x="283" y="216"/>
                  </a:lnTo>
                  <a:lnTo>
                    <a:pt x="271" y="219"/>
                  </a:lnTo>
                  <a:lnTo>
                    <a:pt x="265" y="222"/>
                  </a:lnTo>
                  <a:lnTo>
                    <a:pt x="264" y="230"/>
                  </a:lnTo>
                  <a:lnTo>
                    <a:pt x="265" y="239"/>
                  </a:lnTo>
                  <a:lnTo>
                    <a:pt x="270" y="253"/>
                  </a:lnTo>
                  <a:lnTo>
                    <a:pt x="268" y="259"/>
                  </a:lnTo>
                  <a:lnTo>
                    <a:pt x="263" y="265"/>
                  </a:lnTo>
                  <a:lnTo>
                    <a:pt x="264" y="270"/>
                  </a:lnTo>
                  <a:lnTo>
                    <a:pt x="265" y="275"/>
                  </a:lnTo>
                  <a:lnTo>
                    <a:pt x="263" y="280"/>
                  </a:lnTo>
                  <a:lnTo>
                    <a:pt x="258" y="282"/>
                  </a:lnTo>
                  <a:lnTo>
                    <a:pt x="254" y="289"/>
                  </a:lnTo>
                  <a:lnTo>
                    <a:pt x="254" y="300"/>
                  </a:lnTo>
                  <a:lnTo>
                    <a:pt x="252" y="307"/>
                  </a:lnTo>
                  <a:lnTo>
                    <a:pt x="247" y="313"/>
                  </a:lnTo>
                  <a:lnTo>
                    <a:pt x="241" y="317"/>
                  </a:lnTo>
                  <a:lnTo>
                    <a:pt x="234" y="319"/>
                  </a:lnTo>
                  <a:lnTo>
                    <a:pt x="226" y="320"/>
                  </a:lnTo>
                  <a:lnTo>
                    <a:pt x="204" y="319"/>
                  </a:lnTo>
                  <a:lnTo>
                    <a:pt x="185" y="317"/>
                  </a:lnTo>
                  <a:lnTo>
                    <a:pt x="156" y="363"/>
                  </a:lnTo>
                  <a:lnTo>
                    <a:pt x="37" y="307"/>
                  </a:lnTo>
                  <a:lnTo>
                    <a:pt x="49" y="287"/>
                  </a:lnTo>
                  <a:lnTo>
                    <a:pt x="56" y="270"/>
                  </a:lnTo>
                  <a:lnTo>
                    <a:pt x="56" y="245"/>
                  </a:lnTo>
                  <a:lnTo>
                    <a:pt x="0" y="192"/>
                  </a:lnTo>
                  <a:lnTo>
                    <a:pt x="0" y="67"/>
                  </a:lnTo>
                  <a:lnTo>
                    <a:pt x="29" y="33"/>
                  </a:lnTo>
                  <a:lnTo>
                    <a:pt x="66" y="15"/>
                  </a:lnTo>
                  <a:lnTo>
                    <a:pt x="104" y="0"/>
                  </a:lnTo>
                  <a:lnTo>
                    <a:pt x="155" y="7"/>
                  </a:lnTo>
                  <a:lnTo>
                    <a:pt x="201" y="11"/>
                  </a:lnTo>
                </a:path>
              </a:pathLst>
            </a:custGeom>
            <a:solidFill>
              <a:srgbClr val="FFC080"/>
            </a:solidFill>
            <a:ln w="12700" cap="rnd" cmpd="sng">
              <a:solidFill>
                <a:srgbClr val="402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3" name="Freeform 24">
              <a:extLst>
                <a:ext uri="{FF2B5EF4-FFF2-40B4-BE49-F238E27FC236}">
                  <a16:creationId xmlns:a16="http://schemas.microsoft.com/office/drawing/2014/main" id="{4F371AD2-0056-1B84-60F7-AFF09A896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" y="1203"/>
              <a:ext cx="35" cy="58"/>
            </a:xfrm>
            <a:custGeom>
              <a:avLst/>
              <a:gdLst>
                <a:gd name="T0" fmla="*/ 0 w 35"/>
                <a:gd name="T1" fmla="*/ 0 h 58"/>
                <a:gd name="T2" fmla="*/ 10 w 35"/>
                <a:gd name="T3" fmla="*/ 27 h 58"/>
                <a:gd name="T4" fmla="*/ 18 w 35"/>
                <a:gd name="T5" fmla="*/ 41 h 58"/>
                <a:gd name="T6" fmla="*/ 34 w 35"/>
                <a:gd name="T7" fmla="*/ 57 h 58"/>
                <a:gd name="T8" fmla="*/ 13 w 35"/>
                <a:gd name="T9" fmla="*/ 43 h 58"/>
                <a:gd name="T10" fmla="*/ 3 w 35"/>
                <a:gd name="T11" fmla="*/ 27 h 58"/>
                <a:gd name="T12" fmla="*/ 0 w 35"/>
                <a:gd name="T13" fmla="*/ 0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58">
                  <a:moveTo>
                    <a:pt x="0" y="0"/>
                  </a:moveTo>
                  <a:lnTo>
                    <a:pt x="10" y="27"/>
                  </a:lnTo>
                  <a:lnTo>
                    <a:pt x="18" y="41"/>
                  </a:lnTo>
                  <a:lnTo>
                    <a:pt x="34" y="57"/>
                  </a:lnTo>
                  <a:lnTo>
                    <a:pt x="13" y="43"/>
                  </a:lnTo>
                  <a:lnTo>
                    <a:pt x="3" y="27"/>
                  </a:lnTo>
                  <a:lnTo>
                    <a:pt x="0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4" name="Freeform 25">
              <a:extLst>
                <a:ext uri="{FF2B5EF4-FFF2-40B4-BE49-F238E27FC236}">
                  <a16:creationId xmlns:a16="http://schemas.microsoft.com/office/drawing/2014/main" id="{787DF3FD-3B29-DF2E-75CD-D378EE87F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" y="1119"/>
              <a:ext cx="36" cy="23"/>
            </a:xfrm>
            <a:custGeom>
              <a:avLst/>
              <a:gdLst>
                <a:gd name="T0" fmla="*/ 31 w 36"/>
                <a:gd name="T1" fmla="*/ 0 h 23"/>
                <a:gd name="T2" fmla="*/ 29 w 36"/>
                <a:gd name="T3" fmla="*/ 3 h 23"/>
                <a:gd name="T4" fmla="*/ 35 w 36"/>
                <a:gd name="T5" fmla="*/ 5 h 23"/>
                <a:gd name="T6" fmla="*/ 27 w 36"/>
                <a:gd name="T7" fmla="*/ 4 h 23"/>
                <a:gd name="T8" fmla="*/ 25 w 36"/>
                <a:gd name="T9" fmla="*/ 12 h 23"/>
                <a:gd name="T10" fmla="*/ 28 w 36"/>
                <a:gd name="T11" fmla="*/ 15 h 23"/>
                <a:gd name="T12" fmla="*/ 25 w 36"/>
                <a:gd name="T13" fmla="*/ 15 h 23"/>
                <a:gd name="T14" fmla="*/ 27 w 36"/>
                <a:gd name="T15" fmla="*/ 22 h 23"/>
                <a:gd name="T16" fmla="*/ 23 w 36"/>
                <a:gd name="T17" fmla="*/ 15 h 23"/>
                <a:gd name="T18" fmla="*/ 16 w 36"/>
                <a:gd name="T19" fmla="*/ 15 h 23"/>
                <a:gd name="T20" fmla="*/ 10 w 36"/>
                <a:gd name="T21" fmla="*/ 12 h 23"/>
                <a:gd name="T22" fmla="*/ 0 w 36"/>
                <a:gd name="T23" fmla="*/ 11 h 23"/>
                <a:gd name="T24" fmla="*/ 10 w 36"/>
                <a:gd name="T25" fmla="*/ 4 h 23"/>
                <a:gd name="T26" fmla="*/ 31 w 36"/>
                <a:gd name="T27" fmla="*/ 0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6" h="23">
                  <a:moveTo>
                    <a:pt x="31" y="0"/>
                  </a:moveTo>
                  <a:lnTo>
                    <a:pt x="29" y="3"/>
                  </a:lnTo>
                  <a:lnTo>
                    <a:pt x="35" y="5"/>
                  </a:lnTo>
                  <a:lnTo>
                    <a:pt x="27" y="4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25" y="15"/>
                  </a:lnTo>
                  <a:lnTo>
                    <a:pt x="27" y="22"/>
                  </a:lnTo>
                  <a:lnTo>
                    <a:pt x="23" y="15"/>
                  </a:lnTo>
                  <a:lnTo>
                    <a:pt x="16" y="15"/>
                  </a:lnTo>
                  <a:lnTo>
                    <a:pt x="10" y="12"/>
                  </a:lnTo>
                  <a:lnTo>
                    <a:pt x="0" y="11"/>
                  </a:lnTo>
                  <a:lnTo>
                    <a:pt x="10" y="4"/>
                  </a:lnTo>
                  <a:lnTo>
                    <a:pt x="31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5" name="Freeform 26">
              <a:extLst>
                <a:ext uri="{FF2B5EF4-FFF2-40B4-BE49-F238E27FC236}">
                  <a16:creationId xmlns:a16="http://schemas.microsoft.com/office/drawing/2014/main" id="{20F0A31D-840A-8418-6069-88B94CAE3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6" y="1093"/>
              <a:ext cx="63" cy="17"/>
            </a:xfrm>
            <a:custGeom>
              <a:avLst/>
              <a:gdLst>
                <a:gd name="T0" fmla="*/ 62 w 63"/>
                <a:gd name="T1" fmla="*/ 8 h 17"/>
                <a:gd name="T2" fmla="*/ 59 w 63"/>
                <a:gd name="T3" fmla="*/ 13 h 17"/>
                <a:gd name="T4" fmla="*/ 52 w 63"/>
                <a:gd name="T5" fmla="*/ 16 h 17"/>
                <a:gd name="T6" fmla="*/ 43 w 63"/>
                <a:gd name="T7" fmla="*/ 11 h 17"/>
                <a:gd name="T8" fmla="*/ 30 w 63"/>
                <a:gd name="T9" fmla="*/ 8 h 17"/>
                <a:gd name="T10" fmla="*/ 9 w 63"/>
                <a:gd name="T11" fmla="*/ 7 h 17"/>
                <a:gd name="T12" fmla="*/ 0 w 63"/>
                <a:gd name="T13" fmla="*/ 8 h 17"/>
                <a:gd name="T14" fmla="*/ 15 w 63"/>
                <a:gd name="T15" fmla="*/ 3 h 17"/>
                <a:gd name="T16" fmla="*/ 26 w 63"/>
                <a:gd name="T17" fmla="*/ 2 h 17"/>
                <a:gd name="T18" fmla="*/ 24 w 63"/>
                <a:gd name="T19" fmla="*/ 0 h 17"/>
                <a:gd name="T20" fmla="*/ 36 w 63"/>
                <a:gd name="T21" fmla="*/ 2 h 17"/>
                <a:gd name="T22" fmla="*/ 35 w 63"/>
                <a:gd name="T23" fmla="*/ 1 h 17"/>
                <a:gd name="T24" fmla="*/ 43 w 63"/>
                <a:gd name="T25" fmla="*/ 3 h 17"/>
                <a:gd name="T26" fmla="*/ 51 w 63"/>
                <a:gd name="T27" fmla="*/ 3 h 17"/>
                <a:gd name="T28" fmla="*/ 62 w 63"/>
                <a:gd name="T29" fmla="*/ 8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3" h="17">
                  <a:moveTo>
                    <a:pt x="62" y="8"/>
                  </a:moveTo>
                  <a:lnTo>
                    <a:pt x="59" y="13"/>
                  </a:lnTo>
                  <a:lnTo>
                    <a:pt x="52" y="16"/>
                  </a:lnTo>
                  <a:lnTo>
                    <a:pt x="43" y="11"/>
                  </a:lnTo>
                  <a:lnTo>
                    <a:pt x="30" y="8"/>
                  </a:lnTo>
                  <a:lnTo>
                    <a:pt x="9" y="7"/>
                  </a:lnTo>
                  <a:lnTo>
                    <a:pt x="0" y="8"/>
                  </a:lnTo>
                  <a:lnTo>
                    <a:pt x="15" y="3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43" y="3"/>
                  </a:lnTo>
                  <a:lnTo>
                    <a:pt x="51" y="3"/>
                  </a:lnTo>
                  <a:lnTo>
                    <a:pt x="62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6" name="Freeform 27">
              <a:extLst>
                <a:ext uri="{FF2B5EF4-FFF2-40B4-BE49-F238E27FC236}">
                  <a16:creationId xmlns:a16="http://schemas.microsoft.com/office/drawing/2014/main" id="{1A8644EC-14E5-18C9-2414-A01F32A10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" y="1226"/>
              <a:ext cx="30" cy="25"/>
            </a:xfrm>
            <a:custGeom>
              <a:avLst/>
              <a:gdLst>
                <a:gd name="T0" fmla="*/ 29 w 30"/>
                <a:gd name="T1" fmla="*/ 3 h 25"/>
                <a:gd name="T2" fmla="*/ 24 w 30"/>
                <a:gd name="T3" fmla="*/ 1 h 25"/>
                <a:gd name="T4" fmla="*/ 19 w 30"/>
                <a:gd name="T5" fmla="*/ 0 h 25"/>
                <a:gd name="T6" fmla="*/ 16 w 30"/>
                <a:gd name="T7" fmla="*/ 3 h 25"/>
                <a:gd name="T8" fmla="*/ 12 w 30"/>
                <a:gd name="T9" fmla="*/ 6 h 25"/>
                <a:gd name="T10" fmla="*/ 7 w 30"/>
                <a:gd name="T11" fmla="*/ 9 h 25"/>
                <a:gd name="T12" fmla="*/ 2 w 30"/>
                <a:gd name="T13" fmla="*/ 10 h 25"/>
                <a:gd name="T14" fmla="*/ 1 w 30"/>
                <a:gd name="T15" fmla="*/ 8 h 25"/>
                <a:gd name="T16" fmla="*/ 0 w 30"/>
                <a:gd name="T17" fmla="*/ 14 h 25"/>
                <a:gd name="T18" fmla="*/ 0 w 30"/>
                <a:gd name="T19" fmla="*/ 18 h 25"/>
                <a:gd name="T20" fmla="*/ 0 w 30"/>
                <a:gd name="T21" fmla="*/ 21 h 25"/>
                <a:gd name="T22" fmla="*/ 1 w 30"/>
                <a:gd name="T23" fmla="*/ 24 h 25"/>
                <a:gd name="T24" fmla="*/ 0 w 30"/>
                <a:gd name="T25" fmla="*/ 19 h 25"/>
                <a:gd name="T26" fmla="*/ 2 w 30"/>
                <a:gd name="T27" fmla="*/ 14 h 25"/>
                <a:gd name="T28" fmla="*/ 12 w 30"/>
                <a:gd name="T29" fmla="*/ 11 h 25"/>
                <a:gd name="T30" fmla="*/ 16 w 30"/>
                <a:gd name="T31" fmla="*/ 13 h 25"/>
                <a:gd name="T32" fmla="*/ 21 w 30"/>
                <a:gd name="T33" fmla="*/ 14 h 25"/>
                <a:gd name="T34" fmla="*/ 27 w 30"/>
                <a:gd name="T35" fmla="*/ 8 h 25"/>
                <a:gd name="T36" fmla="*/ 29 w 30"/>
                <a:gd name="T37" fmla="*/ 3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0" h="25">
                  <a:moveTo>
                    <a:pt x="29" y="3"/>
                  </a:moveTo>
                  <a:lnTo>
                    <a:pt x="24" y="1"/>
                  </a:lnTo>
                  <a:lnTo>
                    <a:pt x="19" y="0"/>
                  </a:lnTo>
                  <a:lnTo>
                    <a:pt x="16" y="3"/>
                  </a:lnTo>
                  <a:lnTo>
                    <a:pt x="12" y="6"/>
                  </a:lnTo>
                  <a:lnTo>
                    <a:pt x="7" y="9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12" y="11"/>
                  </a:lnTo>
                  <a:lnTo>
                    <a:pt x="16" y="13"/>
                  </a:lnTo>
                  <a:lnTo>
                    <a:pt x="21" y="14"/>
                  </a:lnTo>
                  <a:lnTo>
                    <a:pt x="27" y="8"/>
                  </a:lnTo>
                  <a:lnTo>
                    <a:pt x="29" y="3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7" name="Freeform 28">
              <a:extLst>
                <a:ext uri="{FF2B5EF4-FFF2-40B4-BE49-F238E27FC236}">
                  <a16:creationId xmlns:a16="http://schemas.microsoft.com/office/drawing/2014/main" id="{3E939376-9C87-DAA7-AA23-A7BE4262A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" y="1251"/>
              <a:ext cx="17" cy="17"/>
            </a:xfrm>
            <a:custGeom>
              <a:avLst/>
              <a:gdLst>
                <a:gd name="T0" fmla="*/ 16 w 17"/>
                <a:gd name="T1" fmla="*/ 3 h 17"/>
                <a:gd name="T2" fmla="*/ 7 w 17"/>
                <a:gd name="T3" fmla="*/ 0 h 17"/>
                <a:gd name="T4" fmla="*/ 0 w 17"/>
                <a:gd name="T5" fmla="*/ 6 h 17"/>
                <a:gd name="T6" fmla="*/ 8 w 17"/>
                <a:gd name="T7" fmla="*/ 16 h 17"/>
                <a:gd name="T8" fmla="*/ 16 w 17"/>
                <a:gd name="T9" fmla="*/ 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16" y="3"/>
                  </a:moveTo>
                  <a:lnTo>
                    <a:pt x="7" y="0"/>
                  </a:lnTo>
                  <a:lnTo>
                    <a:pt x="0" y="6"/>
                  </a:lnTo>
                  <a:lnTo>
                    <a:pt x="8" y="16"/>
                  </a:lnTo>
                  <a:lnTo>
                    <a:pt x="16" y="3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8" name="Freeform 29">
              <a:extLst>
                <a:ext uri="{FF2B5EF4-FFF2-40B4-BE49-F238E27FC236}">
                  <a16:creationId xmlns:a16="http://schemas.microsoft.com/office/drawing/2014/main" id="{3C40EFE8-11E7-B44D-E30C-812C761B0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0" y="118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8 w 17"/>
                <a:gd name="T3" fmla="*/ 0 h 17"/>
                <a:gd name="T4" fmla="*/ 1 w 17"/>
                <a:gd name="T5" fmla="*/ 6 h 17"/>
                <a:gd name="T6" fmla="*/ 0 w 17"/>
                <a:gd name="T7" fmla="*/ 16 h 17"/>
                <a:gd name="T8" fmla="*/ 4 w 17"/>
                <a:gd name="T9" fmla="*/ 16 h 17"/>
                <a:gd name="T10" fmla="*/ 8 w 17"/>
                <a:gd name="T11" fmla="*/ 12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8" y="0"/>
                  </a:lnTo>
                  <a:lnTo>
                    <a:pt x="1" y="6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8" y="12"/>
                  </a:lnTo>
                  <a:lnTo>
                    <a:pt x="16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09" name="Freeform 30">
              <a:extLst>
                <a:ext uri="{FF2B5EF4-FFF2-40B4-BE49-F238E27FC236}">
                  <a16:creationId xmlns:a16="http://schemas.microsoft.com/office/drawing/2014/main" id="{182A9B54-E508-D838-0ED9-DA4BC70CD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" y="1181"/>
              <a:ext cx="17" cy="17"/>
            </a:xfrm>
            <a:custGeom>
              <a:avLst/>
              <a:gdLst>
                <a:gd name="T0" fmla="*/ 8 w 17"/>
                <a:gd name="T1" fmla="*/ 0 h 17"/>
                <a:gd name="T2" fmla="*/ 5 w 17"/>
                <a:gd name="T3" fmla="*/ 5 h 17"/>
                <a:gd name="T4" fmla="*/ 10 w 17"/>
                <a:gd name="T5" fmla="*/ 13 h 17"/>
                <a:gd name="T6" fmla="*/ 16 w 17"/>
                <a:gd name="T7" fmla="*/ 16 h 17"/>
                <a:gd name="T8" fmla="*/ 5 w 17"/>
                <a:gd name="T9" fmla="*/ 13 h 17"/>
                <a:gd name="T10" fmla="*/ 0 w 17"/>
                <a:gd name="T11" fmla="*/ 12 h 17"/>
                <a:gd name="T12" fmla="*/ 0 w 17"/>
                <a:gd name="T13" fmla="*/ 8 h 17"/>
                <a:gd name="T14" fmla="*/ 8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5" y="5"/>
                  </a:lnTo>
                  <a:lnTo>
                    <a:pt x="10" y="13"/>
                  </a:lnTo>
                  <a:lnTo>
                    <a:pt x="16" y="16"/>
                  </a:lnTo>
                  <a:lnTo>
                    <a:pt x="5" y="13"/>
                  </a:lnTo>
                  <a:lnTo>
                    <a:pt x="0" y="12"/>
                  </a:lnTo>
                  <a:lnTo>
                    <a:pt x="0" y="8"/>
                  </a:lnTo>
                  <a:lnTo>
                    <a:pt x="8" y="0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0" name="Freeform 31">
              <a:extLst>
                <a:ext uri="{FF2B5EF4-FFF2-40B4-BE49-F238E27FC236}">
                  <a16:creationId xmlns:a16="http://schemas.microsoft.com/office/drawing/2014/main" id="{C64BF572-A3B8-21C6-B981-01D85C079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" y="1126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16 h 17"/>
                <a:gd name="T4" fmla="*/ 10 w 17"/>
                <a:gd name="T5" fmla="*/ 12 h 17"/>
                <a:gd name="T6" fmla="*/ 4 w 17"/>
                <a:gd name="T7" fmla="*/ 12 h 17"/>
                <a:gd name="T8" fmla="*/ 0 w 17"/>
                <a:gd name="T9" fmla="*/ 12 h 17"/>
                <a:gd name="T10" fmla="*/ 4 w 17"/>
                <a:gd name="T11" fmla="*/ 4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10" y="12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4" y="4"/>
                  </a:lnTo>
                  <a:lnTo>
                    <a:pt x="16" y="0"/>
                  </a:lnTo>
                </a:path>
              </a:pathLst>
            </a:custGeom>
            <a:solidFill>
              <a:srgbClr val="FFC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1" name="Freeform 32">
              <a:extLst>
                <a:ext uri="{FF2B5EF4-FFF2-40B4-BE49-F238E27FC236}">
                  <a16:creationId xmlns:a16="http://schemas.microsoft.com/office/drawing/2014/main" id="{19550F49-5E18-CDED-EAC2-4618430A9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9" y="1114"/>
              <a:ext cx="26" cy="58"/>
            </a:xfrm>
            <a:custGeom>
              <a:avLst/>
              <a:gdLst>
                <a:gd name="T0" fmla="*/ 25 w 26"/>
                <a:gd name="T1" fmla="*/ 11 h 58"/>
                <a:gd name="T2" fmla="*/ 16 w 26"/>
                <a:gd name="T3" fmla="*/ 4 h 58"/>
                <a:gd name="T4" fmla="*/ 8 w 26"/>
                <a:gd name="T5" fmla="*/ 6 h 58"/>
                <a:gd name="T6" fmla="*/ 3 w 26"/>
                <a:gd name="T7" fmla="*/ 15 h 58"/>
                <a:gd name="T8" fmla="*/ 1 w 26"/>
                <a:gd name="T9" fmla="*/ 28 h 58"/>
                <a:gd name="T10" fmla="*/ 3 w 26"/>
                <a:gd name="T11" fmla="*/ 38 h 58"/>
                <a:gd name="T12" fmla="*/ 6 w 26"/>
                <a:gd name="T13" fmla="*/ 47 h 58"/>
                <a:gd name="T14" fmla="*/ 10 w 26"/>
                <a:gd name="T15" fmla="*/ 34 h 58"/>
                <a:gd name="T16" fmla="*/ 13 w 26"/>
                <a:gd name="T17" fmla="*/ 26 h 58"/>
                <a:gd name="T18" fmla="*/ 23 w 26"/>
                <a:gd name="T19" fmla="*/ 22 h 58"/>
                <a:gd name="T20" fmla="*/ 16 w 26"/>
                <a:gd name="T21" fmla="*/ 32 h 58"/>
                <a:gd name="T22" fmla="*/ 9 w 26"/>
                <a:gd name="T23" fmla="*/ 40 h 58"/>
                <a:gd name="T24" fmla="*/ 9 w 26"/>
                <a:gd name="T25" fmla="*/ 49 h 58"/>
                <a:gd name="T26" fmla="*/ 12 w 26"/>
                <a:gd name="T27" fmla="*/ 56 h 58"/>
                <a:gd name="T28" fmla="*/ 15 w 26"/>
                <a:gd name="T29" fmla="*/ 57 h 58"/>
                <a:gd name="T30" fmla="*/ 4 w 26"/>
                <a:gd name="T31" fmla="*/ 55 h 58"/>
                <a:gd name="T32" fmla="*/ 0 w 26"/>
                <a:gd name="T33" fmla="*/ 42 h 58"/>
                <a:gd name="T34" fmla="*/ 0 w 26"/>
                <a:gd name="T35" fmla="*/ 27 h 58"/>
                <a:gd name="T36" fmla="*/ 0 w 26"/>
                <a:gd name="T37" fmla="*/ 12 h 58"/>
                <a:gd name="T38" fmla="*/ 6 w 26"/>
                <a:gd name="T39" fmla="*/ 3 h 58"/>
                <a:gd name="T40" fmla="*/ 13 w 26"/>
                <a:gd name="T41" fmla="*/ 0 h 58"/>
                <a:gd name="T42" fmla="*/ 21 w 26"/>
                <a:gd name="T43" fmla="*/ 2 h 58"/>
                <a:gd name="T44" fmla="*/ 25 w 26"/>
                <a:gd name="T45" fmla="*/ 11 h 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6" h="58">
                  <a:moveTo>
                    <a:pt x="25" y="11"/>
                  </a:moveTo>
                  <a:lnTo>
                    <a:pt x="16" y="4"/>
                  </a:lnTo>
                  <a:lnTo>
                    <a:pt x="8" y="6"/>
                  </a:lnTo>
                  <a:lnTo>
                    <a:pt x="3" y="15"/>
                  </a:lnTo>
                  <a:lnTo>
                    <a:pt x="1" y="28"/>
                  </a:lnTo>
                  <a:lnTo>
                    <a:pt x="3" y="38"/>
                  </a:lnTo>
                  <a:lnTo>
                    <a:pt x="6" y="47"/>
                  </a:lnTo>
                  <a:lnTo>
                    <a:pt x="10" y="34"/>
                  </a:lnTo>
                  <a:lnTo>
                    <a:pt x="13" y="26"/>
                  </a:lnTo>
                  <a:lnTo>
                    <a:pt x="23" y="22"/>
                  </a:lnTo>
                  <a:lnTo>
                    <a:pt x="16" y="32"/>
                  </a:lnTo>
                  <a:lnTo>
                    <a:pt x="9" y="40"/>
                  </a:lnTo>
                  <a:lnTo>
                    <a:pt x="9" y="49"/>
                  </a:lnTo>
                  <a:lnTo>
                    <a:pt x="12" y="56"/>
                  </a:lnTo>
                  <a:lnTo>
                    <a:pt x="15" y="57"/>
                  </a:lnTo>
                  <a:lnTo>
                    <a:pt x="4" y="55"/>
                  </a:lnTo>
                  <a:lnTo>
                    <a:pt x="0" y="42"/>
                  </a:lnTo>
                  <a:lnTo>
                    <a:pt x="0" y="27"/>
                  </a:lnTo>
                  <a:lnTo>
                    <a:pt x="0" y="12"/>
                  </a:lnTo>
                  <a:lnTo>
                    <a:pt x="6" y="3"/>
                  </a:lnTo>
                  <a:lnTo>
                    <a:pt x="13" y="0"/>
                  </a:lnTo>
                  <a:lnTo>
                    <a:pt x="21" y="2"/>
                  </a:lnTo>
                  <a:lnTo>
                    <a:pt x="25" y="11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2" name="Freeform 33">
              <a:extLst>
                <a:ext uri="{FF2B5EF4-FFF2-40B4-BE49-F238E27FC236}">
                  <a16:creationId xmlns:a16="http://schemas.microsoft.com/office/drawing/2014/main" id="{4F69A88B-39E4-243A-2D80-0C7CA84CE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" y="1105"/>
              <a:ext cx="42" cy="78"/>
            </a:xfrm>
            <a:custGeom>
              <a:avLst/>
              <a:gdLst>
                <a:gd name="T0" fmla="*/ 41 w 42"/>
                <a:gd name="T1" fmla="*/ 19 h 78"/>
                <a:gd name="T2" fmla="*/ 34 w 42"/>
                <a:gd name="T3" fmla="*/ 7 h 78"/>
                <a:gd name="T4" fmla="*/ 24 w 42"/>
                <a:gd name="T5" fmla="*/ 3 h 78"/>
                <a:gd name="T6" fmla="*/ 11 w 42"/>
                <a:gd name="T7" fmla="*/ 5 h 78"/>
                <a:gd name="T8" fmla="*/ 6 w 42"/>
                <a:gd name="T9" fmla="*/ 12 h 78"/>
                <a:gd name="T10" fmla="*/ 2 w 42"/>
                <a:gd name="T11" fmla="*/ 24 h 78"/>
                <a:gd name="T12" fmla="*/ 2 w 42"/>
                <a:gd name="T13" fmla="*/ 34 h 78"/>
                <a:gd name="T14" fmla="*/ 4 w 42"/>
                <a:gd name="T15" fmla="*/ 40 h 78"/>
                <a:gd name="T16" fmla="*/ 4 w 42"/>
                <a:gd name="T17" fmla="*/ 50 h 78"/>
                <a:gd name="T18" fmla="*/ 7 w 42"/>
                <a:gd name="T19" fmla="*/ 60 h 78"/>
                <a:gd name="T20" fmla="*/ 15 w 42"/>
                <a:gd name="T21" fmla="*/ 71 h 78"/>
                <a:gd name="T22" fmla="*/ 21 w 42"/>
                <a:gd name="T23" fmla="*/ 71 h 78"/>
                <a:gd name="T24" fmla="*/ 28 w 42"/>
                <a:gd name="T25" fmla="*/ 71 h 78"/>
                <a:gd name="T26" fmla="*/ 28 w 42"/>
                <a:gd name="T27" fmla="*/ 73 h 78"/>
                <a:gd name="T28" fmla="*/ 23 w 42"/>
                <a:gd name="T29" fmla="*/ 77 h 78"/>
                <a:gd name="T30" fmla="*/ 16 w 42"/>
                <a:gd name="T31" fmla="*/ 76 h 78"/>
                <a:gd name="T32" fmla="*/ 9 w 42"/>
                <a:gd name="T33" fmla="*/ 73 h 78"/>
                <a:gd name="T34" fmla="*/ 2 w 42"/>
                <a:gd name="T35" fmla="*/ 61 h 78"/>
                <a:gd name="T36" fmla="*/ 1 w 42"/>
                <a:gd name="T37" fmla="*/ 43 h 78"/>
                <a:gd name="T38" fmla="*/ 0 w 42"/>
                <a:gd name="T39" fmla="*/ 31 h 78"/>
                <a:gd name="T40" fmla="*/ 0 w 42"/>
                <a:gd name="T41" fmla="*/ 21 h 78"/>
                <a:gd name="T42" fmla="*/ 3 w 42"/>
                <a:gd name="T43" fmla="*/ 11 h 78"/>
                <a:gd name="T44" fmla="*/ 8 w 42"/>
                <a:gd name="T45" fmla="*/ 3 h 78"/>
                <a:gd name="T46" fmla="*/ 18 w 42"/>
                <a:gd name="T47" fmla="*/ 0 h 78"/>
                <a:gd name="T48" fmla="*/ 34 w 42"/>
                <a:gd name="T49" fmla="*/ 2 h 78"/>
                <a:gd name="T50" fmla="*/ 40 w 42"/>
                <a:gd name="T51" fmla="*/ 7 h 78"/>
                <a:gd name="T52" fmla="*/ 41 w 42"/>
                <a:gd name="T53" fmla="*/ 19 h 7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2" h="78">
                  <a:moveTo>
                    <a:pt x="41" y="19"/>
                  </a:moveTo>
                  <a:lnTo>
                    <a:pt x="34" y="7"/>
                  </a:lnTo>
                  <a:lnTo>
                    <a:pt x="24" y="3"/>
                  </a:lnTo>
                  <a:lnTo>
                    <a:pt x="11" y="5"/>
                  </a:lnTo>
                  <a:lnTo>
                    <a:pt x="6" y="12"/>
                  </a:lnTo>
                  <a:lnTo>
                    <a:pt x="2" y="24"/>
                  </a:lnTo>
                  <a:lnTo>
                    <a:pt x="2" y="34"/>
                  </a:lnTo>
                  <a:lnTo>
                    <a:pt x="4" y="40"/>
                  </a:lnTo>
                  <a:lnTo>
                    <a:pt x="4" y="50"/>
                  </a:lnTo>
                  <a:lnTo>
                    <a:pt x="7" y="60"/>
                  </a:lnTo>
                  <a:lnTo>
                    <a:pt x="15" y="71"/>
                  </a:lnTo>
                  <a:lnTo>
                    <a:pt x="21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3" y="77"/>
                  </a:lnTo>
                  <a:lnTo>
                    <a:pt x="16" y="76"/>
                  </a:lnTo>
                  <a:lnTo>
                    <a:pt x="9" y="73"/>
                  </a:lnTo>
                  <a:lnTo>
                    <a:pt x="2" y="61"/>
                  </a:lnTo>
                  <a:lnTo>
                    <a:pt x="1" y="43"/>
                  </a:lnTo>
                  <a:lnTo>
                    <a:pt x="0" y="31"/>
                  </a:lnTo>
                  <a:lnTo>
                    <a:pt x="0" y="21"/>
                  </a:lnTo>
                  <a:lnTo>
                    <a:pt x="3" y="11"/>
                  </a:lnTo>
                  <a:lnTo>
                    <a:pt x="8" y="3"/>
                  </a:lnTo>
                  <a:lnTo>
                    <a:pt x="18" y="0"/>
                  </a:lnTo>
                  <a:lnTo>
                    <a:pt x="34" y="2"/>
                  </a:lnTo>
                  <a:lnTo>
                    <a:pt x="40" y="7"/>
                  </a:lnTo>
                  <a:lnTo>
                    <a:pt x="41" y="19"/>
                  </a:lnTo>
                </a:path>
              </a:pathLst>
            </a:custGeom>
            <a:solidFill>
              <a:srgbClr val="402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59413" name="Freeform 34">
              <a:extLst>
                <a:ext uri="{FF2B5EF4-FFF2-40B4-BE49-F238E27FC236}">
                  <a16:creationId xmlns:a16="http://schemas.microsoft.com/office/drawing/2014/main" id="{F456F873-F41C-F421-93BF-82D7A96DE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" y="945"/>
              <a:ext cx="315" cy="474"/>
            </a:xfrm>
            <a:custGeom>
              <a:avLst/>
              <a:gdLst>
                <a:gd name="T0" fmla="*/ 172 w 315"/>
                <a:gd name="T1" fmla="*/ 185 h 474"/>
                <a:gd name="T2" fmla="*/ 162 w 315"/>
                <a:gd name="T3" fmla="*/ 163 h 474"/>
                <a:gd name="T4" fmla="*/ 148 w 315"/>
                <a:gd name="T5" fmla="*/ 161 h 474"/>
                <a:gd name="T6" fmla="*/ 137 w 315"/>
                <a:gd name="T7" fmla="*/ 165 h 474"/>
                <a:gd name="T8" fmla="*/ 131 w 315"/>
                <a:gd name="T9" fmla="*/ 178 h 474"/>
                <a:gd name="T10" fmla="*/ 129 w 315"/>
                <a:gd name="T11" fmla="*/ 191 h 474"/>
                <a:gd name="T12" fmla="*/ 132 w 315"/>
                <a:gd name="T13" fmla="*/ 221 h 474"/>
                <a:gd name="T14" fmla="*/ 140 w 315"/>
                <a:gd name="T15" fmla="*/ 235 h 474"/>
                <a:gd name="T16" fmla="*/ 143 w 315"/>
                <a:gd name="T17" fmla="*/ 252 h 474"/>
                <a:gd name="T18" fmla="*/ 147 w 315"/>
                <a:gd name="T19" fmla="*/ 274 h 474"/>
                <a:gd name="T20" fmla="*/ 157 w 315"/>
                <a:gd name="T21" fmla="*/ 301 h 474"/>
                <a:gd name="T22" fmla="*/ 174 w 315"/>
                <a:gd name="T23" fmla="*/ 335 h 474"/>
                <a:gd name="T24" fmla="*/ 189 w 315"/>
                <a:gd name="T25" fmla="*/ 367 h 474"/>
                <a:gd name="T26" fmla="*/ 204 w 315"/>
                <a:gd name="T27" fmla="*/ 411 h 474"/>
                <a:gd name="T28" fmla="*/ 213 w 315"/>
                <a:gd name="T29" fmla="*/ 444 h 474"/>
                <a:gd name="T30" fmla="*/ 216 w 315"/>
                <a:gd name="T31" fmla="*/ 473 h 474"/>
                <a:gd name="T32" fmla="*/ 176 w 315"/>
                <a:gd name="T33" fmla="*/ 429 h 474"/>
                <a:gd name="T34" fmla="*/ 138 w 315"/>
                <a:gd name="T35" fmla="*/ 403 h 474"/>
                <a:gd name="T36" fmla="*/ 116 w 315"/>
                <a:gd name="T37" fmla="*/ 389 h 474"/>
                <a:gd name="T38" fmla="*/ 90 w 315"/>
                <a:gd name="T39" fmla="*/ 379 h 474"/>
                <a:gd name="T40" fmla="*/ 60 w 315"/>
                <a:gd name="T41" fmla="*/ 381 h 474"/>
                <a:gd name="T42" fmla="*/ 30 w 315"/>
                <a:gd name="T43" fmla="*/ 400 h 474"/>
                <a:gd name="T44" fmla="*/ 2 w 315"/>
                <a:gd name="T45" fmla="*/ 436 h 474"/>
                <a:gd name="T46" fmla="*/ 0 w 315"/>
                <a:gd name="T47" fmla="*/ 406 h 474"/>
                <a:gd name="T48" fmla="*/ 15 w 315"/>
                <a:gd name="T49" fmla="*/ 371 h 474"/>
                <a:gd name="T50" fmla="*/ 36 w 315"/>
                <a:gd name="T51" fmla="*/ 329 h 474"/>
                <a:gd name="T52" fmla="*/ 44 w 315"/>
                <a:gd name="T53" fmla="*/ 300 h 474"/>
                <a:gd name="T54" fmla="*/ 46 w 315"/>
                <a:gd name="T55" fmla="*/ 270 h 474"/>
                <a:gd name="T56" fmla="*/ 40 w 315"/>
                <a:gd name="T57" fmla="*/ 247 h 474"/>
                <a:gd name="T58" fmla="*/ 28 w 315"/>
                <a:gd name="T59" fmla="*/ 229 h 474"/>
                <a:gd name="T60" fmla="*/ 20 w 315"/>
                <a:gd name="T61" fmla="*/ 200 h 474"/>
                <a:gd name="T62" fmla="*/ 17 w 315"/>
                <a:gd name="T63" fmla="*/ 179 h 474"/>
                <a:gd name="T64" fmla="*/ 11 w 315"/>
                <a:gd name="T65" fmla="*/ 155 h 474"/>
                <a:gd name="T66" fmla="*/ 10 w 315"/>
                <a:gd name="T67" fmla="*/ 124 h 474"/>
                <a:gd name="T68" fmla="*/ 14 w 315"/>
                <a:gd name="T69" fmla="*/ 102 h 474"/>
                <a:gd name="T70" fmla="*/ 24 w 315"/>
                <a:gd name="T71" fmla="*/ 82 h 474"/>
                <a:gd name="T72" fmla="*/ 34 w 315"/>
                <a:gd name="T73" fmla="*/ 55 h 474"/>
                <a:gd name="T74" fmla="*/ 52 w 315"/>
                <a:gd name="T75" fmla="*/ 32 h 474"/>
                <a:gd name="T76" fmla="*/ 72 w 315"/>
                <a:gd name="T77" fmla="*/ 18 h 474"/>
                <a:gd name="T78" fmla="*/ 101 w 315"/>
                <a:gd name="T79" fmla="*/ 9 h 474"/>
                <a:gd name="T80" fmla="*/ 132 w 315"/>
                <a:gd name="T81" fmla="*/ 1 h 474"/>
                <a:gd name="T82" fmla="*/ 185 w 315"/>
                <a:gd name="T83" fmla="*/ 0 h 474"/>
                <a:gd name="T84" fmla="*/ 213 w 315"/>
                <a:gd name="T85" fmla="*/ 4 h 474"/>
                <a:gd name="T86" fmla="*/ 241 w 315"/>
                <a:gd name="T87" fmla="*/ 13 h 474"/>
                <a:gd name="T88" fmla="*/ 266 w 315"/>
                <a:gd name="T89" fmla="*/ 23 h 474"/>
                <a:gd name="T90" fmla="*/ 283 w 315"/>
                <a:gd name="T91" fmla="*/ 39 h 474"/>
                <a:gd name="T92" fmla="*/ 303 w 315"/>
                <a:gd name="T93" fmla="*/ 59 h 474"/>
                <a:gd name="T94" fmla="*/ 313 w 315"/>
                <a:gd name="T95" fmla="*/ 89 h 474"/>
                <a:gd name="T96" fmla="*/ 314 w 315"/>
                <a:gd name="T97" fmla="*/ 115 h 474"/>
                <a:gd name="T98" fmla="*/ 306 w 315"/>
                <a:gd name="T99" fmla="*/ 137 h 474"/>
                <a:gd name="T100" fmla="*/ 286 w 315"/>
                <a:gd name="T101" fmla="*/ 115 h 474"/>
                <a:gd name="T102" fmla="*/ 259 w 315"/>
                <a:gd name="T103" fmla="*/ 103 h 474"/>
                <a:gd name="T104" fmla="*/ 224 w 315"/>
                <a:gd name="T105" fmla="*/ 98 h 474"/>
                <a:gd name="T106" fmla="*/ 233 w 315"/>
                <a:gd name="T107" fmla="*/ 137 h 474"/>
                <a:gd name="T108" fmla="*/ 193 w 315"/>
                <a:gd name="T109" fmla="*/ 123 h 474"/>
                <a:gd name="T110" fmla="*/ 205 w 315"/>
                <a:gd name="T111" fmla="*/ 153 h 474"/>
                <a:gd name="T112" fmla="*/ 177 w 315"/>
                <a:gd name="T113" fmla="*/ 152 h 474"/>
                <a:gd name="T114" fmla="*/ 172 w 315"/>
                <a:gd name="T115" fmla="*/ 185 h 4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15" h="474">
                  <a:moveTo>
                    <a:pt x="172" y="185"/>
                  </a:moveTo>
                  <a:lnTo>
                    <a:pt x="162" y="163"/>
                  </a:lnTo>
                  <a:lnTo>
                    <a:pt x="148" y="161"/>
                  </a:lnTo>
                  <a:lnTo>
                    <a:pt x="137" y="165"/>
                  </a:lnTo>
                  <a:lnTo>
                    <a:pt x="131" y="178"/>
                  </a:lnTo>
                  <a:lnTo>
                    <a:pt x="129" y="191"/>
                  </a:lnTo>
                  <a:lnTo>
                    <a:pt x="132" y="221"/>
                  </a:lnTo>
                  <a:lnTo>
                    <a:pt x="140" y="235"/>
                  </a:lnTo>
                  <a:lnTo>
                    <a:pt x="143" y="252"/>
                  </a:lnTo>
                  <a:lnTo>
                    <a:pt x="147" y="274"/>
                  </a:lnTo>
                  <a:lnTo>
                    <a:pt x="157" y="301"/>
                  </a:lnTo>
                  <a:lnTo>
                    <a:pt x="174" y="335"/>
                  </a:lnTo>
                  <a:lnTo>
                    <a:pt x="189" y="367"/>
                  </a:lnTo>
                  <a:lnTo>
                    <a:pt x="204" y="411"/>
                  </a:lnTo>
                  <a:lnTo>
                    <a:pt x="213" y="444"/>
                  </a:lnTo>
                  <a:lnTo>
                    <a:pt x="216" y="473"/>
                  </a:lnTo>
                  <a:lnTo>
                    <a:pt x="176" y="429"/>
                  </a:lnTo>
                  <a:lnTo>
                    <a:pt x="138" y="403"/>
                  </a:lnTo>
                  <a:lnTo>
                    <a:pt x="116" y="389"/>
                  </a:lnTo>
                  <a:lnTo>
                    <a:pt x="90" y="379"/>
                  </a:lnTo>
                  <a:lnTo>
                    <a:pt x="60" y="381"/>
                  </a:lnTo>
                  <a:lnTo>
                    <a:pt x="30" y="400"/>
                  </a:lnTo>
                  <a:lnTo>
                    <a:pt x="2" y="436"/>
                  </a:lnTo>
                  <a:lnTo>
                    <a:pt x="0" y="406"/>
                  </a:lnTo>
                  <a:lnTo>
                    <a:pt x="15" y="371"/>
                  </a:lnTo>
                  <a:lnTo>
                    <a:pt x="36" y="329"/>
                  </a:lnTo>
                  <a:lnTo>
                    <a:pt x="44" y="300"/>
                  </a:lnTo>
                  <a:lnTo>
                    <a:pt x="46" y="270"/>
                  </a:lnTo>
                  <a:lnTo>
                    <a:pt x="40" y="247"/>
                  </a:lnTo>
                  <a:lnTo>
                    <a:pt x="28" y="229"/>
                  </a:lnTo>
                  <a:lnTo>
                    <a:pt x="20" y="200"/>
                  </a:lnTo>
                  <a:lnTo>
                    <a:pt x="17" y="179"/>
                  </a:lnTo>
                  <a:lnTo>
                    <a:pt x="11" y="155"/>
                  </a:lnTo>
                  <a:lnTo>
                    <a:pt x="10" y="124"/>
                  </a:lnTo>
                  <a:lnTo>
                    <a:pt x="14" y="102"/>
                  </a:lnTo>
                  <a:lnTo>
                    <a:pt x="24" y="82"/>
                  </a:lnTo>
                  <a:lnTo>
                    <a:pt x="34" y="55"/>
                  </a:lnTo>
                  <a:lnTo>
                    <a:pt x="52" y="32"/>
                  </a:lnTo>
                  <a:lnTo>
                    <a:pt x="72" y="18"/>
                  </a:lnTo>
                  <a:lnTo>
                    <a:pt x="101" y="9"/>
                  </a:lnTo>
                  <a:lnTo>
                    <a:pt x="132" y="1"/>
                  </a:lnTo>
                  <a:lnTo>
                    <a:pt x="185" y="0"/>
                  </a:lnTo>
                  <a:lnTo>
                    <a:pt x="213" y="4"/>
                  </a:lnTo>
                  <a:lnTo>
                    <a:pt x="241" y="13"/>
                  </a:lnTo>
                  <a:lnTo>
                    <a:pt x="266" y="23"/>
                  </a:lnTo>
                  <a:lnTo>
                    <a:pt x="283" y="39"/>
                  </a:lnTo>
                  <a:lnTo>
                    <a:pt x="303" y="59"/>
                  </a:lnTo>
                  <a:lnTo>
                    <a:pt x="313" y="89"/>
                  </a:lnTo>
                  <a:lnTo>
                    <a:pt x="314" y="115"/>
                  </a:lnTo>
                  <a:lnTo>
                    <a:pt x="306" y="137"/>
                  </a:lnTo>
                  <a:lnTo>
                    <a:pt x="286" y="115"/>
                  </a:lnTo>
                  <a:lnTo>
                    <a:pt x="259" y="103"/>
                  </a:lnTo>
                  <a:lnTo>
                    <a:pt x="224" y="98"/>
                  </a:lnTo>
                  <a:lnTo>
                    <a:pt x="233" y="137"/>
                  </a:lnTo>
                  <a:lnTo>
                    <a:pt x="193" y="123"/>
                  </a:lnTo>
                  <a:lnTo>
                    <a:pt x="205" y="153"/>
                  </a:lnTo>
                  <a:lnTo>
                    <a:pt x="177" y="152"/>
                  </a:lnTo>
                  <a:lnTo>
                    <a:pt x="172" y="18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pic>
        <p:nvPicPr>
          <p:cNvPr id="59401" name="Picture 36">
            <a:extLst>
              <a:ext uri="{FF2B5EF4-FFF2-40B4-BE49-F238E27FC236}">
                <a16:creationId xmlns:a16="http://schemas.microsoft.com/office/drawing/2014/main" id="{AE984629-ABCA-8F77-4662-BDCA7AD1A10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2300288"/>
            <a:ext cx="4254500" cy="409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D997821F-D1AE-4064-26BD-F399DDAC1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Potential problems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E6FAEDDB-9CBD-6915-DDD6-5599D6629D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Screen real estate consumed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Awareness window introduces a seam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Overview hides details of actions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Detail view isolated from global context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26933C6-F7A1-51F3-2DE9-BA9AEFCAAE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A Different Approach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3F3BD71-EA4C-4A31-9561-ACD48F29B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Integrate detail view and global view together through a </a:t>
            </a:r>
            <a:r>
              <a:rPr lang="en-US" altLang="LID4096" i="1"/>
              <a:t>fisheye lens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Awareness by:</a:t>
            </a:r>
          </a:p>
          <a:p>
            <a:pPr lvl="1"/>
            <a:r>
              <a:rPr lang="en-US" altLang="LID4096"/>
              <a:t>location in global context</a:t>
            </a:r>
          </a:p>
          <a:p>
            <a:pPr lvl="1"/>
            <a:r>
              <a:rPr lang="en-US" altLang="LID4096"/>
              <a:t>action details through </a:t>
            </a:r>
            <a:br>
              <a:rPr lang="en-US" altLang="LID4096"/>
            </a:br>
            <a:r>
              <a:rPr lang="en-US" altLang="LID4096"/>
              <a:t>		multiple focal points</a:t>
            </a:r>
            <a:br>
              <a:rPr lang="en-US" altLang="LID4096"/>
            </a:br>
            <a:r>
              <a:rPr lang="en-US" altLang="LID4096"/>
              <a:t>		telepointers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8E68E09-950B-271C-0BE2-46573C5963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Standard Fisheye views</a:t>
            </a:r>
          </a:p>
        </p:txBody>
      </p:sp>
      <p:graphicFrame>
        <p:nvGraphicFramePr>
          <p:cNvPr id="62467" name="Object 3">
            <a:extLst>
              <a:ext uri="{FF2B5EF4-FFF2-40B4-BE49-F238E27FC236}">
                <a16:creationId xmlns:a16="http://schemas.microsoft.com/office/drawing/2014/main" id="{609EB1DE-EB6E-0A78-DBC2-5B3E081CFB0F}"/>
              </a:ext>
            </a:extLst>
          </p:cNvPr>
          <p:cNvGraphicFramePr>
            <a:graphicFrameLocks/>
          </p:cNvGraphicFramePr>
          <p:nvPr/>
        </p:nvGraphicFramePr>
        <p:xfrm>
          <a:off x="295275" y="2057400"/>
          <a:ext cx="4124325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598420" imgH="1970532" progId="Word.Picture.6">
                  <p:embed/>
                </p:oleObj>
              </mc:Choice>
              <mc:Fallback>
                <p:oleObj name="Picture" r:id="rId2" imgW="2598420" imgH="1970532" progId="Word.Picture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2057400"/>
                        <a:ext cx="4124325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4">
            <a:extLst>
              <a:ext uri="{FF2B5EF4-FFF2-40B4-BE49-F238E27FC236}">
                <a16:creationId xmlns:a16="http://schemas.microsoft.com/office/drawing/2014/main" id="{43DA708C-27B5-F5BF-4B96-9767C2ACE20B}"/>
              </a:ext>
            </a:extLst>
          </p:cNvPr>
          <p:cNvGraphicFramePr>
            <a:graphicFrameLocks/>
          </p:cNvGraphicFramePr>
          <p:nvPr/>
        </p:nvGraphicFramePr>
        <p:xfrm>
          <a:off x="4700588" y="2066925"/>
          <a:ext cx="4214812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474976" imgH="1950720" progId="Word.Picture.6">
                  <p:embed/>
                </p:oleObj>
              </mc:Choice>
              <mc:Fallback>
                <p:oleObj name="Picture" r:id="rId4" imgW="2474976" imgH="1950720" progId="Word.Picture.6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0588" y="2066925"/>
                        <a:ext cx="4214812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9" name="Rectangle 5">
            <a:extLst>
              <a:ext uri="{FF2B5EF4-FFF2-40B4-BE49-F238E27FC236}">
                <a16:creationId xmlns:a16="http://schemas.microsoft.com/office/drawing/2014/main" id="{0BEC4A22-8522-3128-278E-0AEC61CF0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525" y="5622925"/>
            <a:ext cx="1236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/>
              <a:t>original</a:t>
            </a:r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BDD3D50C-FD86-1299-0BCF-34F253C7D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525" y="5699125"/>
            <a:ext cx="2486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/>
              <a:t>graphical fisheye</a:t>
            </a:r>
          </a:p>
        </p:txBody>
      </p:sp>
      <p:sp>
        <p:nvSpPr>
          <p:cNvPr id="62471" name="Line 7">
            <a:extLst>
              <a:ext uri="{FF2B5EF4-FFF2-40B4-BE49-F238E27FC236}">
                <a16:creationId xmlns:a16="http://schemas.microsoft.com/office/drawing/2014/main" id="{7E732A22-F8F1-2606-95DC-33A053CB23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600200"/>
            <a:ext cx="0" cy="5029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2930200-6A02-910B-4BEE-803E472DA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1981200" cy="1524000"/>
          </a:xfrm>
          <a:noFill/>
        </p:spPr>
        <p:txBody>
          <a:bodyPr/>
          <a:lstStyle/>
          <a:p>
            <a:pPr algn="l"/>
            <a:r>
              <a:rPr lang="en-US" altLang="LID4096" sz="3600"/>
              <a:t>Fisheye</a:t>
            </a:r>
            <a:br>
              <a:rPr lang="en-US" altLang="LID4096" sz="3600"/>
            </a:br>
            <a:r>
              <a:rPr lang="en-US" altLang="LID4096" sz="3600"/>
              <a:t>Text</a:t>
            </a:r>
            <a:br>
              <a:rPr lang="en-US" altLang="LID4096" sz="3600"/>
            </a:br>
            <a:r>
              <a:rPr lang="en-US" altLang="LID4096" sz="2800" b="0" i="1"/>
              <a:t>single user</a:t>
            </a:r>
          </a:p>
        </p:txBody>
      </p:sp>
      <p:graphicFrame>
        <p:nvGraphicFramePr>
          <p:cNvPr id="63491" name="Object 3">
            <a:extLst>
              <a:ext uri="{FF2B5EF4-FFF2-40B4-BE49-F238E27FC236}">
                <a16:creationId xmlns:a16="http://schemas.microsoft.com/office/drawing/2014/main" id="{F45C3C28-D6BF-AF22-4E79-039931217C37}"/>
              </a:ext>
            </a:extLst>
          </p:cNvPr>
          <p:cNvGraphicFramePr>
            <a:graphicFrameLocks/>
          </p:cNvGraphicFramePr>
          <p:nvPr/>
        </p:nvGraphicFramePr>
        <p:xfrm>
          <a:off x="2209800" y="371475"/>
          <a:ext cx="6724650" cy="620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552381" imgH="5123810" progId="Word.Document.6">
                  <p:embed/>
                </p:oleObj>
              </mc:Choice>
              <mc:Fallback>
                <p:oleObj name="Document" r:id="rId2" imgW="5552381" imgH="512381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71475"/>
                        <a:ext cx="6724650" cy="620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>
            <a:extLst>
              <a:ext uri="{FF2B5EF4-FFF2-40B4-BE49-F238E27FC236}">
                <a16:creationId xmlns:a16="http://schemas.microsoft.com/office/drawing/2014/main" id="{AC6E2C2F-34B4-DE10-4731-6466CAA42F52}"/>
              </a:ext>
            </a:extLst>
          </p:cNvPr>
          <p:cNvGraphicFramePr>
            <a:graphicFrameLocks/>
          </p:cNvGraphicFramePr>
          <p:nvPr/>
        </p:nvGraphicFramePr>
        <p:xfrm>
          <a:off x="2235200" y="381000"/>
          <a:ext cx="6451600" cy="622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959267" imgH="2851043" progId="Word.Picture.6">
                  <p:embed/>
                </p:oleObj>
              </mc:Choice>
              <mc:Fallback>
                <p:oleObj name="Picture" r:id="rId2" imgW="2959267" imgH="2851043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381000"/>
                        <a:ext cx="6451600" cy="622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Rectangle 3">
            <a:extLst>
              <a:ext uri="{FF2B5EF4-FFF2-40B4-BE49-F238E27FC236}">
                <a16:creationId xmlns:a16="http://schemas.microsoft.com/office/drawing/2014/main" id="{FD359DA5-3D79-2CBA-4BF3-7C034293F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000"/>
            <a:ext cx="1981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 sz="3600" b="1">
                <a:solidFill>
                  <a:schemeClr val="tx2"/>
                </a:solidFill>
              </a:rPr>
              <a:t>Fisheye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3600" b="1">
                <a:solidFill>
                  <a:schemeClr val="tx2"/>
                </a:solidFill>
              </a:rPr>
              <a:t>Text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2800" i="1">
                <a:solidFill>
                  <a:schemeClr val="tx2"/>
                </a:solidFill>
              </a:rPr>
              <a:t>groupware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2">
            <a:extLst>
              <a:ext uri="{FF2B5EF4-FFF2-40B4-BE49-F238E27FC236}">
                <a16:creationId xmlns:a16="http://schemas.microsoft.com/office/drawing/2014/main" id="{EE93D67E-91EB-270B-F632-49CB4C748B27}"/>
              </a:ext>
            </a:extLst>
          </p:cNvPr>
          <p:cNvGraphicFramePr>
            <a:graphicFrameLocks/>
          </p:cNvGraphicFramePr>
          <p:nvPr/>
        </p:nvGraphicFramePr>
        <p:xfrm>
          <a:off x="2314575" y="381000"/>
          <a:ext cx="3392488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828571" imgH="5076190" progId="Word.Document.6">
                  <p:embed/>
                </p:oleObj>
              </mc:Choice>
              <mc:Fallback>
                <p:oleObj name="Document" r:id="rId2" imgW="2828571" imgH="5076190" progId="Word.Document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4575" y="381000"/>
                        <a:ext cx="3392488" cy="60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9" name="Rectangle 3">
            <a:extLst>
              <a:ext uri="{FF2B5EF4-FFF2-40B4-BE49-F238E27FC236}">
                <a16:creationId xmlns:a16="http://schemas.microsoft.com/office/drawing/2014/main" id="{D947A3CD-056B-322D-2A16-D2B1E8EA3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000"/>
            <a:ext cx="2133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 sz="3600" b="1">
                <a:solidFill>
                  <a:schemeClr val="tx2"/>
                </a:solidFill>
              </a:rPr>
              <a:t>Fisheye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3600" b="1">
                <a:solidFill>
                  <a:schemeClr val="tx2"/>
                </a:solidFill>
              </a:rPr>
              <a:t>Text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2800" i="1">
                <a:solidFill>
                  <a:schemeClr val="tx2"/>
                </a:solidFill>
              </a:rPr>
              <a:t>split window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5153953-9DE8-CD7F-87FF-8FB942FEF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Does it work?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491C67B9-9A4C-A0EA-B38E-084B3EA5A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Information present</a:t>
            </a:r>
          </a:p>
          <a:p>
            <a:pPr lvl="1"/>
            <a:r>
              <a:rPr lang="en-US" altLang="LID4096"/>
              <a:t>who is participating</a:t>
            </a:r>
          </a:p>
          <a:p>
            <a:pPr lvl="1"/>
            <a:r>
              <a:rPr lang="en-US" altLang="LID4096"/>
              <a:t>where they are</a:t>
            </a:r>
          </a:p>
          <a:p>
            <a:pPr lvl="1"/>
            <a:r>
              <a:rPr lang="en-US" altLang="LID4096"/>
              <a:t>what they are doing</a:t>
            </a:r>
          </a:p>
          <a:p>
            <a:pPr lvl="1"/>
            <a:r>
              <a:rPr lang="en-US" altLang="LID4096"/>
              <a:t>what changes they are making</a:t>
            </a:r>
          </a:p>
          <a:p>
            <a:pPr>
              <a:lnSpc>
                <a:spcPct val="140000"/>
              </a:lnSpc>
            </a:pPr>
            <a:r>
              <a:rPr lang="en-US" altLang="LID4096"/>
              <a:t>Usability issues</a:t>
            </a:r>
          </a:p>
          <a:p>
            <a:pPr lvl="1"/>
            <a:r>
              <a:rPr lang="en-US" altLang="LID4096"/>
              <a:t>can they see my details?</a:t>
            </a:r>
          </a:p>
          <a:p>
            <a:pPr lvl="1"/>
            <a:r>
              <a:rPr lang="en-US" altLang="LID4096"/>
              <a:t>is this a reasonable way to work?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>
            <a:extLst>
              <a:ext uri="{FF2B5EF4-FFF2-40B4-BE49-F238E27FC236}">
                <a16:creationId xmlns:a16="http://schemas.microsoft.com/office/drawing/2014/main" id="{B4459AD8-7223-3281-6FCC-09B2DFE5EA50}"/>
              </a:ext>
            </a:extLst>
          </p:cNvPr>
          <p:cNvGraphicFramePr>
            <a:graphicFrameLocks/>
          </p:cNvGraphicFramePr>
          <p:nvPr/>
        </p:nvGraphicFramePr>
        <p:xfrm>
          <a:off x="311150" y="1752600"/>
          <a:ext cx="41433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040636" imgH="2211324" progId="Word.Picture.6">
                  <p:embed/>
                </p:oleObj>
              </mc:Choice>
              <mc:Fallback>
                <p:oleObj name="Picture" r:id="rId2" imgW="2040636" imgH="2211324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1752600"/>
                        <a:ext cx="414337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7" name="Object 3">
            <a:extLst>
              <a:ext uri="{FF2B5EF4-FFF2-40B4-BE49-F238E27FC236}">
                <a16:creationId xmlns:a16="http://schemas.microsoft.com/office/drawing/2014/main" id="{94A8ABD6-1785-AA23-92E0-E1E8BA7138AB}"/>
              </a:ext>
            </a:extLst>
          </p:cNvPr>
          <p:cNvGraphicFramePr>
            <a:graphicFrameLocks/>
          </p:cNvGraphicFramePr>
          <p:nvPr/>
        </p:nvGraphicFramePr>
        <p:xfrm>
          <a:off x="4689475" y="1752600"/>
          <a:ext cx="41433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040636" imgH="2211324" progId="Word.Picture.6">
                  <p:embed/>
                </p:oleObj>
              </mc:Choice>
              <mc:Fallback>
                <p:oleObj name="Picture" r:id="rId4" imgW="2040636" imgH="2211324" progId="Word.Picture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9475" y="1752600"/>
                        <a:ext cx="414337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4">
            <a:extLst>
              <a:ext uri="{FF2B5EF4-FFF2-40B4-BE49-F238E27FC236}">
                <a16:creationId xmlns:a16="http://schemas.microsoft.com/office/drawing/2014/main" id="{EC08E7F8-9648-CA28-9FA7-C8CF9C45B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Graphical Fisheye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695626F-5355-3402-4167-446C5211AA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Related Extensions</a:t>
            </a:r>
          </a:p>
        </p:txBody>
      </p:sp>
      <p:pic>
        <p:nvPicPr>
          <p:cNvPr id="68611" name="Picture 3">
            <a:extLst>
              <a:ext uri="{FF2B5EF4-FFF2-40B4-BE49-F238E27FC236}">
                <a16:creationId xmlns:a16="http://schemas.microsoft.com/office/drawing/2014/main" id="{2FB3806E-E821-7F3C-7F88-930814F83B5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863725"/>
            <a:ext cx="4324350" cy="483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4">
            <a:extLst>
              <a:ext uri="{FF2B5EF4-FFF2-40B4-BE49-F238E27FC236}">
                <a16:creationId xmlns:a16="http://schemas.microsoft.com/office/drawing/2014/main" id="{F0D27EDE-9D8D-F643-F59F-160352460D4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5038"/>
            <a:ext cx="4419600" cy="429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3" name="Rectangle 5">
            <a:extLst>
              <a:ext uri="{FF2B5EF4-FFF2-40B4-BE49-F238E27FC236}">
                <a16:creationId xmlns:a16="http://schemas.microsoft.com/office/drawing/2014/main" id="{F7F2EA6A-123D-99A1-3F6F-F2284F740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1431925"/>
            <a:ext cx="2132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>
                <a:latin typeface="Helvetica" panose="020B0604020202020204" pitchFamily="34" charset="0"/>
              </a:rPr>
              <a:t>Head Up Lens</a:t>
            </a:r>
          </a:p>
        </p:txBody>
      </p:sp>
      <p:sp>
        <p:nvSpPr>
          <p:cNvPr id="68614" name="Rectangle 6">
            <a:extLst>
              <a:ext uri="{FF2B5EF4-FFF2-40B4-BE49-F238E27FC236}">
                <a16:creationId xmlns:a16="http://schemas.microsoft.com/office/drawing/2014/main" id="{181CDEA9-AE25-F455-F2D9-737CC0AD8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1431925"/>
            <a:ext cx="174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/>
            <a:r>
              <a:rPr lang="en-US" altLang="LID4096">
                <a:latin typeface="Helvetica" panose="020B0604020202020204" pitchFamily="34" charset="0"/>
              </a:rPr>
              <a:t>Offset Lens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46B537C-5215-FAD0-D904-9ED510FF6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BA2207EB-E598-057A-EC3D-CBF637837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Fisheye views can afford awareness </a:t>
            </a:r>
          </a:p>
          <a:p>
            <a:pPr lvl="1"/>
            <a:r>
              <a:rPr lang="en-US" altLang="LID4096"/>
              <a:t>location in global context</a:t>
            </a:r>
          </a:p>
          <a:p>
            <a:pPr lvl="1"/>
            <a:r>
              <a:rPr lang="en-US" altLang="LID4096"/>
              <a:t>action details through </a:t>
            </a:r>
            <a:br>
              <a:rPr lang="en-US" altLang="LID4096"/>
            </a:br>
            <a:r>
              <a:rPr lang="en-US" altLang="LID4096"/>
              <a:t>		multiple focal points</a:t>
            </a:r>
            <a:br>
              <a:rPr lang="en-US" altLang="LID4096"/>
            </a:br>
            <a:r>
              <a:rPr lang="en-US" altLang="LID4096"/>
              <a:t>		telepointers</a:t>
            </a:r>
          </a:p>
          <a:p>
            <a:pPr lvl="1"/>
            <a:r>
              <a:rPr lang="en-US" altLang="LID4096"/>
              <a:t>customizable 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Still requires usage evaluation</a:t>
            </a: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3F8A01E3-099D-6054-4AAC-D8A584C33B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85775" y="1600200"/>
            <a:ext cx="8221663" cy="1143000"/>
          </a:xfrm>
          <a:noFill/>
        </p:spPr>
        <p:txBody>
          <a:bodyPr anchor="ctr"/>
          <a:lstStyle/>
          <a:p>
            <a:r>
              <a:rPr lang="en-US" altLang="LID4096" sz="4400" b="0"/>
              <a:t>A Usability Study of </a:t>
            </a:r>
            <a:br>
              <a:rPr lang="en-US" altLang="LID4096" sz="4400" b="0"/>
            </a:br>
            <a:r>
              <a:rPr lang="en-US" altLang="LID4096" sz="4400" b="0"/>
              <a:t>Workspace Awareness Widgets</a:t>
            </a:r>
          </a:p>
        </p:txBody>
      </p:sp>
      <p:grpSp>
        <p:nvGrpSpPr>
          <p:cNvPr id="70659" name="Group 15">
            <a:extLst>
              <a:ext uri="{FF2B5EF4-FFF2-40B4-BE49-F238E27FC236}">
                <a16:creationId xmlns:a16="http://schemas.microsoft.com/office/drawing/2014/main" id="{FD225E04-1E0D-D143-31E8-34EADF781A21}"/>
              </a:ext>
            </a:extLst>
          </p:cNvPr>
          <p:cNvGrpSpPr>
            <a:grpSpLocks/>
          </p:cNvGrpSpPr>
          <p:nvPr/>
        </p:nvGrpSpPr>
        <p:grpSpPr bwMode="auto">
          <a:xfrm>
            <a:off x="893763" y="4225925"/>
            <a:ext cx="2319337" cy="1404938"/>
            <a:chOff x="563" y="2662"/>
            <a:chExt cx="1461" cy="885"/>
          </a:xfrm>
        </p:grpSpPr>
        <p:grpSp>
          <p:nvGrpSpPr>
            <p:cNvPr id="70707" name="Group 5">
              <a:extLst>
                <a:ext uri="{FF2B5EF4-FFF2-40B4-BE49-F238E27FC236}">
                  <a16:creationId xmlns:a16="http://schemas.microsoft.com/office/drawing/2014/main" id="{D6554993-A40C-103E-E222-361A720FE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3008"/>
              <a:ext cx="1461" cy="539"/>
              <a:chOff x="563" y="3008"/>
              <a:chExt cx="1461" cy="539"/>
            </a:xfrm>
          </p:grpSpPr>
          <p:sp>
            <p:nvSpPr>
              <p:cNvPr id="70717" name="Oval 3">
                <a:extLst>
                  <a:ext uri="{FF2B5EF4-FFF2-40B4-BE49-F238E27FC236}">
                    <a16:creationId xmlns:a16="http://schemas.microsoft.com/office/drawing/2014/main" id="{60084A1D-3C45-D778-EC8F-055B4D1B5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3035"/>
                <a:ext cx="1461" cy="51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70718" name="Oval 4">
                <a:extLst>
                  <a:ext uri="{FF2B5EF4-FFF2-40B4-BE49-F238E27FC236}">
                    <a16:creationId xmlns:a16="http://schemas.microsoft.com/office/drawing/2014/main" id="{2747FFE2-6016-61FD-147F-E1C245168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3008"/>
                <a:ext cx="1461" cy="51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</p:grpSp>
        <p:grpSp>
          <p:nvGrpSpPr>
            <p:cNvPr id="70708" name="Group 8">
              <a:extLst>
                <a:ext uri="{FF2B5EF4-FFF2-40B4-BE49-F238E27FC236}">
                  <a16:creationId xmlns:a16="http://schemas.microsoft.com/office/drawing/2014/main" id="{03C030A1-D7A5-7729-86C1-A1873B2458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7" y="2662"/>
              <a:ext cx="535" cy="671"/>
              <a:chOff x="1457" y="2662"/>
              <a:chExt cx="535" cy="671"/>
            </a:xfrm>
          </p:grpSpPr>
          <p:sp>
            <p:nvSpPr>
              <p:cNvPr id="70715" name="AutoShape 6">
                <a:extLst>
                  <a:ext uri="{FF2B5EF4-FFF2-40B4-BE49-F238E27FC236}">
                    <a16:creationId xmlns:a16="http://schemas.microsoft.com/office/drawing/2014/main" id="{5E5CA44D-9032-5104-57EF-84647D387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1449" y="2790"/>
                <a:ext cx="592" cy="494"/>
              </a:xfrm>
              <a:custGeom>
                <a:avLst/>
                <a:gdLst>
                  <a:gd name="T0" fmla="*/ 556 w 21600"/>
                  <a:gd name="T1" fmla="*/ 247 h 21600"/>
                  <a:gd name="T2" fmla="*/ 296 w 21600"/>
                  <a:gd name="T3" fmla="*/ 494 h 21600"/>
                  <a:gd name="T4" fmla="*/ 36 w 21600"/>
                  <a:gd name="T5" fmla="*/ 247 h 21600"/>
                  <a:gd name="T6" fmla="*/ 29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38 w 21600"/>
                  <a:gd name="T13" fmla="*/ 3104 h 21600"/>
                  <a:gd name="T14" fmla="*/ 18462 w 21600"/>
                  <a:gd name="T15" fmla="*/ 18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716" name="Rectangle 7">
                <a:extLst>
                  <a:ext uri="{FF2B5EF4-FFF2-40B4-BE49-F238E27FC236}">
                    <a16:creationId xmlns:a16="http://schemas.microsoft.com/office/drawing/2014/main" id="{6F59F1E5-0545-C962-AF8D-4369061A7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1457" y="2662"/>
                <a:ext cx="52" cy="65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</p:grpSp>
        <p:grpSp>
          <p:nvGrpSpPr>
            <p:cNvPr id="70709" name="Group 13">
              <a:extLst>
                <a:ext uri="{FF2B5EF4-FFF2-40B4-BE49-F238E27FC236}">
                  <a16:creationId xmlns:a16="http://schemas.microsoft.com/office/drawing/2014/main" id="{809D685D-E277-E0CD-18A3-5CD6D98E61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3" y="3365"/>
              <a:ext cx="238" cy="73"/>
              <a:chOff x="933" y="3365"/>
              <a:chExt cx="238" cy="73"/>
            </a:xfrm>
          </p:grpSpPr>
          <p:grpSp>
            <p:nvGrpSpPr>
              <p:cNvPr id="70711" name="Group 11">
                <a:extLst>
                  <a:ext uri="{FF2B5EF4-FFF2-40B4-BE49-F238E27FC236}">
                    <a16:creationId xmlns:a16="http://schemas.microsoft.com/office/drawing/2014/main" id="{2F7F9C3D-F67A-A3FE-C8A8-D090FFADF3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4" y="3365"/>
                <a:ext cx="237" cy="73"/>
                <a:chOff x="934" y="3365"/>
                <a:chExt cx="237" cy="73"/>
              </a:xfrm>
            </p:grpSpPr>
            <p:sp>
              <p:nvSpPr>
                <p:cNvPr id="70713" name="Arc 9">
                  <a:extLst>
                    <a:ext uri="{FF2B5EF4-FFF2-40B4-BE49-F238E27FC236}">
                      <a16:creationId xmlns:a16="http://schemas.microsoft.com/office/drawing/2014/main" id="{E3C620AF-E198-1D6F-2B9A-7DBB16688F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2" y="3365"/>
                  <a:ext cx="119" cy="73"/>
                </a:xfrm>
                <a:custGeom>
                  <a:avLst/>
                  <a:gdLst>
                    <a:gd name="T0" fmla="*/ 0 w 21782"/>
                    <a:gd name="T1" fmla="*/ 0 h 21600"/>
                    <a:gd name="T2" fmla="*/ 119 w 21782"/>
                    <a:gd name="T3" fmla="*/ 73 h 21600"/>
                    <a:gd name="T4" fmla="*/ 1 w 21782"/>
                    <a:gd name="T5" fmla="*/ 73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782" h="21600" fill="none" extrusionOk="0">
                      <a:moveTo>
                        <a:pt x="-1" y="0"/>
                      </a:moveTo>
                      <a:cubicBezTo>
                        <a:pt x="60" y="0"/>
                        <a:pt x="121" y="0"/>
                        <a:pt x="182" y="0"/>
                      </a:cubicBezTo>
                      <a:cubicBezTo>
                        <a:pt x="12111" y="0"/>
                        <a:pt x="21782" y="9670"/>
                        <a:pt x="21782" y="21600"/>
                      </a:cubicBezTo>
                    </a:path>
                    <a:path w="21782" h="21600" stroke="0" extrusionOk="0">
                      <a:moveTo>
                        <a:pt x="-1" y="0"/>
                      </a:moveTo>
                      <a:cubicBezTo>
                        <a:pt x="60" y="0"/>
                        <a:pt x="121" y="0"/>
                        <a:pt x="182" y="0"/>
                      </a:cubicBezTo>
                      <a:cubicBezTo>
                        <a:pt x="12111" y="0"/>
                        <a:pt x="21782" y="9670"/>
                        <a:pt x="21782" y="21600"/>
                      </a:cubicBezTo>
                      <a:lnTo>
                        <a:pt x="182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70714" name="Arc 10">
                  <a:extLst>
                    <a:ext uri="{FF2B5EF4-FFF2-40B4-BE49-F238E27FC236}">
                      <a16:creationId xmlns:a16="http://schemas.microsoft.com/office/drawing/2014/main" id="{90F2B369-BAD9-3BC0-F409-B01062392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" y="3365"/>
                  <a:ext cx="119" cy="73"/>
                </a:xfrm>
                <a:custGeom>
                  <a:avLst/>
                  <a:gdLst>
                    <a:gd name="T0" fmla="*/ 0 w 21600"/>
                    <a:gd name="T1" fmla="*/ 73 h 21599"/>
                    <a:gd name="T2" fmla="*/ 118 w 21600"/>
                    <a:gd name="T3" fmla="*/ 0 h 21599"/>
                    <a:gd name="T4" fmla="*/ 119 w 21600"/>
                    <a:gd name="T5" fmla="*/ 73 h 2159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599" fill="none" extrusionOk="0">
                      <a:moveTo>
                        <a:pt x="0" y="21598"/>
                      </a:moveTo>
                      <a:cubicBezTo>
                        <a:pt x="0" y="9740"/>
                        <a:pt x="9560" y="99"/>
                        <a:pt x="21417" y="-1"/>
                      </a:cubicBezTo>
                    </a:path>
                    <a:path w="21600" h="21599" stroke="0" extrusionOk="0">
                      <a:moveTo>
                        <a:pt x="0" y="21598"/>
                      </a:moveTo>
                      <a:cubicBezTo>
                        <a:pt x="0" y="9740"/>
                        <a:pt x="9560" y="99"/>
                        <a:pt x="21417" y="-1"/>
                      </a:cubicBezTo>
                      <a:lnTo>
                        <a:pt x="21600" y="21599"/>
                      </a:lnTo>
                      <a:lnTo>
                        <a:pt x="0" y="2159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70712" name="Line 12">
                <a:extLst>
                  <a:ext uri="{FF2B5EF4-FFF2-40B4-BE49-F238E27FC236}">
                    <a16:creationId xmlns:a16="http://schemas.microsoft.com/office/drawing/2014/main" id="{B0501700-6D19-AF80-6EC6-FC06E99C6D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3" y="3437"/>
                <a:ext cx="23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70710" name="Freeform 14">
              <a:extLst>
                <a:ext uri="{FF2B5EF4-FFF2-40B4-BE49-F238E27FC236}">
                  <a16:creationId xmlns:a16="http://schemas.microsoft.com/office/drawing/2014/main" id="{9893D3FF-E482-AD63-CE17-B3AA3BD18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" y="3297"/>
              <a:ext cx="661" cy="128"/>
            </a:xfrm>
            <a:custGeom>
              <a:avLst/>
              <a:gdLst>
                <a:gd name="T0" fmla="*/ 0 w 661"/>
                <a:gd name="T1" fmla="*/ 127 h 128"/>
                <a:gd name="T2" fmla="*/ 30 w 661"/>
                <a:gd name="T3" fmla="*/ 120 h 128"/>
                <a:gd name="T4" fmla="*/ 82 w 661"/>
                <a:gd name="T5" fmla="*/ 120 h 128"/>
                <a:gd name="T6" fmla="*/ 112 w 661"/>
                <a:gd name="T7" fmla="*/ 120 h 128"/>
                <a:gd name="T8" fmla="*/ 142 w 661"/>
                <a:gd name="T9" fmla="*/ 127 h 128"/>
                <a:gd name="T10" fmla="*/ 165 w 661"/>
                <a:gd name="T11" fmla="*/ 127 h 128"/>
                <a:gd name="T12" fmla="*/ 202 w 661"/>
                <a:gd name="T13" fmla="*/ 127 h 128"/>
                <a:gd name="T14" fmla="*/ 232 w 661"/>
                <a:gd name="T15" fmla="*/ 127 h 128"/>
                <a:gd name="T16" fmla="*/ 255 w 661"/>
                <a:gd name="T17" fmla="*/ 127 h 128"/>
                <a:gd name="T18" fmla="*/ 285 w 661"/>
                <a:gd name="T19" fmla="*/ 127 h 128"/>
                <a:gd name="T20" fmla="*/ 307 w 661"/>
                <a:gd name="T21" fmla="*/ 127 h 128"/>
                <a:gd name="T22" fmla="*/ 337 w 661"/>
                <a:gd name="T23" fmla="*/ 120 h 128"/>
                <a:gd name="T24" fmla="*/ 360 w 661"/>
                <a:gd name="T25" fmla="*/ 120 h 128"/>
                <a:gd name="T26" fmla="*/ 382 w 661"/>
                <a:gd name="T27" fmla="*/ 112 h 128"/>
                <a:gd name="T28" fmla="*/ 405 w 661"/>
                <a:gd name="T29" fmla="*/ 105 h 128"/>
                <a:gd name="T30" fmla="*/ 427 w 661"/>
                <a:gd name="T31" fmla="*/ 82 h 128"/>
                <a:gd name="T32" fmla="*/ 450 w 661"/>
                <a:gd name="T33" fmla="*/ 60 h 128"/>
                <a:gd name="T34" fmla="*/ 480 w 661"/>
                <a:gd name="T35" fmla="*/ 52 h 128"/>
                <a:gd name="T36" fmla="*/ 502 w 661"/>
                <a:gd name="T37" fmla="*/ 45 h 128"/>
                <a:gd name="T38" fmla="*/ 555 w 661"/>
                <a:gd name="T39" fmla="*/ 30 h 128"/>
                <a:gd name="T40" fmla="*/ 577 w 661"/>
                <a:gd name="T41" fmla="*/ 22 h 128"/>
                <a:gd name="T42" fmla="*/ 600 w 661"/>
                <a:gd name="T43" fmla="*/ 22 h 128"/>
                <a:gd name="T44" fmla="*/ 622 w 661"/>
                <a:gd name="T45" fmla="*/ 15 h 128"/>
                <a:gd name="T46" fmla="*/ 645 w 661"/>
                <a:gd name="T47" fmla="*/ 0 h 128"/>
                <a:gd name="T48" fmla="*/ 660 w 661"/>
                <a:gd name="T49" fmla="*/ 0 h 1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61" h="128">
                  <a:moveTo>
                    <a:pt x="0" y="127"/>
                  </a:moveTo>
                  <a:lnTo>
                    <a:pt x="30" y="120"/>
                  </a:lnTo>
                  <a:lnTo>
                    <a:pt x="82" y="120"/>
                  </a:lnTo>
                  <a:lnTo>
                    <a:pt x="112" y="120"/>
                  </a:lnTo>
                  <a:lnTo>
                    <a:pt x="142" y="127"/>
                  </a:lnTo>
                  <a:lnTo>
                    <a:pt x="165" y="127"/>
                  </a:lnTo>
                  <a:lnTo>
                    <a:pt x="202" y="127"/>
                  </a:lnTo>
                  <a:lnTo>
                    <a:pt x="232" y="127"/>
                  </a:lnTo>
                  <a:lnTo>
                    <a:pt x="255" y="127"/>
                  </a:lnTo>
                  <a:lnTo>
                    <a:pt x="285" y="127"/>
                  </a:lnTo>
                  <a:lnTo>
                    <a:pt x="307" y="127"/>
                  </a:lnTo>
                  <a:lnTo>
                    <a:pt x="337" y="120"/>
                  </a:lnTo>
                  <a:lnTo>
                    <a:pt x="360" y="120"/>
                  </a:lnTo>
                  <a:lnTo>
                    <a:pt x="382" y="112"/>
                  </a:lnTo>
                  <a:lnTo>
                    <a:pt x="405" y="105"/>
                  </a:lnTo>
                  <a:lnTo>
                    <a:pt x="427" y="82"/>
                  </a:lnTo>
                  <a:lnTo>
                    <a:pt x="450" y="60"/>
                  </a:lnTo>
                  <a:lnTo>
                    <a:pt x="480" y="52"/>
                  </a:lnTo>
                  <a:lnTo>
                    <a:pt x="502" y="45"/>
                  </a:lnTo>
                  <a:lnTo>
                    <a:pt x="555" y="30"/>
                  </a:lnTo>
                  <a:lnTo>
                    <a:pt x="577" y="22"/>
                  </a:lnTo>
                  <a:lnTo>
                    <a:pt x="600" y="22"/>
                  </a:lnTo>
                  <a:lnTo>
                    <a:pt x="622" y="15"/>
                  </a:lnTo>
                  <a:lnTo>
                    <a:pt x="645" y="0"/>
                  </a:lnTo>
                  <a:lnTo>
                    <a:pt x="660" y="0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70660" name="Group 25">
            <a:extLst>
              <a:ext uri="{FF2B5EF4-FFF2-40B4-BE49-F238E27FC236}">
                <a16:creationId xmlns:a16="http://schemas.microsoft.com/office/drawing/2014/main" id="{8B2A411B-B413-22A8-C3AD-A86F87F431F9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3621088"/>
            <a:ext cx="1676400" cy="3111500"/>
            <a:chOff x="376" y="2281"/>
            <a:chExt cx="1056" cy="1960"/>
          </a:xfrm>
        </p:grpSpPr>
        <p:sp>
          <p:nvSpPr>
            <p:cNvPr id="70698" name="Oval 16">
              <a:extLst>
                <a:ext uri="{FF2B5EF4-FFF2-40B4-BE49-F238E27FC236}">
                  <a16:creationId xmlns:a16="http://schemas.microsoft.com/office/drawing/2014/main" id="{9A90BB34-C2A1-D374-4580-CF30340FE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281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  <p:sp>
          <p:nvSpPr>
            <p:cNvPr id="70699" name="Line 17">
              <a:extLst>
                <a:ext uri="{FF2B5EF4-FFF2-40B4-BE49-F238E27FC236}">
                  <a16:creationId xmlns:a16="http://schemas.microsoft.com/office/drawing/2014/main" id="{E14D5C90-9D94-14E6-22E1-49B8664B74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" y="3521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0" name="Line 18">
              <a:extLst>
                <a:ext uri="{FF2B5EF4-FFF2-40B4-BE49-F238E27FC236}">
                  <a16:creationId xmlns:a16="http://schemas.microsoft.com/office/drawing/2014/main" id="{DDEAA7D5-165B-B229-63CC-FFF9A2793E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1" y="3661"/>
              <a:ext cx="431" cy="5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1" name="Line 19">
              <a:extLst>
                <a:ext uri="{FF2B5EF4-FFF2-40B4-BE49-F238E27FC236}">
                  <a16:creationId xmlns:a16="http://schemas.microsoft.com/office/drawing/2014/main" id="{E9D0863C-8871-F323-5A40-F1F6F2ADC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8" y="2849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2" name="Line 20">
              <a:extLst>
                <a:ext uri="{FF2B5EF4-FFF2-40B4-BE49-F238E27FC236}">
                  <a16:creationId xmlns:a16="http://schemas.microsoft.com/office/drawing/2014/main" id="{3CBA7B8F-BB5B-9131-A7F0-224BBC157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" y="3281"/>
              <a:ext cx="363" cy="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3" name="Line 21">
              <a:extLst>
                <a:ext uri="{FF2B5EF4-FFF2-40B4-BE49-F238E27FC236}">
                  <a16:creationId xmlns:a16="http://schemas.microsoft.com/office/drawing/2014/main" id="{98EABE17-D724-7EFA-9927-698CF1E5C1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" y="2753"/>
              <a:ext cx="14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4" name="Arc 22">
              <a:extLst>
                <a:ext uri="{FF2B5EF4-FFF2-40B4-BE49-F238E27FC236}">
                  <a16:creationId xmlns:a16="http://schemas.microsoft.com/office/drawing/2014/main" id="{AE4E1079-C739-9DCE-2CCA-558E94CF3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" y="2617"/>
              <a:ext cx="192" cy="473"/>
            </a:xfrm>
            <a:custGeom>
              <a:avLst/>
              <a:gdLst>
                <a:gd name="T0" fmla="*/ 0 w 20306"/>
                <a:gd name="T1" fmla="*/ 288 h 18842"/>
                <a:gd name="T2" fmla="*/ 92 w 20306"/>
                <a:gd name="T3" fmla="*/ 0 h 18842"/>
                <a:gd name="T4" fmla="*/ 192 w 20306"/>
                <a:gd name="T5" fmla="*/ 473 h 1884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306" h="18842" fill="none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</a:path>
                <a:path w="20306" h="18842" stroke="0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  <a:lnTo>
                    <a:pt x="20306" y="18842"/>
                  </a:lnTo>
                  <a:lnTo>
                    <a:pt x="0" y="1147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5" name="Line 23">
              <a:extLst>
                <a:ext uri="{FF2B5EF4-FFF2-40B4-BE49-F238E27FC236}">
                  <a16:creationId xmlns:a16="http://schemas.microsoft.com/office/drawing/2014/main" id="{D8F43CC7-E4AC-0B3A-805F-07028191FE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6" y="2891"/>
              <a:ext cx="106" cy="6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0706" name="Line 24">
              <a:extLst>
                <a:ext uri="{FF2B5EF4-FFF2-40B4-BE49-F238E27FC236}">
                  <a16:creationId xmlns:a16="http://schemas.microsoft.com/office/drawing/2014/main" id="{DE143E67-B0DE-0A30-04D0-33010F54A7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2" y="3041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70661" name="Group 50">
            <a:extLst>
              <a:ext uri="{FF2B5EF4-FFF2-40B4-BE49-F238E27FC236}">
                <a16:creationId xmlns:a16="http://schemas.microsoft.com/office/drawing/2014/main" id="{F5ED03D2-32CA-D3E4-7CB1-0CC58B17A5EC}"/>
              </a:ext>
            </a:extLst>
          </p:cNvPr>
          <p:cNvGrpSpPr>
            <a:grpSpLocks/>
          </p:cNvGrpSpPr>
          <p:nvPr/>
        </p:nvGrpSpPr>
        <p:grpSpPr bwMode="auto">
          <a:xfrm>
            <a:off x="5199063" y="3889375"/>
            <a:ext cx="3100387" cy="2730500"/>
            <a:chOff x="3275" y="2450"/>
            <a:chExt cx="1953" cy="1720"/>
          </a:xfrm>
        </p:grpSpPr>
        <p:grpSp>
          <p:nvGrpSpPr>
            <p:cNvPr id="70674" name="Group 38">
              <a:extLst>
                <a:ext uri="{FF2B5EF4-FFF2-40B4-BE49-F238E27FC236}">
                  <a16:creationId xmlns:a16="http://schemas.microsoft.com/office/drawing/2014/main" id="{C22DB977-0680-A9BB-13C7-A3731B71FC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2677"/>
              <a:ext cx="1461" cy="885"/>
              <a:chOff x="3275" y="2677"/>
              <a:chExt cx="1461" cy="885"/>
            </a:xfrm>
          </p:grpSpPr>
          <p:grpSp>
            <p:nvGrpSpPr>
              <p:cNvPr id="70686" name="Group 28">
                <a:extLst>
                  <a:ext uri="{FF2B5EF4-FFF2-40B4-BE49-F238E27FC236}">
                    <a16:creationId xmlns:a16="http://schemas.microsoft.com/office/drawing/2014/main" id="{141DB6AF-6D8B-141A-CC41-19353E32E1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3023"/>
                <a:ext cx="1461" cy="539"/>
                <a:chOff x="3275" y="3023"/>
                <a:chExt cx="1461" cy="539"/>
              </a:xfrm>
            </p:grpSpPr>
            <p:sp>
              <p:nvSpPr>
                <p:cNvPr id="70696" name="Oval 26">
                  <a:extLst>
                    <a:ext uri="{FF2B5EF4-FFF2-40B4-BE49-F238E27FC236}">
                      <a16:creationId xmlns:a16="http://schemas.microsoft.com/office/drawing/2014/main" id="{E3AADA80-D763-2DFA-833F-5C6744D72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050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70697" name="Oval 27">
                  <a:extLst>
                    <a:ext uri="{FF2B5EF4-FFF2-40B4-BE49-F238E27FC236}">
                      <a16:creationId xmlns:a16="http://schemas.microsoft.com/office/drawing/2014/main" id="{0E21E2DC-DD2F-0596-607A-C609CC41F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023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70687" name="Group 31">
                <a:extLst>
                  <a:ext uri="{FF2B5EF4-FFF2-40B4-BE49-F238E27FC236}">
                    <a16:creationId xmlns:a16="http://schemas.microsoft.com/office/drawing/2014/main" id="{E6F36456-DB3F-2BD2-4B07-964486B745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06" y="2677"/>
                <a:ext cx="536" cy="671"/>
                <a:chOff x="3306" y="2677"/>
                <a:chExt cx="536" cy="671"/>
              </a:xfrm>
            </p:grpSpPr>
            <p:sp>
              <p:nvSpPr>
                <p:cNvPr id="70694" name="AutoShape 29">
                  <a:extLst>
                    <a:ext uri="{FF2B5EF4-FFF2-40B4-BE49-F238E27FC236}">
                      <a16:creationId xmlns:a16="http://schemas.microsoft.com/office/drawing/2014/main" id="{01FA5F68-56D8-0AAC-9926-6AE069C523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880000" flipH="1" flipV="1">
                  <a:off x="3257" y="2805"/>
                  <a:ext cx="592" cy="494"/>
                </a:xfrm>
                <a:custGeom>
                  <a:avLst/>
                  <a:gdLst>
                    <a:gd name="T0" fmla="*/ 556 w 21600"/>
                    <a:gd name="T1" fmla="*/ 247 h 21600"/>
                    <a:gd name="T2" fmla="*/ 296 w 21600"/>
                    <a:gd name="T3" fmla="*/ 494 h 21600"/>
                    <a:gd name="T4" fmla="*/ 36 w 21600"/>
                    <a:gd name="T5" fmla="*/ 247 h 21600"/>
                    <a:gd name="T6" fmla="*/ 296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38 w 21600"/>
                    <a:gd name="T13" fmla="*/ 3104 h 21600"/>
                    <a:gd name="T14" fmla="*/ 18462 w 21600"/>
                    <a:gd name="T15" fmla="*/ 18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70695" name="Rectangle 30">
                  <a:extLst>
                    <a:ext uri="{FF2B5EF4-FFF2-40B4-BE49-F238E27FC236}">
                      <a16:creationId xmlns:a16="http://schemas.microsoft.com/office/drawing/2014/main" id="{BC2FB779-0FE8-DF45-5CC9-94F2F6E545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480000">
                  <a:off x="3790" y="2677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</p:grpSp>
          <p:grpSp>
            <p:nvGrpSpPr>
              <p:cNvPr id="70688" name="Group 36">
                <a:extLst>
                  <a:ext uri="{FF2B5EF4-FFF2-40B4-BE49-F238E27FC236}">
                    <a16:creationId xmlns:a16="http://schemas.microsoft.com/office/drawing/2014/main" id="{FFF37B28-6582-A13C-EA1A-7990D8FDFF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41" y="3199"/>
                <a:ext cx="238" cy="73"/>
                <a:chOff x="3941" y="3199"/>
                <a:chExt cx="238" cy="73"/>
              </a:xfrm>
            </p:grpSpPr>
            <p:grpSp>
              <p:nvGrpSpPr>
                <p:cNvPr id="70690" name="Group 34">
                  <a:extLst>
                    <a:ext uri="{FF2B5EF4-FFF2-40B4-BE49-F238E27FC236}">
                      <a16:creationId xmlns:a16="http://schemas.microsoft.com/office/drawing/2014/main" id="{1894D3D9-EB2B-324B-9EFE-D079FFDB1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42" y="3199"/>
                  <a:ext cx="237" cy="73"/>
                  <a:chOff x="3942" y="3199"/>
                  <a:chExt cx="237" cy="73"/>
                </a:xfrm>
              </p:grpSpPr>
              <p:sp>
                <p:nvSpPr>
                  <p:cNvPr id="70692" name="Arc 32">
                    <a:extLst>
                      <a:ext uri="{FF2B5EF4-FFF2-40B4-BE49-F238E27FC236}">
                        <a16:creationId xmlns:a16="http://schemas.microsoft.com/office/drawing/2014/main" id="{4BB75BBA-EBA9-7C1A-6FB6-CDB762DDE6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2" y="3199"/>
                    <a:ext cx="119" cy="73"/>
                  </a:xfrm>
                  <a:custGeom>
                    <a:avLst/>
                    <a:gdLst>
                      <a:gd name="T0" fmla="*/ 0 w 21600"/>
                      <a:gd name="T1" fmla="*/ 73 h 21599"/>
                      <a:gd name="T2" fmla="*/ 118 w 21600"/>
                      <a:gd name="T3" fmla="*/ 0 h 21599"/>
                      <a:gd name="T4" fmla="*/ 119 w 21600"/>
                      <a:gd name="T5" fmla="*/ 73 h 2159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lnTo>
                          <a:pt x="0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70693" name="Arc 33">
                    <a:extLst>
                      <a:ext uri="{FF2B5EF4-FFF2-40B4-BE49-F238E27FC236}">
                        <a16:creationId xmlns:a16="http://schemas.microsoft.com/office/drawing/2014/main" id="{D4A2080C-566B-0E12-C1C1-73669CF1B0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0" y="3199"/>
                    <a:ext cx="119" cy="73"/>
                  </a:xfrm>
                  <a:custGeom>
                    <a:avLst/>
                    <a:gdLst>
                      <a:gd name="T0" fmla="*/ 0 w 21782"/>
                      <a:gd name="T1" fmla="*/ 0 h 21600"/>
                      <a:gd name="T2" fmla="*/ 119 w 21782"/>
                      <a:gd name="T3" fmla="*/ 73 h 21600"/>
                      <a:gd name="T4" fmla="*/ 1 w 21782"/>
                      <a:gd name="T5" fmla="*/ 73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70691" name="Line 35">
                  <a:extLst>
                    <a:ext uri="{FF2B5EF4-FFF2-40B4-BE49-F238E27FC236}">
                      <a16:creationId xmlns:a16="http://schemas.microsoft.com/office/drawing/2014/main" id="{965BF661-5CDC-F30A-1C53-82413CC5BF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" y="3271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70689" name="Line 37">
                <a:extLst>
                  <a:ext uri="{FF2B5EF4-FFF2-40B4-BE49-F238E27FC236}">
                    <a16:creationId xmlns:a16="http://schemas.microsoft.com/office/drawing/2014/main" id="{995FB247-88CC-31FC-AE6B-C5F9893AC0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77" y="3251"/>
                <a:ext cx="69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70675" name="Group 49">
              <a:extLst>
                <a:ext uri="{FF2B5EF4-FFF2-40B4-BE49-F238E27FC236}">
                  <a16:creationId xmlns:a16="http://schemas.microsoft.com/office/drawing/2014/main" id="{96A55A72-9826-F533-BD14-917DEF87C0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2" y="2450"/>
              <a:ext cx="1136" cy="1720"/>
              <a:chOff x="4092" y="2450"/>
              <a:chExt cx="1136" cy="1720"/>
            </a:xfrm>
          </p:grpSpPr>
          <p:sp>
            <p:nvSpPr>
              <p:cNvPr id="70676" name="Line 39">
                <a:extLst>
                  <a:ext uri="{FF2B5EF4-FFF2-40B4-BE49-F238E27FC236}">
                    <a16:creationId xmlns:a16="http://schemas.microsoft.com/office/drawing/2014/main" id="{2DFBFF85-AC4D-BBD5-1A13-636EFC4F6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4" y="3498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77" name="Line 40">
                <a:extLst>
                  <a:ext uri="{FF2B5EF4-FFF2-40B4-BE49-F238E27FC236}">
                    <a16:creationId xmlns:a16="http://schemas.microsoft.com/office/drawing/2014/main" id="{B1F11DA2-A2D0-441E-86C9-CB2313B47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4" y="3642"/>
                <a:ext cx="336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78" name="Line 41">
                <a:extLst>
                  <a:ext uri="{FF2B5EF4-FFF2-40B4-BE49-F238E27FC236}">
                    <a16:creationId xmlns:a16="http://schemas.microsoft.com/office/drawing/2014/main" id="{23E616CC-598D-6CDD-A421-7E747E4B15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9" y="2874"/>
                <a:ext cx="283" cy="4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79" name="Line 42">
                <a:extLst>
                  <a:ext uri="{FF2B5EF4-FFF2-40B4-BE49-F238E27FC236}">
                    <a16:creationId xmlns:a16="http://schemas.microsoft.com/office/drawing/2014/main" id="{C4035928-FC79-659D-DA96-096A77BCA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42" y="3078"/>
                <a:ext cx="60" cy="2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80" name="Line 43">
                <a:extLst>
                  <a:ext uri="{FF2B5EF4-FFF2-40B4-BE49-F238E27FC236}">
                    <a16:creationId xmlns:a16="http://schemas.microsoft.com/office/drawing/2014/main" id="{057F538F-FD31-93AA-117D-1350876E78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74" y="2868"/>
                <a:ext cx="9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81" name="Arc 44">
                <a:extLst>
                  <a:ext uri="{FF2B5EF4-FFF2-40B4-BE49-F238E27FC236}">
                    <a16:creationId xmlns:a16="http://schemas.microsoft.com/office/drawing/2014/main" id="{91292D09-4327-33D5-56EF-E8E7EB916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" y="2646"/>
                <a:ext cx="542" cy="365"/>
              </a:xfrm>
              <a:custGeom>
                <a:avLst/>
                <a:gdLst>
                  <a:gd name="T0" fmla="*/ 291 w 20307"/>
                  <a:gd name="T1" fmla="*/ 0 h 18640"/>
                  <a:gd name="T2" fmla="*/ 542 w 20307"/>
                  <a:gd name="T3" fmla="*/ 221 h 18640"/>
                  <a:gd name="T4" fmla="*/ 0 w 20307"/>
                  <a:gd name="T5" fmla="*/ 365 h 1864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307" h="18640" fill="none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</a:path>
                  <a:path w="20307" h="18640" stroke="0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  <a:lnTo>
                      <a:pt x="0" y="18640"/>
                    </a:lnTo>
                    <a:lnTo>
                      <a:pt x="10913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82" name="Oval 45">
                <a:extLst>
                  <a:ext uri="{FF2B5EF4-FFF2-40B4-BE49-F238E27FC236}">
                    <a16:creationId xmlns:a16="http://schemas.microsoft.com/office/drawing/2014/main" id="{D3CACD7E-9FD3-CE8D-86AF-2FC9C7593E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2450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70683" name="Line 46">
                <a:extLst>
                  <a:ext uri="{FF2B5EF4-FFF2-40B4-BE49-F238E27FC236}">
                    <a16:creationId xmlns:a16="http://schemas.microsoft.com/office/drawing/2014/main" id="{1A0C18EA-8858-E7BC-02E1-9122D4753B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3" y="2863"/>
                <a:ext cx="93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84" name="Line 47">
                <a:extLst>
                  <a:ext uri="{FF2B5EF4-FFF2-40B4-BE49-F238E27FC236}">
                    <a16:creationId xmlns:a16="http://schemas.microsoft.com/office/drawing/2014/main" id="{EDC2F5BB-E109-BCE7-1DF2-662555A371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4" y="3066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0685" name="Line 48">
                <a:extLst>
                  <a:ext uri="{FF2B5EF4-FFF2-40B4-BE49-F238E27FC236}">
                    <a16:creationId xmlns:a16="http://schemas.microsoft.com/office/drawing/2014/main" id="{D808183C-7B33-7193-44A9-D6215CDAE8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2" y="3108"/>
                <a:ext cx="382" cy="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70662" name="Oval 51">
            <a:extLst>
              <a:ext uri="{FF2B5EF4-FFF2-40B4-BE49-F238E27FC236}">
                <a16:creationId xmlns:a16="http://schemas.microsoft.com/office/drawing/2014/main" id="{DDB04642-77EF-14B8-5AC2-8B298FE5C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2774950"/>
            <a:ext cx="400050" cy="541338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70663" name="Arc 52">
            <a:extLst>
              <a:ext uri="{FF2B5EF4-FFF2-40B4-BE49-F238E27FC236}">
                <a16:creationId xmlns:a16="http://schemas.microsoft.com/office/drawing/2014/main" id="{CB708D9F-F08B-AE5F-CC98-9BFAFFA23E9C}"/>
              </a:ext>
            </a:extLst>
          </p:cNvPr>
          <p:cNvSpPr>
            <a:spLocks/>
          </p:cNvSpPr>
          <p:nvPr/>
        </p:nvSpPr>
        <p:spPr bwMode="auto">
          <a:xfrm>
            <a:off x="3700463" y="3317875"/>
            <a:ext cx="284162" cy="141288"/>
          </a:xfrm>
          <a:custGeom>
            <a:avLst/>
            <a:gdLst>
              <a:gd name="T0" fmla="*/ 0 w 21600"/>
              <a:gd name="T1" fmla="*/ 141288 h 21600"/>
              <a:gd name="T2" fmla="*/ 282570 w 21600"/>
              <a:gd name="T3" fmla="*/ 0 h 21600"/>
              <a:gd name="T4" fmla="*/ 284162 w 21600"/>
              <a:gd name="T5" fmla="*/ 141288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599"/>
                </a:moveTo>
                <a:cubicBezTo>
                  <a:pt x="0" y="9717"/>
                  <a:pt x="9597" y="66"/>
                  <a:pt x="21479" y="0"/>
                </a:cubicBezTo>
              </a:path>
              <a:path w="21600" h="21600" stroke="0" extrusionOk="0">
                <a:moveTo>
                  <a:pt x="0" y="21599"/>
                </a:moveTo>
                <a:cubicBezTo>
                  <a:pt x="0" y="9717"/>
                  <a:pt x="9597" y="66"/>
                  <a:pt x="21479" y="0"/>
                </a:cubicBezTo>
                <a:lnTo>
                  <a:pt x="21600" y="21600"/>
                </a:lnTo>
                <a:lnTo>
                  <a:pt x="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4" name="Arc 53">
            <a:extLst>
              <a:ext uri="{FF2B5EF4-FFF2-40B4-BE49-F238E27FC236}">
                <a16:creationId xmlns:a16="http://schemas.microsoft.com/office/drawing/2014/main" id="{60CC645E-8979-92DA-4639-DAD257667B41}"/>
              </a:ext>
            </a:extLst>
          </p:cNvPr>
          <p:cNvSpPr>
            <a:spLocks/>
          </p:cNvSpPr>
          <p:nvPr/>
        </p:nvSpPr>
        <p:spPr bwMode="auto">
          <a:xfrm>
            <a:off x="4406900" y="3317875"/>
            <a:ext cx="282575" cy="141288"/>
          </a:xfrm>
          <a:custGeom>
            <a:avLst/>
            <a:gdLst>
              <a:gd name="T0" fmla="*/ 0 w 21600"/>
              <a:gd name="T1" fmla="*/ 0 h 21600"/>
              <a:gd name="T2" fmla="*/ 282575 w 21600"/>
              <a:gd name="T3" fmla="*/ 141288 h 21600"/>
              <a:gd name="T4" fmla="*/ 0 w 21600"/>
              <a:gd name="T5" fmla="*/ 141288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5" name="Line 54">
            <a:extLst>
              <a:ext uri="{FF2B5EF4-FFF2-40B4-BE49-F238E27FC236}">
                <a16:creationId xmlns:a16="http://schemas.microsoft.com/office/drawing/2014/main" id="{F04D61C0-61A7-E99B-A26C-28B2E4E509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3457575"/>
            <a:ext cx="142875" cy="5667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6" name="Line 55">
            <a:extLst>
              <a:ext uri="{FF2B5EF4-FFF2-40B4-BE49-F238E27FC236}">
                <a16:creationId xmlns:a16="http://schemas.microsoft.com/office/drawing/2014/main" id="{E8BAF888-8363-20D1-9A81-E91EF658D4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97363" y="3876675"/>
            <a:ext cx="419100" cy="1000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7" name="Line 56">
            <a:extLst>
              <a:ext uri="{FF2B5EF4-FFF2-40B4-BE49-F238E27FC236}">
                <a16:creationId xmlns:a16="http://schemas.microsoft.com/office/drawing/2014/main" id="{05AA9690-69DE-DC94-E68F-7389B13A34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73550" y="3810000"/>
            <a:ext cx="44450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8" name="AutoShape 57">
            <a:extLst>
              <a:ext uri="{FF2B5EF4-FFF2-40B4-BE49-F238E27FC236}">
                <a16:creationId xmlns:a16="http://schemas.microsoft.com/office/drawing/2014/main" id="{429B64B8-6BB5-168F-A2C0-BEA866BB7AE6}"/>
              </a:ext>
            </a:extLst>
          </p:cNvPr>
          <p:cNvSpPr>
            <a:spLocks noChangeArrowheads="1"/>
          </p:cNvSpPr>
          <p:nvPr/>
        </p:nvSpPr>
        <p:spPr bwMode="auto">
          <a:xfrm rot="10800000" flipH="1" flipV="1">
            <a:off x="3951288" y="3941763"/>
            <a:ext cx="595312" cy="233362"/>
          </a:xfrm>
          <a:custGeom>
            <a:avLst/>
            <a:gdLst>
              <a:gd name="T0" fmla="*/ 520898 w 21600"/>
              <a:gd name="T1" fmla="*/ 116681 h 21600"/>
              <a:gd name="T2" fmla="*/ 297656 w 21600"/>
              <a:gd name="T3" fmla="*/ 233362 h 21600"/>
              <a:gd name="T4" fmla="*/ 74414 w 21600"/>
              <a:gd name="T5" fmla="*/ 116681 h 21600"/>
              <a:gd name="T6" fmla="*/ 29765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9" name="Line 58">
            <a:extLst>
              <a:ext uri="{FF2B5EF4-FFF2-40B4-BE49-F238E27FC236}">
                <a16:creationId xmlns:a16="http://schemas.microsoft.com/office/drawing/2014/main" id="{883817D3-84E0-F000-9E1C-1186519E95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863" y="4024313"/>
            <a:ext cx="568325" cy="95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70" name="Line 59">
            <a:extLst>
              <a:ext uri="{FF2B5EF4-FFF2-40B4-BE49-F238E27FC236}">
                <a16:creationId xmlns:a16="http://schemas.microsoft.com/office/drawing/2014/main" id="{C7C2E9EA-07D3-CCAD-8394-DE2EB1927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2650" y="3467100"/>
            <a:ext cx="49213" cy="50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71" name="Line 60">
            <a:extLst>
              <a:ext uri="{FF2B5EF4-FFF2-40B4-BE49-F238E27FC236}">
                <a16:creationId xmlns:a16="http://schemas.microsoft.com/office/drawing/2014/main" id="{434B7CDA-C797-3193-B8D3-5A70507C5D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0650" y="4244975"/>
            <a:ext cx="66675" cy="14938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72" name="Line 61">
            <a:extLst>
              <a:ext uri="{FF2B5EF4-FFF2-40B4-BE49-F238E27FC236}">
                <a16:creationId xmlns:a16="http://schemas.microsoft.com/office/drawing/2014/main" id="{BEAB7516-E0C4-4F15-F81A-F859948FC7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3250" y="4244975"/>
            <a:ext cx="66675" cy="14938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73" name="Line 62">
            <a:extLst>
              <a:ext uri="{FF2B5EF4-FFF2-40B4-BE49-F238E27FC236}">
                <a16:creationId xmlns:a16="http://schemas.microsoft.com/office/drawing/2014/main" id="{4996810B-2476-989E-175F-3AA028E55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5029200"/>
            <a:ext cx="21336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3EC0242-50FB-0F57-18E1-8DA6795FC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Usability Study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12C9CE3D-773A-9F25-5059-96721E609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Page-layout systems with WA widgets</a:t>
            </a:r>
          </a:p>
          <a:p>
            <a:r>
              <a:rPr lang="en-US" altLang="LID4096"/>
              <a:t>Setup:</a:t>
            </a:r>
          </a:p>
          <a:p>
            <a:pPr lvl="1"/>
            <a:r>
              <a:rPr lang="en-US" altLang="LID4096"/>
              <a:t>Distributed pairs of novices</a:t>
            </a:r>
          </a:p>
          <a:p>
            <a:pPr lvl="1"/>
            <a:r>
              <a:rPr lang="en-US" altLang="LID4096"/>
              <a:t>Two newspaper layout tasks</a:t>
            </a:r>
          </a:p>
          <a:p>
            <a:pPr lvl="1"/>
            <a:r>
              <a:rPr lang="en-US" altLang="LID4096"/>
              <a:t>Fifteen minutes per task</a:t>
            </a:r>
          </a:p>
          <a:p>
            <a:pPr lvl="1"/>
            <a:r>
              <a:rPr lang="en-US" altLang="LID4096"/>
              <a:t>Questionnaires and interviews</a:t>
            </a:r>
          </a:p>
          <a:p>
            <a:pPr lvl="1"/>
            <a:r>
              <a:rPr lang="en-US" altLang="LID4096"/>
              <a:t>Observations and videotape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93434D39-38E8-9819-516A-A010D36F89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Conditions</a:t>
            </a:r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6FD4CF83-135B-44F9-2A24-E8F0B6FFF0A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1543050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8" name="Picture 4">
            <a:extLst>
              <a:ext uri="{FF2B5EF4-FFF2-40B4-BE49-F238E27FC236}">
                <a16:creationId xmlns:a16="http://schemas.microsoft.com/office/drawing/2014/main" id="{76C9E0EC-85E8-A315-6C2C-65F6BCAFAE4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8" y="1546225"/>
            <a:ext cx="4327525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9" name="Picture 5">
            <a:extLst>
              <a:ext uri="{FF2B5EF4-FFF2-40B4-BE49-F238E27FC236}">
                <a16:creationId xmlns:a16="http://schemas.microsoft.com/office/drawing/2014/main" id="{56CE2D8D-97AD-34CC-BEA2-A12512C4A019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4052888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6">
            <a:extLst>
              <a:ext uri="{FF2B5EF4-FFF2-40B4-BE49-F238E27FC236}">
                <a16:creationId xmlns:a16="http://schemas.microsoft.com/office/drawing/2014/main" id="{41905891-DD04-C36A-57BC-6CDE6C5E3CD1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4043363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890C38EE-3B31-02DA-9C2A-48F1344B7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Video of Study Task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E8A07520-8548-BEE5-EAE3-C2426F4BB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Preliminary Findings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655B0280-BF7F-A85D-4192-69FF7393E2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General observations</a:t>
            </a:r>
          </a:p>
          <a:p>
            <a:r>
              <a:rPr lang="en-US" altLang="LID4096"/>
              <a:t>What didn’t work</a:t>
            </a:r>
          </a:p>
          <a:p>
            <a:r>
              <a:rPr lang="en-US" altLang="LID4096"/>
              <a:t>What did work</a:t>
            </a:r>
          </a:p>
          <a:p>
            <a:r>
              <a:rPr lang="en-US" altLang="LID4096"/>
              <a:t>Seams and seamlessness</a:t>
            </a:r>
          </a:p>
          <a:p>
            <a:r>
              <a:rPr lang="en-US" altLang="LID4096"/>
              <a:t>Summary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4C931E8E-A1E8-A34F-A467-3CBE0C873F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General Observations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585BF55-2A86-DF84-E8E8-25856D8A15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Subjects enjoyed using the system</a:t>
            </a:r>
          </a:p>
          <a:p>
            <a:r>
              <a:rPr lang="en-US" altLang="LID4096"/>
              <a:t>All pairs completed the tasks</a:t>
            </a:r>
          </a:p>
          <a:p>
            <a:r>
              <a:rPr lang="en-US" altLang="LID4096"/>
              <a:t>The widgets were used</a:t>
            </a:r>
          </a:p>
          <a:p>
            <a:r>
              <a:rPr lang="en-US" altLang="LID4096"/>
              <a:t>Gesturing and deixis</a:t>
            </a:r>
          </a:p>
          <a:p>
            <a:r>
              <a:rPr lang="en-US" altLang="LID4096"/>
              <a:t>Radar and mini views were useful</a:t>
            </a:r>
          </a:p>
          <a:p>
            <a:r>
              <a:rPr lang="en-US" altLang="LID4096"/>
              <a:t>Multi-user scrollbar and WYSIWID   were less so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7A88E2EF-3D00-002F-B9B7-BE4BD598C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What Didn’t Work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F0A108F1-5493-D8CF-C04B-AB421CBFF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WYSIWID:</a:t>
            </a:r>
          </a:p>
          <a:p>
            <a:pPr lvl="1"/>
            <a:r>
              <a:rPr lang="en-US" altLang="LID4096"/>
              <a:t>Not enough context</a:t>
            </a:r>
          </a:p>
          <a:p>
            <a:pPr lvl="1"/>
            <a:r>
              <a:rPr lang="en-US" altLang="LID4096"/>
              <a:t>Too much detail for the layout task</a:t>
            </a:r>
          </a:p>
          <a:p>
            <a:r>
              <a:rPr lang="en-US" altLang="LID4096"/>
              <a:t>Multi-user scrollbar:</a:t>
            </a:r>
          </a:p>
          <a:p>
            <a:pPr lvl="1"/>
            <a:r>
              <a:rPr lang="en-US" altLang="LID4096"/>
              <a:t>No landmarks</a:t>
            </a:r>
          </a:p>
          <a:p>
            <a:pPr lvl="1"/>
            <a:r>
              <a:rPr lang="en-US" altLang="LID4096"/>
              <a:t>Hard to integrate</a:t>
            </a:r>
          </a:p>
        </p:txBody>
      </p:sp>
      <p:pic>
        <p:nvPicPr>
          <p:cNvPr id="76804" name="Picture 4">
            <a:extLst>
              <a:ext uri="{FF2B5EF4-FFF2-40B4-BE49-F238E27FC236}">
                <a16:creationId xmlns:a16="http://schemas.microsoft.com/office/drawing/2014/main" id="{05FEA9B2-3864-1BFB-56EF-27BDA853530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1493838"/>
            <a:ext cx="2090738" cy="159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5" name="Picture 5">
            <a:extLst>
              <a:ext uri="{FF2B5EF4-FFF2-40B4-BE49-F238E27FC236}">
                <a16:creationId xmlns:a16="http://schemas.microsoft.com/office/drawing/2014/main" id="{D0F5C02B-E29C-0E43-DC4E-7DCB266DF86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4140200"/>
            <a:ext cx="1933575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6" name="Picture 6">
            <a:extLst>
              <a:ext uri="{FF2B5EF4-FFF2-40B4-BE49-F238E27FC236}">
                <a16:creationId xmlns:a16="http://schemas.microsoft.com/office/drawing/2014/main" id="{4E744E90-32DC-A689-E2CC-CF957F0FE82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38" y="5868988"/>
            <a:ext cx="3187700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6807" name="Group 9">
            <a:extLst>
              <a:ext uri="{FF2B5EF4-FFF2-40B4-BE49-F238E27FC236}">
                <a16:creationId xmlns:a16="http://schemas.microsoft.com/office/drawing/2014/main" id="{F9EAE362-9EB7-66E4-3EC4-62FF59205D67}"/>
              </a:ext>
            </a:extLst>
          </p:cNvPr>
          <p:cNvGrpSpPr>
            <a:grpSpLocks/>
          </p:cNvGrpSpPr>
          <p:nvPr/>
        </p:nvGrpSpPr>
        <p:grpSpPr bwMode="auto">
          <a:xfrm>
            <a:off x="7575550" y="3054350"/>
            <a:ext cx="241300" cy="3013075"/>
            <a:chOff x="4772" y="1924"/>
            <a:chExt cx="152" cy="1898"/>
          </a:xfrm>
        </p:grpSpPr>
        <p:pic>
          <p:nvPicPr>
            <p:cNvPr id="76809" name="Picture 7">
              <a:extLst>
                <a:ext uri="{FF2B5EF4-FFF2-40B4-BE49-F238E27FC236}">
                  <a16:creationId xmlns:a16="http://schemas.microsoft.com/office/drawing/2014/main" id="{599FFBE2-332D-246E-1DB5-55E17C5A9F5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2" y="1927"/>
              <a:ext cx="148" cy="1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6810" name="Rectangle 8">
              <a:extLst>
                <a:ext uri="{FF2B5EF4-FFF2-40B4-BE49-F238E27FC236}">
                  <a16:creationId xmlns:a16="http://schemas.microsoft.com/office/drawing/2014/main" id="{A4B982EB-C6F7-D435-8250-814AC4808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" y="1924"/>
              <a:ext cx="150" cy="189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endParaRPr lang="LID4096" altLang="LID4096"/>
            </a:p>
          </p:txBody>
        </p:sp>
      </p:grpSp>
      <p:sp>
        <p:nvSpPr>
          <p:cNvPr id="76808" name="Rectangle 10">
            <a:extLst>
              <a:ext uri="{FF2B5EF4-FFF2-40B4-BE49-F238E27FC236}">
                <a16:creationId xmlns:a16="http://schemas.microsoft.com/office/drawing/2014/main" id="{F9051B96-130C-952D-4B2C-C4CDDEF51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5864225"/>
            <a:ext cx="3095625" cy="2016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3B3F3D17-9773-F51C-7BF4-163D9489C8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What Did Work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8644F03-A371-1E76-1FE8-61061D5460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Overviews:</a:t>
            </a:r>
          </a:p>
          <a:p>
            <a:pPr lvl="1"/>
            <a:r>
              <a:rPr lang="en-US" altLang="LID4096"/>
              <a:t>A basis for global WA information</a:t>
            </a:r>
          </a:p>
          <a:p>
            <a:pPr lvl="1"/>
            <a:r>
              <a:rPr lang="en-US" altLang="LID4096"/>
              <a:t>A way to keep track of the whole space</a:t>
            </a:r>
          </a:p>
          <a:p>
            <a:pPr lvl="1"/>
            <a:r>
              <a:rPr lang="en-US" altLang="LID4096"/>
              <a:t>Support for individual activity</a:t>
            </a:r>
          </a:p>
          <a:p>
            <a:pPr lvl="1"/>
            <a:r>
              <a:rPr lang="en-US" altLang="LID4096"/>
              <a:t>A good fit to the spatial task</a:t>
            </a:r>
          </a:p>
        </p:txBody>
      </p:sp>
      <p:pic>
        <p:nvPicPr>
          <p:cNvPr id="77828" name="Picture 4">
            <a:extLst>
              <a:ext uri="{FF2B5EF4-FFF2-40B4-BE49-F238E27FC236}">
                <a16:creationId xmlns:a16="http://schemas.microsoft.com/office/drawing/2014/main" id="{B16FD44D-6C28-A73D-EC3A-22997490C1B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092575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C0565AE1-47EA-BF93-3B11-7064BED67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Seams and Seamlessness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C539EA54-0C93-8D08-EB94-81A6713A10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Where to show WA information</a:t>
            </a:r>
          </a:p>
          <a:p>
            <a:pPr lvl="1"/>
            <a:r>
              <a:rPr lang="en-US" altLang="LID4096"/>
              <a:t>In the main workspace or outside it?</a:t>
            </a:r>
          </a:p>
          <a:p>
            <a:r>
              <a:rPr lang="en-US" altLang="LID4096"/>
              <a:t>Awareness widgets and conceptual workspaces</a:t>
            </a:r>
          </a:p>
          <a:p>
            <a:pPr lvl="1"/>
            <a:r>
              <a:rPr lang="en-US" altLang="LID4096"/>
              <a:t>context shift</a:t>
            </a:r>
          </a:p>
          <a:p>
            <a:pPr lvl="1"/>
            <a:r>
              <a:rPr lang="en-US" altLang="LID4096"/>
              <a:t>perception/action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C9ADEC4-47A1-1054-A5A4-2F8A8D874E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  <a:noFill/>
        </p:spPr>
        <p:txBody>
          <a:bodyPr/>
          <a:lstStyle/>
          <a:p>
            <a:r>
              <a:rPr lang="en-US" altLang="LID4096"/>
              <a:t>Usability Summary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7E0AE892-37FB-F6FC-AE30-B60901AFB0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LID4096"/>
              <a:t>People preferred the WA conditions</a:t>
            </a:r>
          </a:p>
          <a:p>
            <a:r>
              <a:rPr lang="en-US" altLang="LID4096"/>
              <a:t>No major differences between conditions</a:t>
            </a:r>
          </a:p>
          <a:p>
            <a:r>
              <a:rPr lang="en-US" altLang="LID4096"/>
              <a:t>People are resourceful!</a:t>
            </a:r>
          </a:p>
          <a:p>
            <a:r>
              <a:rPr lang="en-US" altLang="LID4096"/>
              <a:t>Caveats:</a:t>
            </a:r>
          </a:p>
          <a:p>
            <a:pPr lvl="1"/>
            <a:r>
              <a:rPr lang="en-US" altLang="LID4096"/>
              <a:t>Group size</a:t>
            </a:r>
          </a:p>
          <a:p>
            <a:pPr lvl="1"/>
            <a:r>
              <a:rPr lang="en-US" altLang="LID4096"/>
              <a:t>Task type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1094469-9480-66A2-AB53-40DF73ECFD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 anchor="ctr"/>
          <a:lstStyle/>
          <a:p>
            <a:r>
              <a:rPr lang="en-US" altLang="LID4096" sz="4400"/>
              <a:t>Overall Conclusions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A9749C92-B276-94B6-15ED-F6FA1C75B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6D02C326-2582-3D4C-8A66-31814AF0B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2750" y="5418138"/>
            <a:ext cx="8364538" cy="984250"/>
          </a:xfrm>
          <a:noFill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LID4096"/>
              <a:t>Several types of awareness affect group work</a:t>
            </a:r>
          </a:p>
        </p:txBody>
      </p:sp>
      <p:sp>
        <p:nvSpPr>
          <p:cNvPr id="81924" name="Oval 4">
            <a:extLst>
              <a:ext uri="{FF2B5EF4-FFF2-40B4-BE49-F238E27FC236}">
                <a16:creationId xmlns:a16="http://schemas.microsoft.com/office/drawing/2014/main" id="{1529FE8B-5DD3-692B-1CB1-8F63D18DC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058988"/>
            <a:ext cx="3905250" cy="2747962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endParaRPr lang="LID4096" altLang="LID4096"/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DC890BC2-A639-EC47-C3AC-EC5FCD3C1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963" y="3206750"/>
            <a:ext cx="1093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Social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FB3B1137-6023-4572-D38B-E8DC649B9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13" y="3206750"/>
            <a:ext cx="22018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Situation / System state</a:t>
            </a:r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21BA2728-BD22-87AF-6C20-F9D04049F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7425" y="2247900"/>
            <a:ext cx="1431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Informal</a:t>
            </a:r>
          </a:p>
        </p:txBody>
      </p:sp>
      <p:sp>
        <p:nvSpPr>
          <p:cNvPr id="81928" name="Rectangle 8">
            <a:extLst>
              <a:ext uri="{FF2B5EF4-FFF2-40B4-BE49-F238E27FC236}">
                <a16:creationId xmlns:a16="http://schemas.microsoft.com/office/drawing/2014/main" id="{B4C6F192-EF54-2819-E1BF-C0EC67504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4202113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Structural</a:t>
            </a:r>
          </a:p>
        </p:txBody>
      </p:sp>
      <p:sp>
        <p:nvSpPr>
          <p:cNvPr id="81929" name="Rectangle 9">
            <a:extLst>
              <a:ext uri="{FF2B5EF4-FFF2-40B4-BE49-F238E27FC236}">
                <a16:creationId xmlns:a16="http://schemas.microsoft.com/office/drawing/2014/main" id="{9A240860-3D06-CDB1-4757-B549E80B9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4635500"/>
            <a:ext cx="1927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Workspace</a:t>
            </a:r>
          </a:p>
        </p:txBody>
      </p:sp>
      <p:sp>
        <p:nvSpPr>
          <p:cNvPr id="81930" name="Rectangle 10">
            <a:extLst>
              <a:ext uri="{FF2B5EF4-FFF2-40B4-BE49-F238E27FC236}">
                <a16:creationId xmlns:a16="http://schemas.microsoft.com/office/drawing/2014/main" id="{32CC5E31-1B1F-6B56-052A-1681DD213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8025" y="2255838"/>
            <a:ext cx="954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Task</a:t>
            </a:r>
          </a:p>
        </p:txBody>
      </p:sp>
      <p:grpSp>
        <p:nvGrpSpPr>
          <p:cNvPr id="81931" name="Group 20">
            <a:extLst>
              <a:ext uri="{FF2B5EF4-FFF2-40B4-BE49-F238E27FC236}">
                <a16:creationId xmlns:a16="http://schemas.microsoft.com/office/drawing/2014/main" id="{407766F8-0E75-BB0E-1146-752D49C2C12B}"/>
              </a:ext>
            </a:extLst>
          </p:cNvPr>
          <p:cNvGrpSpPr>
            <a:grpSpLocks/>
          </p:cNvGrpSpPr>
          <p:nvPr/>
        </p:nvGrpSpPr>
        <p:grpSpPr bwMode="auto">
          <a:xfrm>
            <a:off x="2349500" y="2352675"/>
            <a:ext cx="4113213" cy="2455863"/>
            <a:chOff x="1480" y="1482"/>
            <a:chExt cx="2591" cy="1547"/>
          </a:xfrm>
        </p:grpSpPr>
        <p:sp>
          <p:nvSpPr>
            <p:cNvPr id="81932" name="Line 11">
              <a:extLst>
                <a:ext uri="{FF2B5EF4-FFF2-40B4-BE49-F238E27FC236}">
                  <a16:creationId xmlns:a16="http://schemas.microsoft.com/office/drawing/2014/main" id="{24173B3A-E1C5-0F2F-221D-99BC0DFF48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2" y="2526"/>
              <a:ext cx="542" cy="426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3" name="Line 12">
              <a:extLst>
                <a:ext uri="{FF2B5EF4-FFF2-40B4-BE49-F238E27FC236}">
                  <a16:creationId xmlns:a16="http://schemas.microsoft.com/office/drawing/2014/main" id="{ED3A2B4C-7093-0A54-C6CD-617B4EF9C2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8" y="1637"/>
              <a:ext cx="193" cy="309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4" name="Line 13">
              <a:extLst>
                <a:ext uri="{FF2B5EF4-FFF2-40B4-BE49-F238E27FC236}">
                  <a16:creationId xmlns:a16="http://schemas.microsoft.com/office/drawing/2014/main" id="{63996FCE-73D6-A070-8DB5-C35CA0C2D3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6" y="1482"/>
              <a:ext cx="1431" cy="0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5" name="Line 14">
              <a:extLst>
                <a:ext uri="{FF2B5EF4-FFF2-40B4-BE49-F238E27FC236}">
                  <a16:creationId xmlns:a16="http://schemas.microsoft.com/office/drawing/2014/main" id="{9FF33C47-2ABB-7D9A-FB42-D53EB4FDB3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0" y="1676"/>
              <a:ext cx="271" cy="309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6" name="Line 15">
              <a:extLst>
                <a:ext uri="{FF2B5EF4-FFF2-40B4-BE49-F238E27FC236}">
                  <a16:creationId xmlns:a16="http://schemas.microsoft.com/office/drawing/2014/main" id="{E5D4D913-DE64-2E07-5779-FFF15F785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0" y="2294"/>
              <a:ext cx="232" cy="348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7" name="Line 16">
              <a:extLst>
                <a:ext uri="{FF2B5EF4-FFF2-40B4-BE49-F238E27FC236}">
                  <a16:creationId xmlns:a16="http://schemas.microsoft.com/office/drawing/2014/main" id="{66D551B0-4E5B-EFC7-6B99-08AE039F2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6" y="2913"/>
              <a:ext cx="425" cy="116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8" name="Line 17">
              <a:extLst>
                <a:ext uri="{FF2B5EF4-FFF2-40B4-BE49-F238E27FC236}">
                  <a16:creationId xmlns:a16="http://schemas.microsoft.com/office/drawing/2014/main" id="{0744B54C-B911-54B7-A392-C0B46E985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8" y="1714"/>
              <a:ext cx="812" cy="1199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39" name="Line 18">
              <a:extLst>
                <a:ext uri="{FF2B5EF4-FFF2-40B4-BE49-F238E27FC236}">
                  <a16:creationId xmlns:a16="http://schemas.microsoft.com/office/drawing/2014/main" id="{CFC0F66C-328D-3427-A616-E013D1BA2C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6" y="1676"/>
              <a:ext cx="1431" cy="966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81940" name="Line 19">
              <a:extLst>
                <a:ext uri="{FF2B5EF4-FFF2-40B4-BE49-F238E27FC236}">
                  <a16:creationId xmlns:a16="http://schemas.microsoft.com/office/drawing/2014/main" id="{B2200562-9A5D-91F5-2018-80A7654C8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2140"/>
              <a:ext cx="1817" cy="116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B70D77B0-0F24-8208-4F34-DB3B14940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DD26FBFD-C916-AC2C-97F4-3AC8A95BDE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0850" y="5027613"/>
            <a:ext cx="8185150" cy="1304925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Awareness is a consideration beyond basic communication and artifact sharing </a:t>
            </a:r>
          </a:p>
        </p:txBody>
      </p:sp>
      <p:grpSp>
        <p:nvGrpSpPr>
          <p:cNvPr id="82948" name="Group 12">
            <a:extLst>
              <a:ext uri="{FF2B5EF4-FFF2-40B4-BE49-F238E27FC236}">
                <a16:creationId xmlns:a16="http://schemas.microsoft.com/office/drawing/2014/main" id="{E69827F6-CA7A-CCD2-65F2-12A1B2FA3251}"/>
              </a:ext>
            </a:extLst>
          </p:cNvPr>
          <p:cNvGrpSpPr>
            <a:grpSpLocks/>
          </p:cNvGrpSpPr>
          <p:nvPr/>
        </p:nvGrpSpPr>
        <p:grpSpPr bwMode="auto">
          <a:xfrm>
            <a:off x="2655888" y="1873250"/>
            <a:ext cx="3762375" cy="2822575"/>
            <a:chOff x="1673" y="1180"/>
            <a:chExt cx="2370" cy="1778"/>
          </a:xfrm>
        </p:grpSpPr>
        <p:grpSp>
          <p:nvGrpSpPr>
            <p:cNvPr id="82949" name="Group 10">
              <a:extLst>
                <a:ext uri="{FF2B5EF4-FFF2-40B4-BE49-F238E27FC236}">
                  <a16:creationId xmlns:a16="http://schemas.microsoft.com/office/drawing/2014/main" id="{2D93B606-EB17-C733-FD36-7E494AEE2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3" y="1180"/>
              <a:ext cx="2370" cy="1778"/>
              <a:chOff x="1673" y="1180"/>
              <a:chExt cx="2370" cy="1778"/>
            </a:xfrm>
          </p:grpSpPr>
          <p:sp>
            <p:nvSpPr>
              <p:cNvPr id="82951" name="AutoShape 4">
                <a:extLst>
                  <a:ext uri="{FF2B5EF4-FFF2-40B4-BE49-F238E27FC236}">
                    <a16:creationId xmlns:a16="http://schemas.microsoft.com/office/drawing/2014/main" id="{75A98025-4F88-FA13-BB49-8ED08C6C5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" y="1186"/>
                <a:ext cx="2370" cy="1772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grpSp>
            <p:nvGrpSpPr>
              <p:cNvPr id="82952" name="Group 7">
                <a:extLst>
                  <a:ext uri="{FF2B5EF4-FFF2-40B4-BE49-F238E27FC236}">
                    <a16:creationId xmlns:a16="http://schemas.microsoft.com/office/drawing/2014/main" id="{B96F0B35-9158-71DC-8A8E-7B452BD74C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5" y="1193"/>
                <a:ext cx="1807" cy="1343"/>
                <a:chOff x="1955" y="1193"/>
                <a:chExt cx="1807" cy="1343"/>
              </a:xfrm>
            </p:grpSpPr>
            <p:sp>
              <p:nvSpPr>
                <p:cNvPr id="82955" name="AutoShape 5">
                  <a:extLst>
                    <a:ext uri="{FF2B5EF4-FFF2-40B4-BE49-F238E27FC236}">
                      <a16:creationId xmlns:a16="http://schemas.microsoft.com/office/drawing/2014/main" id="{B7E8B0EF-3621-75B4-CF95-AE49C4755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5" y="1193"/>
                  <a:ext cx="1807" cy="1343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742950" indent="-28575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11430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6002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2057400" indent="-228600" algn="ctr"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endParaRPr lang="LID4096" altLang="LID4096"/>
                </a:p>
              </p:txBody>
            </p:sp>
            <p:sp>
              <p:nvSpPr>
                <p:cNvPr id="82956" name="Rectangle 6">
                  <a:extLst>
                    <a:ext uri="{FF2B5EF4-FFF2-40B4-BE49-F238E27FC236}">
                      <a16:creationId xmlns:a16="http://schemas.microsoft.com/office/drawing/2014/main" id="{FF92776C-E88B-770A-B20E-52803E8199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5" y="2176"/>
                  <a:ext cx="1189" cy="217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69850" tIns="34925" rIns="69850" bIns="34925">
                  <a:spAutoFit/>
                </a:bodyPr>
                <a:lstStyle>
                  <a:lvl1pPr defTabSz="514350">
                    <a:spcBef>
                      <a:spcPct val="20000"/>
                    </a:spcBef>
                    <a:buSzPct val="75000"/>
                    <a:buFont typeface="ZapfDingbats" pitchFamily="82" charset="2"/>
                    <a:buChar char="v"/>
                    <a:defRPr sz="32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1pPr>
                  <a:lvl2pPr marL="342900" indent="-285750" defTabSz="51435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2pPr>
                  <a:lvl3pPr marL="685800" indent="-228600" defTabSz="5143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3pPr>
                  <a:lvl4pPr marL="1028700" indent="-228600" defTabSz="51435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4pPr>
                  <a:lvl5pPr marL="1371600" indent="-228600" defTabSz="5143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5pPr>
                  <a:lvl6pPr marL="1828800" indent="-228600" defTabSz="51435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0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6pPr>
                  <a:lvl7pPr marL="2286000" indent="-228600" defTabSz="51435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0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7pPr>
                  <a:lvl8pPr marL="2743200" indent="-228600" defTabSz="51435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0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8pPr>
                  <a:lvl9pPr marL="3200400" indent="-228600" defTabSz="51435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2000">
                      <a:solidFill>
                        <a:schemeClr val="tx1"/>
                      </a:solidFill>
                      <a:latin typeface="Book Antiqua" panose="02040602050305030304" pitchFamily="18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SzTx/>
                    <a:buFontTx/>
                    <a:buNone/>
                  </a:pPr>
                  <a:r>
                    <a:rPr lang="en-US" altLang="LID4096" sz="1800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82953" name="AutoShape 8">
                <a:extLst>
                  <a:ext uri="{FF2B5EF4-FFF2-40B4-BE49-F238E27FC236}">
                    <a16:creationId xmlns:a16="http://schemas.microsoft.com/office/drawing/2014/main" id="{6549657D-9A84-77EF-CE78-7CC857533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1180"/>
                <a:ext cx="1199" cy="895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742950" indent="-28575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11430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6002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2057400" indent="-228600" algn="ctr"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endParaRPr lang="LID4096" altLang="LID4096"/>
              </a:p>
            </p:txBody>
          </p:sp>
          <p:sp>
            <p:nvSpPr>
              <p:cNvPr id="82954" name="Rectangle 9">
                <a:extLst>
                  <a:ext uri="{FF2B5EF4-FFF2-40B4-BE49-F238E27FC236}">
                    <a16:creationId xmlns:a16="http://schemas.microsoft.com/office/drawing/2014/main" id="{D98ACE11-13A8-FBE4-8799-B046178E9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1707"/>
                <a:ext cx="829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69850" tIns="34925" rIns="69850" bIns="34925">
                <a:spAutoFit/>
              </a:bodyPr>
              <a:lstStyle>
                <a:lvl1pPr defTabSz="514350">
                  <a:spcBef>
                    <a:spcPct val="20000"/>
                  </a:spcBef>
                  <a:buSzPct val="75000"/>
                  <a:buFont typeface="ZapfDingbats" pitchFamily="82" charset="2"/>
                  <a:buChar char="v"/>
                  <a:defRPr sz="32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1pPr>
                <a:lvl2pPr marL="342900" indent="-285750" defTabSz="51435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2pPr>
                <a:lvl3pPr marL="685800" indent="-228600" defTabSz="5143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3pPr>
                <a:lvl4pPr marL="1028700" indent="-228600" defTabSz="5143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4pPr>
                <a:lvl5pPr marL="1371600" indent="-228600" defTabSz="5143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5pPr>
                <a:lvl6pPr marL="1828800" indent="-228600" defTabSz="51435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6pPr>
                <a:lvl7pPr marL="2286000" indent="-228600" defTabSz="51435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7pPr>
                <a:lvl8pPr marL="2743200" indent="-228600" defTabSz="51435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8pPr>
                <a:lvl9pPr marL="3200400" indent="-228600" defTabSz="51435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Book Antiqua" panose="02040602050305030304" pitchFamily="18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50000"/>
                  </a:spcBef>
                  <a:buSzTx/>
                  <a:buFontTx/>
                  <a:buNone/>
                </a:pPr>
                <a:r>
                  <a:rPr lang="en-US" altLang="LID4096" sz="1800">
                    <a:latin typeface="Helvetica" panose="020B0604020202020204" pitchFamily="34" charset="0"/>
                  </a:rPr>
                  <a:t>Awareness</a:t>
                </a:r>
              </a:p>
              <a:p>
                <a:pPr algn="ctr"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LID4096" sz="1800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82950" name="Rectangle 11">
              <a:extLst>
                <a:ext uri="{FF2B5EF4-FFF2-40B4-BE49-F238E27FC236}">
                  <a16:creationId xmlns:a16="http://schemas.microsoft.com/office/drawing/2014/main" id="{13F8FE04-9234-A2F1-5984-109375A6C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0" y="2626"/>
              <a:ext cx="1225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9850" tIns="34925" rIns="69850" bIns="34925">
              <a:spAutoFit/>
            </a:bodyPr>
            <a:lstStyle>
              <a:lvl1pPr defTabSz="514350">
                <a:spcBef>
                  <a:spcPct val="20000"/>
                </a:spcBef>
                <a:buSzPct val="75000"/>
                <a:buFont typeface="ZapfDingbats" pitchFamily="82" charset="2"/>
                <a:buChar char="v"/>
                <a:defRPr sz="32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342900" indent="-285750" defTabSz="51435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685800" indent="-228600" defTabSz="51435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028700" indent="-228600" defTabSz="5143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1371600" indent="-228600" defTabSz="5143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1828800" indent="-228600" defTabSz="51435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286000" indent="-228600" defTabSz="51435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2743200" indent="-228600" defTabSz="51435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200400" indent="-228600" defTabSz="51435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LID4096" sz="1800">
                  <a:latin typeface="Helvetica" panose="020B0604020202020204" pitchFamily="34" charset="0"/>
                </a:rPr>
                <a:t>Communication</a:t>
              </a: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B2061DF-38BB-B8BA-B557-EEFCF112F8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F1E4886-D041-5E80-67D7-62B1A42B3E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2300" y="4987925"/>
            <a:ext cx="7772400" cy="1385888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Designers must consider what elements are important and how to display them</a:t>
            </a:r>
          </a:p>
        </p:txBody>
      </p:sp>
      <p:sp>
        <p:nvSpPr>
          <p:cNvPr id="83972" name="Rectangle 4">
            <a:extLst>
              <a:ext uri="{FF2B5EF4-FFF2-40B4-BE49-F238E27FC236}">
                <a16:creationId xmlns:a16="http://schemas.microsoft.com/office/drawing/2014/main" id="{DC8BDC7F-FE65-3089-D45C-CDBB2A52C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738" y="1881188"/>
            <a:ext cx="4110037" cy="2660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Who?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What?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Where?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When?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How?</a:t>
            </a:r>
          </a:p>
        </p:txBody>
      </p:sp>
      <p:sp>
        <p:nvSpPr>
          <p:cNvPr id="83973" name="Line 5">
            <a:extLst>
              <a:ext uri="{FF2B5EF4-FFF2-40B4-BE49-F238E27FC236}">
                <a16:creationId xmlns:a16="http://schemas.microsoft.com/office/drawing/2014/main" id="{31A2991B-BA44-25B1-B55E-7F1FF97196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2388" y="2363788"/>
            <a:ext cx="41227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3974" name="Line 6">
            <a:extLst>
              <a:ext uri="{FF2B5EF4-FFF2-40B4-BE49-F238E27FC236}">
                <a16:creationId xmlns:a16="http://schemas.microsoft.com/office/drawing/2014/main" id="{1A4BC8B6-FF0B-C2BD-A80D-5A09F28AD9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3975" y="2903538"/>
            <a:ext cx="4121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3975" name="Line 7">
            <a:extLst>
              <a:ext uri="{FF2B5EF4-FFF2-40B4-BE49-F238E27FC236}">
                <a16:creationId xmlns:a16="http://schemas.microsoft.com/office/drawing/2014/main" id="{5797FAE1-0FC9-4CDB-46ED-358BED52D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5563" y="3481388"/>
            <a:ext cx="4106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3976" name="Line 8">
            <a:extLst>
              <a:ext uri="{FF2B5EF4-FFF2-40B4-BE49-F238E27FC236}">
                <a16:creationId xmlns:a16="http://schemas.microsoft.com/office/drawing/2014/main" id="{E2493B3C-C31A-090A-83D7-7108652D2A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9850" y="4043363"/>
            <a:ext cx="4105275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2AC09AD-0752-D743-47B5-A93D83E32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6E3E572F-0D7F-6B5D-81A7-63FF89D73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4650" y="5202238"/>
            <a:ext cx="8383588" cy="1247775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Awareness can be supported in groupware with special widgets and techniques</a:t>
            </a:r>
          </a:p>
          <a:p>
            <a:pPr marL="0" indent="0">
              <a:buFont typeface="ZapfDingbats" pitchFamily="82" charset="2"/>
              <a:buNone/>
            </a:pPr>
            <a:endParaRPr lang="en-US" altLang="LID4096"/>
          </a:p>
          <a:p>
            <a:pPr marL="0" indent="0">
              <a:buFont typeface="ZapfDingbats" pitchFamily="82" charset="2"/>
              <a:buNone/>
            </a:pPr>
            <a:endParaRPr lang="en-US" altLang="LID4096"/>
          </a:p>
          <a:p>
            <a:pPr marL="0" indent="0">
              <a:buFont typeface="ZapfDingbats" pitchFamily="82" charset="2"/>
              <a:buNone/>
            </a:pPr>
            <a:endParaRPr lang="en-US" altLang="LID4096"/>
          </a:p>
        </p:txBody>
      </p:sp>
      <p:pic>
        <p:nvPicPr>
          <p:cNvPr id="84996" name="Picture 4">
            <a:extLst>
              <a:ext uri="{FF2B5EF4-FFF2-40B4-BE49-F238E27FC236}">
                <a16:creationId xmlns:a16="http://schemas.microsoft.com/office/drawing/2014/main" id="{244A4C75-45CE-EFE1-B04A-07081E3397A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670050"/>
            <a:ext cx="265747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7" name="Picture 5">
            <a:extLst>
              <a:ext uri="{FF2B5EF4-FFF2-40B4-BE49-F238E27FC236}">
                <a16:creationId xmlns:a16="http://schemas.microsoft.com/office/drawing/2014/main" id="{F69923B3-624A-AF05-09B4-094E3E456EB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3100388"/>
            <a:ext cx="265747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4998" name="Object 6">
            <a:extLst>
              <a:ext uri="{FF2B5EF4-FFF2-40B4-BE49-F238E27FC236}">
                <a16:creationId xmlns:a16="http://schemas.microsoft.com/office/drawing/2014/main" id="{D2E7CC18-CE34-B042-B6C6-053E0CDCD18E}"/>
              </a:ext>
            </a:extLst>
          </p:cNvPr>
          <p:cNvGraphicFramePr>
            <a:graphicFrameLocks/>
          </p:cNvGraphicFramePr>
          <p:nvPr/>
        </p:nvGraphicFramePr>
        <p:xfrm>
          <a:off x="6215063" y="1814513"/>
          <a:ext cx="2486025" cy="336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495243" imgH="3371660" progId="Paint.Picture">
                  <p:embed/>
                </p:oleObj>
              </mc:Choice>
              <mc:Fallback>
                <p:oleObj name="Bitmap Image" r:id="rId4" imgW="2495243" imgH="3371660" progId="Paint.Picture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5063" y="1814513"/>
                        <a:ext cx="2486025" cy="336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4999" name="Picture 7">
            <a:extLst>
              <a:ext uri="{FF2B5EF4-FFF2-40B4-BE49-F238E27FC236}">
                <a16:creationId xmlns:a16="http://schemas.microsoft.com/office/drawing/2014/main" id="{C936C520-73EA-97C4-474E-1128E19753D7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1466850"/>
            <a:ext cx="2608263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C25A7CC8-2ACC-394D-07DC-C2F385EA9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3DBE9C3B-28A1-5F3F-F222-3196B12936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800600"/>
            <a:ext cx="7772400" cy="1277938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Awareness widgets can improve the usability of groupware applications</a:t>
            </a:r>
          </a:p>
        </p:txBody>
      </p:sp>
      <p:pic>
        <p:nvPicPr>
          <p:cNvPr id="86020" name="Picture 4">
            <a:extLst>
              <a:ext uri="{FF2B5EF4-FFF2-40B4-BE49-F238E27FC236}">
                <a16:creationId xmlns:a16="http://schemas.microsoft.com/office/drawing/2014/main" id="{E4686B96-BD1C-671A-A636-08E4AC17071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962150"/>
            <a:ext cx="31686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9DD03EAE-79D8-10FB-3CCA-4889C06AC4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For more information...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CBB36A8-1CEF-3124-DFD8-64985A9CB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3375" y="1981200"/>
            <a:ext cx="8477250" cy="815975"/>
          </a:xfrm>
          <a:noFill/>
        </p:spPr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LID4096">
                <a:latin typeface="Helvetica" panose="020B0604020202020204" pitchFamily="34" charset="0"/>
              </a:rPr>
              <a:t>http://www.cpsc.ucalgary.ca/projects/grouplab</a:t>
            </a:r>
          </a:p>
          <a:p>
            <a:pPr>
              <a:buFont typeface="ZapfDingbats" pitchFamily="82" charset="2"/>
              <a:buNone/>
            </a:pPr>
            <a:endParaRPr lang="en-US" altLang="LID4096"/>
          </a:p>
          <a:p>
            <a:pPr>
              <a:buFont typeface="ZapfDingbats" pitchFamily="82" charset="2"/>
              <a:buNone/>
            </a:pPr>
            <a:r>
              <a:rPr lang="en-US" altLang="LID4096"/>
              <a:t>Thanks to:</a:t>
            </a:r>
          </a:p>
          <a:p>
            <a:r>
              <a:rPr lang="en-US" altLang="LID4096"/>
              <a:t>Intel Corporation Research Council</a:t>
            </a:r>
          </a:p>
          <a:p>
            <a:r>
              <a:rPr lang="en-US" altLang="LID4096"/>
              <a:t>Natural Sciences and Engineering   Research Council of Canada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7C7D6CB-ADB1-BF66-9863-1917791108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The Message (again)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D9831969-305E-08B3-0728-FBCEB48F4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2743200"/>
          </a:xfrm>
          <a:noFill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 sz="3600" i="1"/>
              <a:t>Designers must consider and support awareness if groupware is to get beyond the utilitarian state of the art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77E49FF3-ABAD-71F9-1E24-F571178FF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LID4096"/>
              <a:t>TeamRooms</a:t>
            </a:r>
          </a:p>
        </p:txBody>
      </p:sp>
      <p:pic>
        <p:nvPicPr>
          <p:cNvPr id="89091" name="Picture 3">
            <a:extLst>
              <a:ext uri="{FF2B5EF4-FFF2-40B4-BE49-F238E27FC236}">
                <a16:creationId xmlns:a16="http://schemas.microsoft.com/office/drawing/2014/main" id="{E292D57C-8576-072A-8E65-A489FE322E5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722438"/>
            <a:ext cx="493395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2" name="Picture 4">
            <a:extLst>
              <a:ext uri="{FF2B5EF4-FFF2-40B4-BE49-F238E27FC236}">
                <a16:creationId xmlns:a16="http://schemas.microsoft.com/office/drawing/2014/main" id="{F6E34501-2268-AFDA-22CA-F0D8054AC96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4751388"/>
            <a:ext cx="28289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3" name="Picture 5">
            <a:extLst>
              <a:ext uri="{FF2B5EF4-FFF2-40B4-BE49-F238E27FC236}">
                <a16:creationId xmlns:a16="http://schemas.microsoft.com/office/drawing/2014/main" id="{03E5AF64-9248-E05D-CD93-82D9AFB0BC0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2533650"/>
            <a:ext cx="3071812" cy="200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4" name="Picture 6">
            <a:extLst>
              <a:ext uri="{FF2B5EF4-FFF2-40B4-BE49-F238E27FC236}">
                <a16:creationId xmlns:a16="http://schemas.microsoft.com/office/drawing/2014/main" id="{3B131CC1-C8C0-2E7B-622C-D18A82619B5B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4529138"/>
            <a:ext cx="1230313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5" name="Line 7">
            <a:extLst>
              <a:ext uri="{FF2B5EF4-FFF2-40B4-BE49-F238E27FC236}">
                <a16:creationId xmlns:a16="http://schemas.microsoft.com/office/drawing/2014/main" id="{1326E28B-C9FF-D9E8-6EE2-AD7172F71B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6675" y="4535488"/>
            <a:ext cx="574675" cy="4810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9096" name="Line 8">
            <a:extLst>
              <a:ext uri="{FF2B5EF4-FFF2-40B4-BE49-F238E27FC236}">
                <a16:creationId xmlns:a16="http://schemas.microsoft.com/office/drawing/2014/main" id="{02A9DA7E-77EC-2933-1E9E-45C5BE7301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46200" y="5487988"/>
            <a:ext cx="582613" cy="506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.po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.pot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1953</TotalTime>
  <Words>1135</Words>
  <Application>Microsoft Office PowerPoint</Application>
  <PresentationFormat>On-screen Show (4:3)</PresentationFormat>
  <Paragraphs>290</Paragraphs>
  <Slides>75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Arial</vt:lpstr>
      <vt:lpstr>Book Antiqua</vt:lpstr>
      <vt:lpstr>Helvetica</vt:lpstr>
      <vt:lpstr>ZapfDingbats</vt:lpstr>
      <vt:lpstr>Wet Sand.pot</vt:lpstr>
      <vt:lpstr>Document</vt:lpstr>
      <vt:lpstr>Picture</vt:lpstr>
      <vt:lpstr>Bitmap Image</vt:lpstr>
      <vt:lpstr>This presentation collects six talks presented within a special session at the CHI conference</vt:lpstr>
      <vt:lpstr>Awareness of Others in Groupware</vt:lpstr>
      <vt:lpstr>The Message</vt:lpstr>
      <vt:lpstr>What’s in this session?</vt:lpstr>
      <vt:lpstr>Awareness in Group Work</vt:lpstr>
      <vt:lpstr>Awareness in Collaboration</vt:lpstr>
      <vt:lpstr>Distributed Groupware</vt:lpstr>
      <vt:lpstr>Our View of Groupware</vt:lpstr>
      <vt:lpstr>Our View of Groupware</vt:lpstr>
      <vt:lpstr>Studying Awareness</vt:lpstr>
      <vt:lpstr>Kinds of Awareness</vt:lpstr>
      <vt:lpstr>PowerPoint Presentation</vt:lpstr>
      <vt:lpstr>The Message</vt:lpstr>
      <vt:lpstr>The Problem</vt:lpstr>
      <vt:lpstr>Informal awareness</vt:lpstr>
      <vt:lpstr>Current Approaches</vt:lpstr>
      <vt:lpstr>The Larger Community</vt:lpstr>
      <vt:lpstr>Minimalist Awareness</vt:lpstr>
      <vt:lpstr>Design Requirements</vt:lpstr>
      <vt:lpstr>Peepholes</vt:lpstr>
      <vt:lpstr>Peepholes and Email</vt:lpstr>
      <vt:lpstr>Issues</vt:lpstr>
      <vt:lpstr>Peepholes Summary</vt:lpstr>
      <vt:lpstr>Workspace Awareness for Groupware</vt:lpstr>
      <vt:lpstr>Shared Workspaces</vt:lpstr>
      <vt:lpstr>Workspace Video</vt:lpstr>
      <vt:lpstr>What is Workspace Awareness?</vt:lpstr>
      <vt:lpstr>What is WA useful for?</vt:lpstr>
      <vt:lpstr>Studying WA</vt:lpstr>
      <vt:lpstr>Information</vt:lpstr>
      <vt:lpstr>Mechanisms</vt:lpstr>
      <vt:lpstr>Translation</vt:lpstr>
      <vt:lpstr>Relaxed WYSIWIS Views</vt:lpstr>
      <vt:lpstr>Display</vt:lpstr>
      <vt:lpstr>Workspace Awareness Support with Radar Views</vt:lpstr>
      <vt:lpstr>Awareness Widgets</vt:lpstr>
      <vt:lpstr>Design Goals</vt:lpstr>
      <vt:lpstr>Overviews</vt:lpstr>
      <vt:lpstr>Detail Views</vt:lpstr>
      <vt:lpstr>Awareness Widgets Video</vt:lpstr>
      <vt:lpstr>Overviews</vt:lpstr>
      <vt:lpstr>Detail Views</vt:lpstr>
      <vt:lpstr>PowerPoint Presentation</vt:lpstr>
      <vt:lpstr>The Message</vt:lpstr>
      <vt:lpstr>Different Views</vt:lpstr>
      <vt:lpstr>Current solutions</vt:lpstr>
      <vt:lpstr>Potential problems</vt:lpstr>
      <vt:lpstr>A Different Approach</vt:lpstr>
      <vt:lpstr>Standard Fisheye views</vt:lpstr>
      <vt:lpstr>Fisheye Text single user</vt:lpstr>
      <vt:lpstr>PowerPoint Presentation</vt:lpstr>
      <vt:lpstr>PowerPoint Presentation</vt:lpstr>
      <vt:lpstr>Does it work?</vt:lpstr>
      <vt:lpstr>Graphical Fisheye</vt:lpstr>
      <vt:lpstr>Related Extensions</vt:lpstr>
      <vt:lpstr>Summary</vt:lpstr>
      <vt:lpstr>A Usability Study of  Workspace Awareness Widgets</vt:lpstr>
      <vt:lpstr>Usability Study</vt:lpstr>
      <vt:lpstr>Conditions</vt:lpstr>
      <vt:lpstr>Video of Study Task</vt:lpstr>
      <vt:lpstr>Preliminary Findings</vt:lpstr>
      <vt:lpstr>General Observations</vt:lpstr>
      <vt:lpstr>What Didn’t Work</vt:lpstr>
      <vt:lpstr>What Did Work</vt:lpstr>
      <vt:lpstr>Seams and Seamlessness</vt:lpstr>
      <vt:lpstr>Usability Summary</vt:lpstr>
      <vt:lpstr>Overall Conclusions</vt:lpstr>
      <vt:lpstr>Summary</vt:lpstr>
      <vt:lpstr>Summary</vt:lpstr>
      <vt:lpstr>Summary</vt:lpstr>
      <vt:lpstr>Summary</vt:lpstr>
      <vt:lpstr>Summary</vt:lpstr>
      <vt:lpstr>For more information...</vt:lpstr>
      <vt:lpstr>The Message (again)</vt:lpstr>
      <vt:lpstr>TeamRooms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of Others in Groupware</dc:title>
  <dc:creator>Saul Greenberg</dc:creator>
  <cp:lastModifiedBy>Saul Greenberg</cp:lastModifiedBy>
  <cp:revision>144</cp:revision>
  <cp:lastPrinted>1996-04-14T22:17:20Z</cp:lastPrinted>
  <dcterms:created xsi:type="dcterms:W3CDTF">1995-06-17T23:31:02Z</dcterms:created>
  <dcterms:modified xsi:type="dcterms:W3CDTF">2026-10-04T03:20:32Z</dcterms:modified>
</cp:coreProperties>
</file>