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64" r:id="rId3"/>
    <p:sldId id="261" r:id="rId4"/>
    <p:sldId id="274" r:id="rId5"/>
    <p:sldId id="295" r:id="rId6"/>
    <p:sldId id="291" r:id="rId7"/>
    <p:sldId id="296" r:id="rId8"/>
    <p:sldId id="353" r:id="rId9"/>
    <p:sldId id="342" r:id="rId10"/>
    <p:sldId id="271" r:id="rId11"/>
    <p:sldId id="328" r:id="rId12"/>
    <p:sldId id="335" r:id="rId13"/>
    <p:sldId id="292" r:id="rId14"/>
    <p:sldId id="293" r:id="rId15"/>
    <p:sldId id="399" r:id="rId16"/>
    <p:sldId id="400" r:id="rId17"/>
    <p:sldId id="401" r:id="rId18"/>
    <p:sldId id="332" r:id="rId19"/>
    <p:sldId id="329" r:id="rId20"/>
    <p:sldId id="397" r:id="rId21"/>
    <p:sldId id="302" r:id="rId22"/>
    <p:sldId id="300" r:id="rId23"/>
    <p:sldId id="395" r:id="rId24"/>
    <p:sldId id="381" r:id="rId25"/>
    <p:sldId id="304" r:id="rId26"/>
    <p:sldId id="383" r:id="rId27"/>
    <p:sldId id="384" r:id="rId28"/>
    <p:sldId id="396" r:id="rId29"/>
    <p:sldId id="387" r:id="rId30"/>
    <p:sldId id="398" r:id="rId31"/>
    <p:sldId id="301" r:id="rId32"/>
    <p:sldId id="298" r:id="rId33"/>
    <p:sldId id="305" r:id="rId34"/>
    <p:sldId id="303" r:id="rId35"/>
    <p:sldId id="314" r:id="rId36"/>
    <p:sldId id="316" r:id="rId37"/>
  </p:sldIdLst>
  <p:sldSz cx="9144000" cy="6858000" type="screen4x3"/>
  <p:notesSz cx="6858000" cy="919956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EAEAEA"/>
    <a:srgbClr val="99CCFF"/>
    <a:srgbClr val="CC9900"/>
    <a:srgbClr val="FFFF00"/>
    <a:srgbClr val="FF3300"/>
    <a:srgbClr val="33CC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404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520" y="-98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7ED67D9-C229-DB67-2B97-D1F5A7D4A1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1113" y="-6350"/>
            <a:ext cx="2990851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8810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0DBEA79-2081-9A91-EE66-5BC91F23F5C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-6350"/>
            <a:ext cx="299085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8810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4D30CE3-4F80-1679-7ECE-363935E2C58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23950" y="684213"/>
            <a:ext cx="4610100" cy="3454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184E2C5-48CA-E83D-2426-A7F91D88125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373563"/>
            <a:ext cx="5086350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6038" rIns="90488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CA3A849-3457-E599-B234-A5C5B0DD2D0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1113" y="8751888"/>
            <a:ext cx="2990851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8810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B3C58CFA-61A0-2EF2-ABE1-0C169A8ED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751888"/>
            <a:ext cx="2990850" cy="45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881063">
              <a:defRPr sz="1000" i="1"/>
            </a:lvl1pPr>
          </a:lstStyle>
          <a:p>
            <a:fld id="{329E451D-86A2-4D99-82EF-01C55AC150F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10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10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6938" algn="l" defTabSz="8810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10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10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35843D-1370-F843-CDF5-5622F88E3A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770E4C-171A-4AC8-B730-36A508082BA9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3E2324FB-F70B-9002-10D7-8F8540CB7B6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ED966F8-6646-CA97-1451-B365FF62A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Tabletops, whiteboards, drawings, documents, control panels, etc.</a:t>
            </a:r>
          </a:p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A shared </a:t>
            </a:r>
            <a:r>
              <a:rPr lang="en-US" altLang="LID4096" i="1"/>
              <a:t>virtual</a:t>
            </a:r>
            <a:r>
              <a:rPr lang="en-US" altLang="LID4096"/>
              <a:t> workspace is any of these provided in a groupware environment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5FBC1D-2CA8-88B9-99C7-A9392B4FD9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F5008E-A3A8-45F3-8527-85A913060F1F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CAF4EBA7-D217-2945-F9A8-9ADF38BB40D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325C1DD-999D-6652-79CA-0ED1B7617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Awareness for working together vs. awareness for getting together</a:t>
            </a:r>
          </a:p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Awareness in a shared workspace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9B8888-7A5C-E258-AA1F-A3369CBE95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08C0EE-6C4F-4CD7-9E75-7BDBCE8B3341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15AFEBD7-85E5-6CD2-2CA6-160421BA998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2081A01B-75FE-817D-81DB-F79F93F96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88900" tIns="42862" rIns="88900" bIns="42862"/>
          <a:lstStyle/>
          <a:p>
            <a:pPr defTabSz="906463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We can repair some of the limitations of groupware settings</a:t>
            </a:r>
          </a:p>
          <a:p>
            <a:pPr defTabSz="906463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Components can be added on to groupware interfaces to provide WA information</a:t>
            </a:r>
          </a:p>
          <a:p>
            <a:pPr defTabSz="906463"/>
            <a:endParaRPr lang="en-US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653EA-FFFF-877A-BFF5-3EDEEEB5A2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68921-4218-1C8C-B664-7FC5107D2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FB21C-D6BA-5ADE-BF7E-0C7050623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D334A-A26F-2F0A-7ED3-A9EF20762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7F711D-0917-47C4-EAB2-B5F61C39B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32E57-F4AE-4051-8BB0-F2EE0A72D68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40639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79107-291C-2693-0296-E511D8749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72F59-45D5-5A8C-4BEE-2755E3C19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011C8-DB57-1865-D469-929C9E1D4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73B67-0DC2-DEF3-E193-3AA75368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5AEDC-E0AC-DC36-10A2-B2FBB89C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347A46-03E8-4270-A099-E0127771D29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77721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279D-E284-1018-0D52-A37E80A68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C2359-6C60-4306-AA17-C46D780B24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CA91C-A291-7A60-886F-629E3D9EC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3E0CD-68F5-B9A7-B6C2-C36E8C16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4C4BF-1FAD-5F86-03F1-80E94043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CC65A-A57D-417A-9500-9498C283F66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11632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CD6F-CA10-BE2B-0709-78B3A70C4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24E4E-E46C-C022-B5B7-492E725BE2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C6AEC-6E35-A805-84E4-845CA3FF1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A48F27-3B8B-E51C-3883-6C2E0D984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BBE98B-9C1A-EECB-584F-13686BE54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9C1C1-FCB8-04C4-32A8-4E6B0046D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550F4F-BEEC-4A2D-908D-DF91CE4B44C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57872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68E3A-D43D-42B1-B0E7-C8B61DA42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F0667-9773-3779-BEF8-8D7A1DEB9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4CAF2-51E5-FF9E-9B1A-109AEA404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2A84D5-A256-AE57-C387-104EE68FCA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154447-AC13-CCEA-76F4-19911363C3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B75AD0-A4CA-66AF-6E2F-D06E90EF4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06D675-189F-CED3-F36A-18589A4F0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D2B427-C4EC-A2D7-DCA1-D87BC792D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4C1A33-A933-4DF8-8E23-A7DEA8B1484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7242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4BDD-DC54-C780-0FA5-0EA2659D5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FC9A98-4FDF-E2D7-86DB-933C71796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1568B4-84BD-6D13-6D43-0E1D1CBF8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EACF36-C46C-1EEA-7215-41242B320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409B3-5AB8-4B53-9934-45F8177F165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446552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F5FEB3-929C-9777-2CB0-B8BB49524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C7FF9-5B8B-9D75-1960-BA65EA9E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F3C88-69B4-B575-7A9A-651E6E878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92BF9-AF0D-43A2-AC52-A53E24029BC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30592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37F1-7022-98CE-CCCF-A35F33BA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65130-7DC7-D08D-9674-EA7BADD52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44811-52AE-6205-2148-6549BBF289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9B18A-8D2C-1021-53DD-7FD2921F1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DC40C-E654-0C50-1551-105CD30EA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269DC-F402-41F5-B33E-5C0ABB2C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67B534-3ADC-48DA-BFB4-B7C8F7172FA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44858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A713C-2A3C-1D8A-4BA0-803505BC4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FC3B13-8086-EF05-DE4C-5556C93C2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282EE-86B3-B9B8-36A7-2DDA04C893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DCA2D-8573-04BE-6E1E-6A38A20F2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60F800-57E7-0902-1E06-293C964B7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8682EA-1A9A-63EE-0182-8C27F2F5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5F5D2C-53E1-47DA-941F-84ED39FEC53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71216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CE8DF-F34A-F1A9-D454-7B2DC4C40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292CDD-840B-636F-C3DC-55C0B3159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EBB84-03DB-DEED-6742-6EAFE9786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D33660-0B14-E2EC-54D5-B9E1D6BF6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20A14-0787-BE27-5B66-1B6485E3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EE7F47-2C17-4E6C-8CC1-96391CA2AF5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07478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7C30BC-7EFE-EBD7-DC96-B5C23E999F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7C5BB2-0C8A-5FCF-71A0-BE3BC226D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806D3-C8E6-065E-3E83-5B641762B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69B32-FDA0-16F7-9B7B-43A5B4C35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6DD63-3B7E-74CF-9CB9-FFDA9BCA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D3F743-8B31-4721-BD46-A22C16DB439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9384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>
                <a:gamma/>
                <a:tint val="0"/>
                <a:invGamma/>
              </a:srgbClr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380D934-A876-8036-9CF9-B098B0B14F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DCBFB9A-F0B7-BCB6-F622-9DE25BDD73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433E151-77A2-521F-6932-3E85650371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596CF37-1039-3A93-3093-DF7BCFBE2F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595AB6D-0254-5628-17CB-C5FD1B2C77B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50DAB-869B-424C-B1F4-891987AFFF2A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7B521056-8292-4495-5532-BC08A30E56DF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Font typeface="ZapfDingbats" pitchFamily="8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F3D1BE8-D9ED-1FA0-A099-92F22597416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1638" y="1430338"/>
            <a:ext cx="8342312" cy="939800"/>
          </a:xfrm>
          <a:noFill/>
          <a:ln/>
        </p:spPr>
        <p:txBody>
          <a:bodyPr anchor="ctr"/>
          <a:lstStyle/>
          <a:p>
            <a:pPr>
              <a:lnSpc>
                <a:spcPct val="140000"/>
              </a:lnSpc>
            </a:pPr>
            <a:r>
              <a:rPr lang="en-US" altLang="LID4096" sz="4000" b="0">
                <a:latin typeface="Times New Roman" panose="02020603050405020304" pitchFamily="18" charset="0"/>
              </a:rPr>
              <a:t>Using Distortion-Oriented Displays </a:t>
            </a:r>
            <a:br>
              <a:rPr lang="en-US" altLang="LID4096" sz="4000" b="0">
                <a:latin typeface="Times New Roman" panose="02020603050405020304" pitchFamily="18" charset="0"/>
              </a:rPr>
            </a:br>
            <a:r>
              <a:rPr lang="en-US" altLang="LID4096" sz="4000" b="0">
                <a:latin typeface="Times New Roman" panose="02020603050405020304" pitchFamily="18" charset="0"/>
              </a:rPr>
              <a:t>to Support Workspace Awareness</a:t>
            </a:r>
            <a:r>
              <a:rPr lang="en-US" altLang="LID4096" sz="3600"/>
              <a:t> </a:t>
            </a:r>
            <a:br>
              <a:rPr lang="en-US" altLang="LID4096" sz="3600"/>
            </a:br>
            <a:endParaRPr lang="en-US" altLang="LID4096" sz="360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46905FF-EDC1-F7B9-6217-8902A2A630F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31788" y="5062538"/>
            <a:ext cx="8597900" cy="1266825"/>
          </a:xfrm>
          <a:noFill/>
          <a:ln/>
        </p:spPr>
        <p:txBody>
          <a:bodyPr/>
          <a:lstStyle/>
          <a:p>
            <a:pPr marL="342900" indent="-342900"/>
            <a:r>
              <a:rPr lang="en-US" altLang="LID4096" sz="2800"/>
              <a:t>Saul Greenberg, Carl Gutwin</a:t>
            </a:r>
          </a:p>
          <a:p>
            <a:pPr marL="342900" indent="-342900"/>
            <a:r>
              <a:rPr lang="en-US" altLang="LID4096" sz="2800"/>
              <a:t> Andy Cockburn</a:t>
            </a:r>
            <a:endParaRPr lang="en-US" altLang="LID4096" sz="3200"/>
          </a:p>
          <a:p>
            <a:pPr marL="342900" indent="-342900"/>
            <a:r>
              <a:rPr lang="en-US" altLang="LID4096" sz="2800" i="1"/>
              <a:t>University of Calgary and Canterbury</a:t>
            </a:r>
          </a:p>
        </p:txBody>
      </p:sp>
      <p:grpSp>
        <p:nvGrpSpPr>
          <p:cNvPr id="4151" name="Group 55">
            <a:extLst>
              <a:ext uri="{FF2B5EF4-FFF2-40B4-BE49-F238E27FC236}">
                <a16:creationId xmlns:a16="http://schemas.microsoft.com/office/drawing/2014/main" id="{2CB93CE7-1CB8-BD04-9454-5E7450F9525E}"/>
              </a:ext>
            </a:extLst>
          </p:cNvPr>
          <p:cNvGrpSpPr>
            <a:grpSpLocks/>
          </p:cNvGrpSpPr>
          <p:nvPr/>
        </p:nvGrpSpPr>
        <p:grpSpPr bwMode="auto">
          <a:xfrm>
            <a:off x="2465388" y="2576513"/>
            <a:ext cx="4598987" cy="1946275"/>
            <a:chOff x="1553" y="1623"/>
            <a:chExt cx="2897" cy="1226"/>
          </a:xfrm>
        </p:grpSpPr>
        <p:grpSp>
          <p:nvGrpSpPr>
            <p:cNvPr id="4124" name="Group 28">
              <a:extLst>
                <a:ext uri="{FF2B5EF4-FFF2-40B4-BE49-F238E27FC236}">
                  <a16:creationId xmlns:a16="http://schemas.microsoft.com/office/drawing/2014/main" id="{629D3642-6DA2-099A-945C-670E75772A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3" y="1832"/>
              <a:ext cx="1087" cy="959"/>
              <a:chOff x="3363" y="1832"/>
              <a:chExt cx="1087" cy="959"/>
            </a:xfrm>
          </p:grpSpPr>
          <p:grpSp>
            <p:nvGrpSpPr>
              <p:cNvPr id="4112" name="Group 16">
                <a:extLst>
                  <a:ext uri="{FF2B5EF4-FFF2-40B4-BE49-F238E27FC236}">
                    <a16:creationId xmlns:a16="http://schemas.microsoft.com/office/drawing/2014/main" id="{28A7FE44-D29A-F03B-4FBA-A78B158430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3" y="1958"/>
                <a:ext cx="811" cy="491"/>
                <a:chOff x="3363" y="1958"/>
                <a:chExt cx="811" cy="491"/>
              </a:xfrm>
            </p:grpSpPr>
            <p:grpSp>
              <p:nvGrpSpPr>
                <p:cNvPr id="4102" name="Group 6">
                  <a:extLst>
                    <a:ext uri="{FF2B5EF4-FFF2-40B4-BE49-F238E27FC236}">
                      <a16:creationId xmlns:a16="http://schemas.microsoft.com/office/drawing/2014/main" id="{BCB125FE-06F9-A22F-A74E-5B31139DA0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63" y="2151"/>
                  <a:ext cx="811" cy="298"/>
                  <a:chOff x="3363" y="2151"/>
                  <a:chExt cx="811" cy="298"/>
                </a:xfrm>
              </p:grpSpPr>
              <p:sp>
                <p:nvSpPr>
                  <p:cNvPr id="4100" name="Oval 4">
                    <a:extLst>
                      <a:ext uri="{FF2B5EF4-FFF2-40B4-BE49-F238E27FC236}">
                        <a16:creationId xmlns:a16="http://schemas.microsoft.com/office/drawing/2014/main" id="{5405EEA4-2D66-01A9-4792-0F22E2B905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63" y="2166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01" name="Oval 5">
                    <a:extLst>
                      <a:ext uri="{FF2B5EF4-FFF2-40B4-BE49-F238E27FC236}">
                        <a16:creationId xmlns:a16="http://schemas.microsoft.com/office/drawing/2014/main" id="{B0DB84CE-29FF-FBEB-97E2-9DAC2A52C1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63" y="2151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05" name="Group 9">
                  <a:extLst>
                    <a:ext uri="{FF2B5EF4-FFF2-40B4-BE49-F238E27FC236}">
                      <a16:creationId xmlns:a16="http://schemas.microsoft.com/office/drawing/2014/main" id="{CCD228B4-AF86-A2AA-CA85-A74EA711D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1" y="1958"/>
                  <a:ext cx="294" cy="372"/>
                  <a:chOff x="3381" y="1958"/>
                  <a:chExt cx="294" cy="372"/>
                </a:xfrm>
              </p:grpSpPr>
              <p:sp>
                <p:nvSpPr>
                  <p:cNvPr id="4103" name="AutoShape 7">
                    <a:extLst>
                      <a:ext uri="{FF2B5EF4-FFF2-40B4-BE49-F238E27FC236}">
                        <a16:creationId xmlns:a16="http://schemas.microsoft.com/office/drawing/2014/main" id="{E257402D-D109-D560-1472-D12FACF64B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353" y="2030"/>
                    <a:ext cx="328" cy="27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04" name="Rectangle 8">
                    <a:extLst>
                      <a:ext uri="{FF2B5EF4-FFF2-40B4-BE49-F238E27FC236}">
                        <a16:creationId xmlns:a16="http://schemas.microsoft.com/office/drawing/2014/main" id="{D52462DC-1DCA-74FE-9354-E876454327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3651" y="1958"/>
                    <a:ext cx="24" cy="362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10" name="Group 14">
                  <a:extLst>
                    <a:ext uri="{FF2B5EF4-FFF2-40B4-BE49-F238E27FC236}">
                      <a16:creationId xmlns:a16="http://schemas.microsoft.com/office/drawing/2014/main" id="{EE74A2F7-3B88-9491-EC0E-9E8309E0D3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32" y="2249"/>
                  <a:ext cx="134" cy="41"/>
                  <a:chOff x="3732" y="2249"/>
                  <a:chExt cx="134" cy="41"/>
                </a:xfrm>
              </p:grpSpPr>
              <p:grpSp>
                <p:nvGrpSpPr>
                  <p:cNvPr id="4108" name="Group 12">
                    <a:extLst>
                      <a:ext uri="{FF2B5EF4-FFF2-40B4-BE49-F238E27FC236}">
                        <a16:creationId xmlns:a16="http://schemas.microsoft.com/office/drawing/2014/main" id="{F557B241-9BC3-3694-A08F-8008BA699B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734" y="2249"/>
                    <a:ext cx="132" cy="41"/>
                    <a:chOff x="3734" y="2249"/>
                    <a:chExt cx="132" cy="41"/>
                  </a:xfrm>
                </p:grpSpPr>
                <p:sp>
                  <p:nvSpPr>
                    <p:cNvPr id="4106" name="Arc 10">
                      <a:extLst>
                        <a:ext uri="{FF2B5EF4-FFF2-40B4-BE49-F238E27FC236}">
                          <a16:creationId xmlns:a16="http://schemas.microsoft.com/office/drawing/2014/main" id="{6BE754B2-813C-82D2-9ADF-C00B3843DBF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34" y="2250"/>
                      <a:ext cx="66" cy="40"/>
                    </a:xfrm>
                    <a:custGeom>
                      <a:avLst/>
                      <a:gdLst>
                        <a:gd name="G0" fmla="+- 21594 0 0"/>
                        <a:gd name="G1" fmla="+- 21598 0 0"/>
                        <a:gd name="G2" fmla="+- 21600 0 0"/>
                        <a:gd name="T0" fmla="*/ 0 w 21594"/>
                        <a:gd name="T1" fmla="*/ 21069 h 21598"/>
                        <a:gd name="T2" fmla="*/ 21273 w 21594"/>
                        <a:gd name="T3" fmla="*/ 0 h 21598"/>
                        <a:gd name="T4" fmla="*/ 21594 w 21594"/>
                        <a:gd name="T5" fmla="*/ 21598 h 215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4" h="21598" fill="none" extrusionOk="0">
                          <a:moveTo>
                            <a:pt x="0" y="21069"/>
                          </a:moveTo>
                          <a:cubicBezTo>
                            <a:pt x="284" y="9473"/>
                            <a:pt x="9675" y="172"/>
                            <a:pt x="21273" y="0"/>
                          </a:cubicBezTo>
                        </a:path>
                        <a:path w="21594" h="21598" stroke="0" extrusionOk="0">
                          <a:moveTo>
                            <a:pt x="0" y="21069"/>
                          </a:moveTo>
                          <a:cubicBezTo>
                            <a:pt x="284" y="9473"/>
                            <a:pt x="9675" y="172"/>
                            <a:pt x="21273" y="0"/>
                          </a:cubicBezTo>
                          <a:lnTo>
                            <a:pt x="21594" y="21598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107" name="Arc 11">
                      <a:extLst>
                        <a:ext uri="{FF2B5EF4-FFF2-40B4-BE49-F238E27FC236}">
                          <a16:creationId xmlns:a16="http://schemas.microsoft.com/office/drawing/2014/main" id="{163C60AD-77AF-35ED-EE33-CFBCBB71AFF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99" y="2249"/>
                      <a:ext cx="67" cy="41"/>
                    </a:xfrm>
                    <a:custGeom>
                      <a:avLst/>
                      <a:gdLst>
                        <a:gd name="G0" fmla="+- 321 0 0"/>
                        <a:gd name="G1" fmla="+- 21600 0 0"/>
                        <a:gd name="G2" fmla="+- 21600 0 0"/>
                        <a:gd name="T0" fmla="*/ 0 w 21914"/>
                        <a:gd name="T1" fmla="*/ 2 h 21600"/>
                        <a:gd name="T2" fmla="*/ 21914 w 21914"/>
                        <a:gd name="T3" fmla="*/ 21063 h 21600"/>
                        <a:gd name="T4" fmla="*/ 321 w 21914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914" h="21600" fill="none" extrusionOk="0">
                          <a:moveTo>
                            <a:pt x="0" y="2"/>
                          </a:moveTo>
                          <a:cubicBezTo>
                            <a:pt x="106" y="0"/>
                            <a:pt x="213" y="0"/>
                            <a:pt x="321" y="0"/>
                          </a:cubicBezTo>
                          <a:cubicBezTo>
                            <a:pt x="12041" y="0"/>
                            <a:pt x="21622" y="9346"/>
                            <a:pt x="21914" y="21062"/>
                          </a:cubicBezTo>
                        </a:path>
                        <a:path w="21914" h="21600" stroke="0" extrusionOk="0">
                          <a:moveTo>
                            <a:pt x="0" y="2"/>
                          </a:moveTo>
                          <a:cubicBezTo>
                            <a:pt x="106" y="0"/>
                            <a:pt x="213" y="0"/>
                            <a:pt x="321" y="0"/>
                          </a:cubicBezTo>
                          <a:cubicBezTo>
                            <a:pt x="12041" y="0"/>
                            <a:pt x="21622" y="9346"/>
                            <a:pt x="21914" y="21062"/>
                          </a:cubicBezTo>
                          <a:lnTo>
                            <a:pt x="321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4109" name="Line 13">
                    <a:extLst>
                      <a:ext uri="{FF2B5EF4-FFF2-40B4-BE49-F238E27FC236}">
                        <a16:creationId xmlns:a16="http://schemas.microsoft.com/office/drawing/2014/main" id="{5846F49F-08E4-E5B2-8A64-EFEB32BE319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32" y="2289"/>
                    <a:ext cx="13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111" name="Line 15">
                  <a:extLst>
                    <a:ext uri="{FF2B5EF4-FFF2-40B4-BE49-F238E27FC236}">
                      <a16:creationId xmlns:a16="http://schemas.microsoft.com/office/drawing/2014/main" id="{E7A26FC0-1BB6-E16C-F118-0AB8F8759E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697" y="2277"/>
                  <a:ext cx="39" cy="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123" name="Group 27">
                <a:extLst>
                  <a:ext uri="{FF2B5EF4-FFF2-40B4-BE49-F238E27FC236}">
                    <a16:creationId xmlns:a16="http://schemas.microsoft.com/office/drawing/2014/main" id="{FB9BD5AF-C4F6-F4FC-C108-AA53FAFA8F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7" y="1832"/>
                <a:ext cx="633" cy="959"/>
                <a:chOff x="3817" y="1832"/>
                <a:chExt cx="633" cy="959"/>
              </a:xfrm>
            </p:grpSpPr>
            <p:sp>
              <p:nvSpPr>
                <p:cNvPr id="4113" name="Line 17">
                  <a:extLst>
                    <a:ext uri="{FF2B5EF4-FFF2-40B4-BE49-F238E27FC236}">
                      <a16:creationId xmlns:a16="http://schemas.microsoft.com/office/drawing/2014/main" id="{C6498CAB-5E18-5D84-1975-034A78FDAE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2" y="2416"/>
                  <a:ext cx="348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4" name="Line 18">
                  <a:extLst>
                    <a:ext uri="{FF2B5EF4-FFF2-40B4-BE49-F238E27FC236}">
                      <a16:creationId xmlns:a16="http://schemas.microsoft.com/office/drawing/2014/main" id="{91D5358E-4581-CA45-0851-1C05C925F9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02" y="2496"/>
                  <a:ext cx="188" cy="29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5" name="Line 19">
                  <a:extLst>
                    <a:ext uri="{FF2B5EF4-FFF2-40B4-BE49-F238E27FC236}">
                      <a16:creationId xmlns:a16="http://schemas.microsoft.com/office/drawing/2014/main" id="{C601A14A-8FB7-A18C-DFBA-A0BB14680E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4" y="2066"/>
                  <a:ext cx="159" cy="24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6" name="Line 20">
                  <a:extLst>
                    <a:ext uri="{FF2B5EF4-FFF2-40B4-BE49-F238E27FC236}">
                      <a16:creationId xmlns:a16="http://schemas.microsoft.com/office/drawing/2014/main" id="{C3CDF49B-1A1D-73EE-9720-02C6C46793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67" y="2181"/>
                  <a:ext cx="35" cy="1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7" name="Line 21">
                  <a:extLst>
                    <a:ext uri="{FF2B5EF4-FFF2-40B4-BE49-F238E27FC236}">
                      <a16:creationId xmlns:a16="http://schemas.microsoft.com/office/drawing/2014/main" id="{15BB3E99-A986-3637-E468-C76909B109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031" y="2063"/>
                  <a:ext cx="49" cy="1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8" name="Arc 22">
                  <a:extLst>
                    <a:ext uri="{FF2B5EF4-FFF2-40B4-BE49-F238E27FC236}">
                      <a16:creationId xmlns:a16="http://schemas.microsoft.com/office/drawing/2014/main" id="{950E4E22-9EE9-17A5-D2D4-030F80B6E8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2" y="1940"/>
                  <a:ext cx="302" cy="204"/>
                </a:xfrm>
                <a:custGeom>
                  <a:avLst/>
                  <a:gdLst>
                    <a:gd name="G0" fmla="+- 0 0 0"/>
                    <a:gd name="G1" fmla="+- 18667 0 0"/>
                    <a:gd name="G2" fmla="+- 21600 0 0"/>
                    <a:gd name="T0" fmla="*/ 10868 w 20289"/>
                    <a:gd name="T1" fmla="*/ 0 h 18667"/>
                    <a:gd name="T2" fmla="*/ 20289 w 20289"/>
                    <a:gd name="T3" fmla="*/ 11256 h 18667"/>
                    <a:gd name="T4" fmla="*/ 0 w 20289"/>
                    <a:gd name="T5" fmla="*/ 18667 h 186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89" h="18667" fill="none" extrusionOk="0">
                      <a:moveTo>
                        <a:pt x="10867" y="0"/>
                      </a:moveTo>
                      <a:cubicBezTo>
                        <a:pt x="15225" y="2537"/>
                        <a:pt x="18558" y="6519"/>
                        <a:pt x="20288" y="11256"/>
                      </a:cubicBezTo>
                    </a:path>
                    <a:path w="20289" h="18667" stroke="0" extrusionOk="0">
                      <a:moveTo>
                        <a:pt x="10867" y="0"/>
                      </a:moveTo>
                      <a:cubicBezTo>
                        <a:pt x="15225" y="2537"/>
                        <a:pt x="18558" y="6519"/>
                        <a:pt x="20288" y="11256"/>
                      </a:cubicBezTo>
                      <a:lnTo>
                        <a:pt x="0" y="1866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9" name="Oval 23">
                  <a:extLst>
                    <a:ext uri="{FF2B5EF4-FFF2-40B4-BE49-F238E27FC236}">
                      <a16:creationId xmlns:a16="http://schemas.microsoft.com/office/drawing/2014/main" id="{2F8204AD-DE32-60B7-5A4F-454C9C01AB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0" y="1832"/>
                  <a:ext cx="145" cy="2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20" name="Line 24">
                  <a:extLst>
                    <a:ext uri="{FF2B5EF4-FFF2-40B4-BE49-F238E27FC236}">
                      <a16:creationId xmlns:a16="http://schemas.microsoft.com/office/drawing/2014/main" id="{0BE18C35-FDB5-DC30-E4C1-C6CEFC15F6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19" y="2060"/>
                  <a:ext cx="52" cy="11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21" name="Line 25">
                  <a:extLst>
                    <a:ext uri="{FF2B5EF4-FFF2-40B4-BE49-F238E27FC236}">
                      <a16:creationId xmlns:a16="http://schemas.microsoft.com/office/drawing/2014/main" id="{21BF0571-FBEE-3673-AD34-5CBE497CB0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0" y="2174"/>
                  <a:ext cx="80" cy="24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22" name="Line 26">
                  <a:extLst>
                    <a:ext uri="{FF2B5EF4-FFF2-40B4-BE49-F238E27FC236}">
                      <a16:creationId xmlns:a16="http://schemas.microsoft.com/office/drawing/2014/main" id="{C531C51D-98B9-81E5-FBE5-C678C9C006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17" y="2198"/>
                  <a:ext cx="214" cy="4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4148" name="Group 52">
              <a:extLst>
                <a:ext uri="{FF2B5EF4-FFF2-40B4-BE49-F238E27FC236}">
                  <a16:creationId xmlns:a16="http://schemas.microsoft.com/office/drawing/2014/main" id="{C2505917-E9BC-DA63-C906-7463DF8314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3" y="1733"/>
              <a:ext cx="917" cy="1093"/>
              <a:chOff x="1553" y="1733"/>
              <a:chExt cx="917" cy="1093"/>
            </a:xfrm>
          </p:grpSpPr>
          <p:grpSp>
            <p:nvGrpSpPr>
              <p:cNvPr id="4137" name="Group 41">
                <a:extLst>
                  <a:ext uri="{FF2B5EF4-FFF2-40B4-BE49-F238E27FC236}">
                    <a16:creationId xmlns:a16="http://schemas.microsoft.com/office/drawing/2014/main" id="{ED333B33-8773-A225-12E4-3A1ADEEA84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9" y="1944"/>
                <a:ext cx="811" cy="491"/>
                <a:chOff x="1659" y="1944"/>
                <a:chExt cx="811" cy="491"/>
              </a:xfrm>
            </p:grpSpPr>
            <p:grpSp>
              <p:nvGrpSpPr>
                <p:cNvPr id="4127" name="Group 31">
                  <a:extLst>
                    <a:ext uri="{FF2B5EF4-FFF2-40B4-BE49-F238E27FC236}">
                      <a16:creationId xmlns:a16="http://schemas.microsoft.com/office/drawing/2014/main" id="{25FBED1F-BEC8-D35D-2D07-B6BEA1FB0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59" y="2138"/>
                  <a:ext cx="811" cy="297"/>
                  <a:chOff x="1659" y="2138"/>
                  <a:chExt cx="811" cy="297"/>
                </a:xfrm>
              </p:grpSpPr>
              <p:sp>
                <p:nvSpPr>
                  <p:cNvPr id="4125" name="Oval 29">
                    <a:extLst>
                      <a:ext uri="{FF2B5EF4-FFF2-40B4-BE49-F238E27FC236}">
                        <a16:creationId xmlns:a16="http://schemas.microsoft.com/office/drawing/2014/main" id="{634F94B0-12E6-4740-5A14-DF4AD39728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59" y="2152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26" name="Oval 30">
                    <a:extLst>
                      <a:ext uri="{FF2B5EF4-FFF2-40B4-BE49-F238E27FC236}">
                        <a16:creationId xmlns:a16="http://schemas.microsoft.com/office/drawing/2014/main" id="{AF230874-F5F1-C675-EC21-D0B6578176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59" y="2138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30" name="Group 34">
                  <a:extLst>
                    <a:ext uri="{FF2B5EF4-FFF2-40B4-BE49-F238E27FC236}">
                      <a16:creationId xmlns:a16="http://schemas.microsoft.com/office/drawing/2014/main" id="{8D50A921-8228-2254-A6CD-CE713D0CF9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56" y="1944"/>
                  <a:ext cx="297" cy="370"/>
                  <a:chOff x="2156" y="1944"/>
                  <a:chExt cx="297" cy="370"/>
                </a:xfrm>
              </p:grpSpPr>
              <p:sp>
                <p:nvSpPr>
                  <p:cNvPr id="4128" name="AutoShape 32">
                    <a:extLst>
                      <a:ext uri="{FF2B5EF4-FFF2-40B4-BE49-F238E27FC236}">
                        <a16:creationId xmlns:a16="http://schemas.microsoft.com/office/drawing/2014/main" id="{660144D5-90D6-B23B-148A-C894F8DDBF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2154" y="2015"/>
                    <a:ext cx="326" cy="27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29" name="Rectangle 33">
                    <a:extLst>
                      <a:ext uri="{FF2B5EF4-FFF2-40B4-BE49-F238E27FC236}">
                        <a16:creationId xmlns:a16="http://schemas.microsoft.com/office/drawing/2014/main" id="{D43EC9A3-727B-7F45-A446-B02EE4F124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2156" y="1944"/>
                    <a:ext cx="27" cy="361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35" name="Group 39">
                  <a:extLst>
                    <a:ext uri="{FF2B5EF4-FFF2-40B4-BE49-F238E27FC236}">
                      <a16:creationId xmlns:a16="http://schemas.microsoft.com/office/drawing/2014/main" id="{19606CE6-C50B-00AE-DE06-D855848A2E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4" y="2336"/>
                  <a:ext cx="132" cy="41"/>
                  <a:chOff x="1864" y="2336"/>
                  <a:chExt cx="132" cy="41"/>
                </a:xfrm>
              </p:grpSpPr>
              <p:grpSp>
                <p:nvGrpSpPr>
                  <p:cNvPr id="4133" name="Group 37">
                    <a:extLst>
                      <a:ext uri="{FF2B5EF4-FFF2-40B4-BE49-F238E27FC236}">
                        <a16:creationId xmlns:a16="http://schemas.microsoft.com/office/drawing/2014/main" id="{D41E1ACF-DED4-5A25-74B0-1C4AE9C811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865" y="2336"/>
                    <a:ext cx="131" cy="41"/>
                    <a:chOff x="1865" y="2336"/>
                    <a:chExt cx="131" cy="41"/>
                  </a:xfrm>
                </p:grpSpPr>
                <p:sp>
                  <p:nvSpPr>
                    <p:cNvPr id="4131" name="Arc 35">
                      <a:extLst>
                        <a:ext uri="{FF2B5EF4-FFF2-40B4-BE49-F238E27FC236}">
                          <a16:creationId xmlns:a16="http://schemas.microsoft.com/office/drawing/2014/main" id="{68D9D72E-BC0B-F196-F510-BE76D284BAB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29" y="2336"/>
                      <a:ext cx="67" cy="41"/>
                    </a:xfrm>
                    <a:custGeom>
                      <a:avLst/>
                      <a:gdLst>
                        <a:gd name="G0" fmla="+- 330 0 0"/>
                        <a:gd name="G1" fmla="+- 21600 0 0"/>
                        <a:gd name="G2" fmla="+- 21600 0 0"/>
                        <a:gd name="T0" fmla="*/ 0 w 21930"/>
                        <a:gd name="T1" fmla="*/ 3 h 21600"/>
                        <a:gd name="T2" fmla="*/ 21930 w 21930"/>
                        <a:gd name="T3" fmla="*/ 21600 h 21600"/>
                        <a:gd name="T4" fmla="*/ 330 w 2193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930" h="21600" fill="none" extrusionOk="0">
                          <a:moveTo>
                            <a:pt x="-1" y="2"/>
                          </a:moveTo>
                          <a:cubicBezTo>
                            <a:pt x="109" y="0"/>
                            <a:pt x="219" y="0"/>
                            <a:pt x="330" y="0"/>
                          </a:cubicBezTo>
                          <a:cubicBezTo>
                            <a:pt x="12259" y="0"/>
                            <a:pt x="21930" y="9670"/>
                            <a:pt x="21930" y="21600"/>
                          </a:cubicBezTo>
                        </a:path>
                        <a:path w="21930" h="21600" stroke="0" extrusionOk="0">
                          <a:moveTo>
                            <a:pt x="-1" y="2"/>
                          </a:moveTo>
                          <a:cubicBezTo>
                            <a:pt x="109" y="0"/>
                            <a:pt x="219" y="0"/>
                            <a:pt x="330" y="0"/>
                          </a:cubicBezTo>
                          <a:cubicBezTo>
                            <a:pt x="12259" y="0"/>
                            <a:pt x="21930" y="9670"/>
                            <a:pt x="21930" y="21600"/>
                          </a:cubicBezTo>
                          <a:lnTo>
                            <a:pt x="33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132" name="Arc 36">
                      <a:extLst>
                        <a:ext uri="{FF2B5EF4-FFF2-40B4-BE49-F238E27FC236}">
                          <a16:creationId xmlns:a16="http://schemas.microsoft.com/office/drawing/2014/main" id="{138EF979-1F2C-92FA-D858-6FA64DDB459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865" y="2336"/>
                      <a:ext cx="66" cy="41"/>
                    </a:xfrm>
                    <a:custGeom>
                      <a:avLst/>
                      <a:gdLst>
                        <a:gd name="G0" fmla="+- 21600 0 0"/>
                        <a:gd name="G1" fmla="+- 21597 0 0"/>
                        <a:gd name="G2" fmla="+- 21600 0 0"/>
                        <a:gd name="T0" fmla="*/ 0 w 21600"/>
                        <a:gd name="T1" fmla="*/ 21597 h 21597"/>
                        <a:gd name="T2" fmla="*/ 21270 w 21600"/>
                        <a:gd name="T3" fmla="*/ 0 h 21597"/>
                        <a:gd name="T4" fmla="*/ 21600 w 21600"/>
                        <a:gd name="T5" fmla="*/ 21597 h 215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7" fill="none" extrusionOk="0">
                          <a:moveTo>
                            <a:pt x="0" y="21596"/>
                          </a:moveTo>
                          <a:cubicBezTo>
                            <a:pt x="0" y="9796"/>
                            <a:pt x="9470" y="179"/>
                            <a:pt x="21269" y="-1"/>
                          </a:cubicBezTo>
                        </a:path>
                        <a:path w="21600" h="21597" stroke="0" extrusionOk="0">
                          <a:moveTo>
                            <a:pt x="0" y="21596"/>
                          </a:moveTo>
                          <a:cubicBezTo>
                            <a:pt x="0" y="9796"/>
                            <a:pt x="9470" y="179"/>
                            <a:pt x="21269" y="-1"/>
                          </a:cubicBezTo>
                          <a:lnTo>
                            <a:pt x="21600" y="21597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4134" name="Line 38">
                    <a:extLst>
                      <a:ext uri="{FF2B5EF4-FFF2-40B4-BE49-F238E27FC236}">
                        <a16:creationId xmlns:a16="http://schemas.microsoft.com/office/drawing/2014/main" id="{7DE3625A-3B01-A6FF-D5E9-FF234D06A06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64" y="2376"/>
                    <a:ext cx="131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136" name="Freeform 40">
                  <a:extLst>
                    <a:ext uri="{FF2B5EF4-FFF2-40B4-BE49-F238E27FC236}">
                      <a16:creationId xmlns:a16="http://schemas.microsoft.com/office/drawing/2014/main" id="{02125F6C-8205-9E96-6D2D-F215B7BA6C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3" y="2297"/>
                  <a:ext cx="368" cy="72"/>
                </a:xfrm>
                <a:custGeom>
                  <a:avLst/>
                  <a:gdLst>
                    <a:gd name="T0" fmla="*/ 0 w 368"/>
                    <a:gd name="T1" fmla="*/ 71 h 72"/>
                    <a:gd name="T2" fmla="*/ 16 w 368"/>
                    <a:gd name="T3" fmla="*/ 67 h 72"/>
                    <a:gd name="T4" fmla="*/ 45 w 368"/>
                    <a:gd name="T5" fmla="*/ 67 h 72"/>
                    <a:gd name="T6" fmla="*/ 62 w 368"/>
                    <a:gd name="T7" fmla="*/ 67 h 72"/>
                    <a:gd name="T8" fmla="*/ 78 w 368"/>
                    <a:gd name="T9" fmla="*/ 71 h 72"/>
                    <a:gd name="T10" fmla="*/ 91 w 368"/>
                    <a:gd name="T11" fmla="*/ 71 h 72"/>
                    <a:gd name="T12" fmla="*/ 112 w 368"/>
                    <a:gd name="T13" fmla="*/ 71 h 72"/>
                    <a:gd name="T14" fmla="*/ 129 w 368"/>
                    <a:gd name="T15" fmla="*/ 71 h 72"/>
                    <a:gd name="T16" fmla="*/ 141 w 368"/>
                    <a:gd name="T17" fmla="*/ 71 h 72"/>
                    <a:gd name="T18" fmla="*/ 158 w 368"/>
                    <a:gd name="T19" fmla="*/ 71 h 72"/>
                    <a:gd name="T20" fmla="*/ 170 w 368"/>
                    <a:gd name="T21" fmla="*/ 71 h 72"/>
                    <a:gd name="T22" fmla="*/ 187 w 368"/>
                    <a:gd name="T23" fmla="*/ 67 h 72"/>
                    <a:gd name="T24" fmla="*/ 200 w 368"/>
                    <a:gd name="T25" fmla="*/ 67 h 72"/>
                    <a:gd name="T26" fmla="*/ 212 w 368"/>
                    <a:gd name="T27" fmla="*/ 62 h 72"/>
                    <a:gd name="T28" fmla="*/ 225 w 368"/>
                    <a:gd name="T29" fmla="*/ 58 h 72"/>
                    <a:gd name="T30" fmla="*/ 237 w 368"/>
                    <a:gd name="T31" fmla="*/ 45 h 72"/>
                    <a:gd name="T32" fmla="*/ 250 w 368"/>
                    <a:gd name="T33" fmla="*/ 33 h 72"/>
                    <a:gd name="T34" fmla="*/ 266 w 368"/>
                    <a:gd name="T35" fmla="*/ 29 h 72"/>
                    <a:gd name="T36" fmla="*/ 279 w 368"/>
                    <a:gd name="T37" fmla="*/ 25 h 72"/>
                    <a:gd name="T38" fmla="*/ 308 w 368"/>
                    <a:gd name="T39" fmla="*/ 16 h 72"/>
                    <a:gd name="T40" fmla="*/ 320 w 368"/>
                    <a:gd name="T41" fmla="*/ 12 h 72"/>
                    <a:gd name="T42" fmla="*/ 333 w 368"/>
                    <a:gd name="T43" fmla="*/ 12 h 72"/>
                    <a:gd name="T44" fmla="*/ 345 w 368"/>
                    <a:gd name="T45" fmla="*/ 8 h 72"/>
                    <a:gd name="T46" fmla="*/ 358 w 368"/>
                    <a:gd name="T47" fmla="*/ 0 h 72"/>
                    <a:gd name="T48" fmla="*/ 367 w 368"/>
                    <a:gd name="T49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8" h="72">
                      <a:moveTo>
                        <a:pt x="0" y="71"/>
                      </a:moveTo>
                      <a:lnTo>
                        <a:pt x="16" y="67"/>
                      </a:lnTo>
                      <a:lnTo>
                        <a:pt x="45" y="67"/>
                      </a:lnTo>
                      <a:lnTo>
                        <a:pt x="62" y="67"/>
                      </a:lnTo>
                      <a:lnTo>
                        <a:pt x="78" y="71"/>
                      </a:lnTo>
                      <a:lnTo>
                        <a:pt x="91" y="71"/>
                      </a:lnTo>
                      <a:lnTo>
                        <a:pt x="112" y="71"/>
                      </a:lnTo>
                      <a:lnTo>
                        <a:pt x="129" y="71"/>
                      </a:lnTo>
                      <a:lnTo>
                        <a:pt x="141" y="71"/>
                      </a:lnTo>
                      <a:lnTo>
                        <a:pt x="158" y="71"/>
                      </a:lnTo>
                      <a:lnTo>
                        <a:pt x="170" y="71"/>
                      </a:lnTo>
                      <a:lnTo>
                        <a:pt x="187" y="67"/>
                      </a:lnTo>
                      <a:lnTo>
                        <a:pt x="200" y="67"/>
                      </a:lnTo>
                      <a:lnTo>
                        <a:pt x="212" y="62"/>
                      </a:lnTo>
                      <a:lnTo>
                        <a:pt x="225" y="58"/>
                      </a:lnTo>
                      <a:lnTo>
                        <a:pt x="237" y="45"/>
                      </a:lnTo>
                      <a:lnTo>
                        <a:pt x="250" y="33"/>
                      </a:lnTo>
                      <a:lnTo>
                        <a:pt x="266" y="29"/>
                      </a:lnTo>
                      <a:lnTo>
                        <a:pt x="279" y="25"/>
                      </a:lnTo>
                      <a:lnTo>
                        <a:pt x="308" y="16"/>
                      </a:lnTo>
                      <a:lnTo>
                        <a:pt x="320" y="12"/>
                      </a:lnTo>
                      <a:lnTo>
                        <a:pt x="333" y="12"/>
                      </a:lnTo>
                      <a:lnTo>
                        <a:pt x="345" y="8"/>
                      </a:lnTo>
                      <a:lnTo>
                        <a:pt x="358" y="0"/>
                      </a:lnTo>
                      <a:lnTo>
                        <a:pt x="367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4147" name="Group 51">
                <a:extLst>
                  <a:ext uri="{FF2B5EF4-FFF2-40B4-BE49-F238E27FC236}">
                    <a16:creationId xmlns:a16="http://schemas.microsoft.com/office/drawing/2014/main" id="{9CC32489-7DBD-C2FD-A348-8B1B314AF3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53" y="1733"/>
                <a:ext cx="589" cy="1093"/>
                <a:chOff x="1553" y="1733"/>
                <a:chExt cx="589" cy="1093"/>
              </a:xfrm>
            </p:grpSpPr>
            <p:sp>
              <p:nvSpPr>
                <p:cNvPr id="4138" name="Oval 42">
                  <a:extLst>
                    <a:ext uri="{FF2B5EF4-FFF2-40B4-BE49-F238E27FC236}">
                      <a16:creationId xmlns:a16="http://schemas.microsoft.com/office/drawing/2014/main" id="{1E877A7D-779B-167A-ECB3-5F13AC281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1" y="1733"/>
                  <a:ext cx="144" cy="1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39" name="Line 43">
                  <a:extLst>
                    <a:ext uri="{FF2B5EF4-FFF2-40B4-BE49-F238E27FC236}">
                      <a16:creationId xmlns:a16="http://schemas.microsoft.com/office/drawing/2014/main" id="{95B81F58-58C1-CC16-BF19-F22142C65E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53" y="2422"/>
                  <a:ext cx="348" cy="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0" name="Line 44">
                  <a:extLst>
                    <a:ext uri="{FF2B5EF4-FFF2-40B4-BE49-F238E27FC236}">
                      <a16:creationId xmlns:a16="http://schemas.microsoft.com/office/drawing/2014/main" id="{296B8ABB-41BB-5C05-127E-A74E263DEB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1" y="2501"/>
                  <a:ext cx="241" cy="3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1" name="Line 45">
                  <a:extLst>
                    <a:ext uri="{FF2B5EF4-FFF2-40B4-BE49-F238E27FC236}">
                      <a16:creationId xmlns:a16="http://schemas.microsoft.com/office/drawing/2014/main" id="{167BA0FE-DB6E-DD31-7A81-25B33CC2AC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0" y="2046"/>
                  <a:ext cx="80" cy="24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2" name="Line 46">
                  <a:extLst>
                    <a:ext uri="{FF2B5EF4-FFF2-40B4-BE49-F238E27FC236}">
                      <a16:creationId xmlns:a16="http://schemas.microsoft.com/office/drawing/2014/main" id="{BABBB4C8-9BE7-8095-C049-C9A624C239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40" y="2289"/>
                  <a:ext cx="202" cy="3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3" name="Line 47">
                  <a:extLst>
                    <a:ext uri="{FF2B5EF4-FFF2-40B4-BE49-F238E27FC236}">
                      <a16:creationId xmlns:a16="http://schemas.microsoft.com/office/drawing/2014/main" id="{17817870-1286-7566-48D5-5390AC9433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40" y="1993"/>
                  <a:ext cx="80" cy="16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4" name="Arc 48">
                  <a:extLst>
                    <a:ext uri="{FF2B5EF4-FFF2-40B4-BE49-F238E27FC236}">
                      <a16:creationId xmlns:a16="http://schemas.microsoft.com/office/drawing/2014/main" id="{B3EC4D6D-6B4D-3BFD-5B73-80DBDD24ED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8" y="1918"/>
                  <a:ext cx="107" cy="264"/>
                </a:xfrm>
                <a:custGeom>
                  <a:avLst/>
                  <a:gdLst>
                    <a:gd name="G0" fmla="+- 20319 0 0"/>
                    <a:gd name="G1" fmla="+- 18813 0 0"/>
                    <a:gd name="G2" fmla="+- 21600 0 0"/>
                    <a:gd name="T0" fmla="*/ 0 w 20319"/>
                    <a:gd name="T1" fmla="*/ 11484 h 18813"/>
                    <a:gd name="T2" fmla="*/ 9706 w 20319"/>
                    <a:gd name="T3" fmla="*/ 0 h 18813"/>
                    <a:gd name="T4" fmla="*/ 20319 w 20319"/>
                    <a:gd name="T5" fmla="*/ 18813 h 188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19" h="18813" fill="none" extrusionOk="0">
                      <a:moveTo>
                        <a:pt x="0" y="11484"/>
                      </a:moveTo>
                      <a:cubicBezTo>
                        <a:pt x="1755" y="6617"/>
                        <a:pt x="5199" y="2542"/>
                        <a:pt x="9706" y="0"/>
                      </a:cubicBezTo>
                    </a:path>
                    <a:path w="20319" h="18813" stroke="0" extrusionOk="0">
                      <a:moveTo>
                        <a:pt x="0" y="11484"/>
                      </a:moveTo>
                      <a:cubicBezTo>
                        <a:pt x="1755" y="6617"/>
                        <a:pt x="5199" y="2542"/>
                        <a:pt x="9706" y="0"/>
                      </a:cubicBezTo>
                      <a:lnTo>
                        <a:pt x="20319" y="18813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5" name="Line 49">
                  <a:extLst>
                    <a:ext uri="{FF2B5EF4-FFF2-40B4-BE49-F238E27FC236}">
                      <a16:creationId xmlns:a16="http://schemas.microsoft.com/office/drawing/2014/main" id="{D5B73738-F8CC-6F82-7096-D1EF13C06D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53" y="2071"/>
                  <a:ext cx="58" cy="35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6" name="Line 50">
                  <a:extLst>
                    <a:ext uri="{FF2B5EF4-FFF2-40B4-BE49-F238E27FC236}">
                      <a16:creationId xmlns:a16="http://schemas.microsoft.com/office/drawing/2014/main" id="{46DFA15F-B16E-23D1-82C2-87093BBABD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40" y="2154"/>
                  <a:ext cx="80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4149" name="Freeform 53">
              <a:extLst>
                <a:ext uri="{FF2B5EF4-FFF2-40B4-BE49-F238E27FC236}">
                  <a16:creationId xmlns:a16="http://schemas.microsoft.com/office/drawing/2014/main" id="{A066425D-3AA2-1DBD-E42C-A3C42C81D7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" y="1623"/>
              <a:ext cx="81" cy="1226"/>
            </a:xfrm>
            <a:custGeom>
              <a:avLst/>
              <a:gdLst>
                <a:gd name="T0" fmla="*/ 30 w 81"/>
                <a:gd name="T1" fmla="*/ 1225 h 1226"/>
                <a:gd name="T2" fmla="*/ 65 w 81"/>
                <a:gd name="T3" fmla="*/ 894 h 1226"/>
                <a:gd name="T4" fmla="*/ 21 w 81"/>
                <a:gd name="T5" fmla="*/ 894 h 1226"/>
                <a:gd name="T6" fmla="*/ 77 w 81"/>
                <a:gd name="T7" fmla="*/ 546 h 1226"/>
                <a:gd name="T8" fmla="*/ 2 w 81"/>
                <a:gd name="T9" fmla="*/ 557 h 1226"/>
                <a:gd name="T10" fmla="*/ 72 w 81"/>
                <a:gd name="T11" fmla="*/ 270 h 1226"/>
                <a:gd name="T12" fmla="*/ 0 w 81"/>
                <a:gd name="T13" fmla="*/ 261 h 1226"/>
                <a:gd name="T14" fmla="*/ 80 w 81"/>
                <a:gd name="T15" fmla="*/ 0 h 1226"/>
                <a:gd name="T16" fmla="*/ 78 w 81"/>
                <a:gd name="T17" fmla="*/ 2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26">
                  <a:moveTo>
                    <a:pt x="30" y="1225"/>
                  </a:moveTo>
                  <a:lnTo>
                    <a:pt x="65" y="894"/>
                  </a:lnTo>
                  <a:lnTo>
                    <a:pt x="21" y="894"/>
                  </a:lnTo>
                  <a:lnTo>
                    <a:pt x="77" y="546"/>
                  </a:lnTo>
                  <a:lnTo>
                    <a:pt x="2" y="557"/>
                  </a:lnTo>
                  <a:lnTo>
                    <a:pt x="72" y="270"/>
                  </a:lnTo>
                  <a:lnTo>
                    <a:pt x="0" y="261"/>
                  </a:lnTo>
                  <a:lnTo>
                    <a:pt x="80" y="0"/>
                  </a:lnTo>
                  <a:lnTo>
                    <a:pt x="78" y="2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50" name="Line 54">
              <a:extLst>
                <a:ext uri="{FF2B5EF4-FFF2-40B4-BE49-F238E27FC236}">
                  <a16:creationId xmlns:a16="http://schemas.microsoft.com/office/drawing/2014/main" id="{A06C386E-D538-5FB2-326A-E9DB257DA2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1" y="2193"/>
              <a:ext cx="911" cy="6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52" name="Rectangle 56">
            <a:extLst>
              <a:ext uri="{FF2B5EF4-FFF2-40B4-BE49-F238E27FC236}">
                <a16:creationId xmlns:a16="http://schemas.microsoft.com/office/drawing/2014/main" id="{B298C881-37E7-1C8B-FF73-062AD4A81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582738"/>
            <a:ext cx="7870825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8D7EA3-3D32-72B7-3A00-CD8CCE0DABB0}"/>
              </a:ext>
            </a:extLst>
          </p:cNvPr>
          <p:cNvSpPr txBox="1"/>
          <p:nvPr/>
        </p:nvSpPr>
        <p:spPr>
          <a:xfrm>
            <a:off x="1030125" y="158235"/>
            <a:ext cx="6740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i="1" dirty="0"/>
              <a:t>Note: slide deck does not include videos shown during the presentation</a:t>
            </a:r>
            <a:endParaRPr lang="LID4096" sz="1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E2A6A37-269A-257D-254D-8154D87E0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1D1C999-8090-C109-68F8-D53949E08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>
              <a:buFont typeface="ZapfDingbats" pitchFamily="82" charset="2"/>
              <a:buNone/>
            </a:pPr>
            <a:r>
              <a:rPr lang="en-US" altLang="LID4096"/>
              <a:t>Distortion-oriented views can afford </a:t>
            </a:r>
            <a:r>
              <a:rPr lang="en-US" altLang="LID4096" i="1"/>
              <a:t>awareness</a:t>
            </a:r>
            <a:r>
              <a:rPr lang="en-US" altLang="LID4096"/>
              <a:t> </a:t>
            </a:r>
            <a:r>
              <a:rPr lang="en-US" altLang="LID4096" i="1"/>
              <a:t>of others</a:t>
            </a:r>
            <a:r>
              <a:rPr lang="en-US" altLang="LID4096"/>
              <a:t> in groupware by showing participants: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0F624742-3738-18E2-72C5-7B33A5015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175" y="3846513"/>
            <a:ext cx="6618288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2"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 location in the global context</a:t>
            </a:r>
          </a:p>
          <a:p>
            <a:pPr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 action in the local detail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9E9EEE3E-2071-4109-DE50-B2288E913A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171C6D1-2810-2537-04BB-DB311667E1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170000"/>
              </a:lnSpc>
            </a:pPr>
            <a:r>
              <a:rPr lang="en-US" altLang="LID4096"/>
              <a:t>Shared workspaces + awareness</a:t>
            </a:r>
          </a:p>
          <a:p>
            <a:pPr>
              <a:lnSpc>
                <a:spcPct val="170000"/>
              </a:lnSpc>
            </a:pPr>
            <a:r>
              <a:rPr lang="en-US" altLang="LID4096"/>
              <a:t>Problems with current widgets</a:t>
            </a:r>
          </a:p>
          <a:p>
            <a:pPr>
              <a:lnSpc>
                <a:spcPct val="170000"/>
              </a:lnSpc>
            </a:pPr>
            <a:r>
              <a:rPr lang="en-US" altLang="LID4096"/>
              <a:t>HeadUp and Offset Lens</a:t>
            </a:r>
          </a:p>
          <a:p>
            <a:pPr>
              <a:lnSpc>
                <a:spcPct val="170000"/>
              </a:lnSpc>
            </a:pPr>
            <a:r>
              <a:rPr lang="en-US" altLang="LID4096"/>
              <a:t> Fisheye Lens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6A37C1E-11F3-A0BA-3DA7-DE5E5EE5D8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Shared Workspaces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522C409-6E71-F0D9-D17B-A4CDB03178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57225" y="184150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Tabletops, whiteboards, control panels</a:t>
            </a:r>
          </a:p>
          <a:p>
            <a:r>
              <a:rPr lang="en-US" altLang="LID4096"/>
              <a:t>Design drawings, documents, games</a:t>
            </a:r>
          </a:p>
        </p:txBody>
      </p:sp>
      <p:grpSp>
        <p:nvGrpSpPr>
          <p:cNvPr id="7212" name="Group 44">
            <a:extLst>
              <a:ext uri="{FF2B5EF4-FFF2-40B4-BE49-F238E27FC236}">
                <a16:creationId xmlns:a16="http://schemas.microsoft.com/office/drawing/2014/main" id="{582A0FEA-3460-A35E-2C17-37D824BEE17C}"/>
              </a:ext>
            </a:extLst>
          </p:cNvPr>
          <p:cNvGrpSpPr>
            <a:grpSpLocks/>
          </p:cNvGrpSpPr>
          <p:nvPr/>
        </p:nvGrpSpPr>
        <p:grpSpPr bwMode="auto">
          <a:xfrm>
            <a:off x="354013" y="4194175"/>
            <a:ext cx="3014662" cy="1965325"/>
            <a:chOff x="223" y="2642"/>
            <a:chExt cx="1899" cy="1238"/>
          </a:xfrm>
        </p:grpSpPr>
        <p:sp>
          <p:nvSpPr>
            <p:cNvPr id="7172" name="Oval 4">
              <a:extLst>
                <a:ext uri="{FF2B5EF4-FFF2-40B4-BE49-F238E27FC236}">
                  <a16:creationId xmlns:a16="http://schemas.microsoft.com/office/drawing/2014/main" id="{3564009F-7BF3-F700-FF12-DEE3D9307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3023"/>
              <a:ext cx="1655" cy="4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3" name="AutoShape 5">
              <a:extLst>
                <a:ext uri="{FF2B5EF4-FFF2-40B4-BE49-F238E27FC236}">
                  <a16:creationId xmlns:a16="http://schemas.microsoft.com/office/drawing/2014/main" id="{B7FD44A9-AB17-F6C6-D869-B5BB5EE12AD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642" y="3112"/>
              <a:ext cx="1000" cy="29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4" name="Oval 6">
              <a:extLst>
                <a:ext uri="{FF2B5EF4-FFF2-40B4-BE49-F238E27FC236}">
                  <a16:creationId xmlns:a16="http://schemas.microsoft.com/office/drawing/2014/main" id="{F5E139CD-A68E-F297-E3EB-48906DA78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" y="2642"/>
              <a:ext cx="162" cy="22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5" name="Arc 7">
              <a:extLst>
                <a:ext uri="{FF2B5EF4-FFF2-40B4-BE49-F238E27FC236}">
                  <a16:creationId xmlns:a16="http://schemas.microsoft.com/office/drawing/2014/main" id="{92AD3792-6AA7-C9EC-F8F6-79D6BCB40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" y="2784"/>
              <a:ext cx="119" cy="59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0 w 21600"/>
                <a:gd name="T1" fmla="*/ 21599 h 21599"/>
                <a:gd name="T2" fmla="*/ 21418 w 21600"/>
                <a:gd name="T3" fmla="*/ 0 h 21599"/>
                <a:gd name="T4" fmla="*/ 21600 w 21600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0" y="21598"/>
                  </a:moveTo>
                  <a:cubicBezTo>
                    <a:pt x="0" y="9740"/>
                    <a:pt x="9560" y="99"/>
                    <a:pt x="21417" y="-1"/>
                  </a:cubicBezTo>
                </a:path>
                <a:path w="21600" h="21599" stroke="0" extrusionOk="0">
                  <a:moveTo>
                    <a:pt x="0" y="21598"/>
                  </a:moveTo>
                  <a:cubicBezTo>
                    <a:pt x="0" y="9740"/>
                    <a:pt x="9560" y="99"/>
                    <a:pt x="21417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6" name="Arc 8">
              <a:extLst>
                <a:ext uri="{FF2B5EF4-FFF2-40B4-BE49-F238E27FC236}">
                  <a16:creationId xmlns:a16="http://schemas.microsoft.com/office/drawing/2014/main" id="{ADECC609-3254-6B6E-26D0-904787794A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" y="2784"/>
              <a:ext cx="119" cy="59"/>
            </a:xfrm>
            <a:custGeom>
              <a:avLst/>
              <a:gdLst>
                <a:gd name="G0" fmla="+- 182 0 0"/>
                <a:gd name="G1" fmla="+- 21600 0 0"/>
                <a:gd name="G2" fmla="+- 21600 0 0"/>
                <a:gd name="T0" fmla="*/ 0 w 21782"/>
                <a:gd name="T1" fmla="*/ 1 h 21600"/>
                <a:gd name="T2" fmla="*/ 21782 w 21782"/>
                <a:gd name="T3" fmla="*/ 21600 h 21600"/>
                <a:gd name="T4" fmla="*/ 182 w 21782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2" h="21600" fill="none" extrusionOk="0">
                  <a:moveTo>
                    <a:pt x="-1" y="0"/>
                  </a:moveTo>
                  <a:cubicBezTo>
                    <a:pt x="60" y="0"/>
                    <a:pt x="121" y="0"/>
                    <a:pt x="182" y="0"/>
                  </a:cubicBezTo>
                  <a:cubicBezTo>
                    <a:pt x="12111" y="0"/>
                    <a:pt x="21782" y="9670"/>
                    <a:pt x="21782" y="21600"/>
                  </a:cubicBezTo>
                </a:path>
                <a:path w="21782" h="21600" stroke="0" extrusionOk="0">
                  <a:moveTo>
                    <a:pt x="-1" y="0"/>
                  </a:moveTo>
                  <a:cubicBezTo>
                    <a:pt x="60" y="0"/>
                    <a:pt x="121" y="0"/>
                    <a:pt x="182" y="0"/>
                  </a:cubicBezTo>
                  <a:cubicBezTo>
                    <a:pt x="12111" y="0"/>
                    <a:pt x="21782" y="9670"/>
                    <a:pt x="21782" y="21600"/>
                  </a:cubicBezTo>
                  <a:lnTo>
                    <a:pt x="182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7179" name="Group 11">
              <a:extLst>
                <a:ext uri="{FF2B5EF4-FFF2-40B4-BE49-F238E27FC236}">
                  <a16:creationId xmlns:a16="http://schemas.microsoft.com/office/drawing/2014/main" id="{1314CF68-C6E9-4CF9-6D61-872D97F357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0" y="2842"/>
              <a:ext cx="179" cy="238"/>
              <a:chOff x="910" y="2842"/>
              <a:chExt cx="179" cy="238"/>
            </a:xfrm>
          </p:grpSpPr>
          <p:sp>
            <p:nvSpPr>
              <p:cNvPr id="7177" name="Line 9">
                <a:extLst>
                  <a:ext uri="{FF2B5EF4-FFF2-40B4-BE49-F238E27FC236}">
                    <a16:creationId xmlns:a16="http://schemas.microsoft.com/office/drawing/2014/main" id="{7A0333C5-53FE-2718-9F30-9EB2B9FAF5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10" y="2842"/>
                <a:ext cx="60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178" name="Line 10">
                <a:extLst>
                  <a:ext uri="{FF2B5EF4-FFF2-40B4-BE49-F238E27FC236}">
                    <a16:creationId xmlns:a16="http://schemas.microsoft.com/office/drawing/2014/main" id="{510AF607-604F-F270-B9BB-691527E915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0" y="2872"/>
                <a:ext cx="119" cy="20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7182" name="Group 14">
              <a:extLst>
                <a:ext uri="{FF2B5EF4-FFF2-40B4-BE49-F238E27FC236}">
                  <a16:creationId xmlns:a16="http://schemas.microsoft.com/office/drawing/2014/main" id="{778B8D0A-5A7C-751A-EF6E-D641263A19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8" y="2842"/>
              <a:ext cx="178" cy="238"/>
              <a:chOff x="1138" y="2842"/>
              <a:chExt cx="178" cy="238"/>
            </a:xfrm>
          </p:grpSpPr>
          <p:sp>
            <p:nvSpPr>
              <p:cNvPr id="7180" name="Line 12">
                <a:extLst>
                  <a:ext uri="{FF2B5EF4-FFF2-40B4-BE49-F238E27FC236}">
                    <a16:creationId xmlns:a16="http://schemas.microsoft.com/office/drawing/2014/main" id="{C39DE581-CC12-E0EE-226B-3637EE402A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56" y="2842"/>
                <a:ext cx="60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181" name="Line 13">
                <a:extLst>
                  <a:ext uri="{FF2B5EF4-FFF2-40B4-BE49-F238E27FC236}">
                    <a16:creationId xmlns:a16="http://schemas.microsoft.com/office/drawing/2014/main" id="{609D66F3-9950-ABF4-A1E9-62EBD43F27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38" y="2872"/>
                <a:ext cx="118" cy="20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7183" name="Line 15">
              <a:extLst>
                <a:ext uri="{FF2B5EF4-FFF2-40B4-BE49-F238E27FC236}">
                  <a16:creationId xmlns:a16="http://schemas.microsoft.com/office/drawing/2014/main" id="{252A4595-5A0A-0158-6D29-6C5A9F6B7F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6" y="3434"/>
              <a:ext cx="386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4" name="Line 16">
              <a:extLst>
                <a:ext uri="{FF2B5EF4-FFF2-40B4-BE49-F238E27FC236}">
                  <a16:creationId xmlns:a16="http://schemas.microsoft.com/office/drawing/2014/main" id="{61D743FA-2F1C-7AFF-D5FA-73EC681AFF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36" y="3524"/>
              <a:ext cx="208" cy="3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5" name="Line 17">
              <a:extLst>
                <a:ext uri="{FF2B5EF4-FFF2-40B4-BE49-F238E27FC236}">
                  <a16:creationId xmlns:a16="http://schemas.microsoft.com/office/drawing/2014/main" id="{70C7B6BD-470D-EB64-011B-37ABC5C2B3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6" y="3049"/>
              <a:ext cx="118" cy="20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6" name="Line 18">
              <a:extLst>
                <a:ext uri="{FF2B5EF4-FFF2-40B4-BE49-F238E27FC236}">
                  <a16:creationId xmlns:a16="http://schemas.microsoft.com/office/drawing/2014/main" id="{79086F61-7A6E-054B-1F1A-0EE9C18E00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766" y="3019"/>
              <a:ext cx="30" cy="2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7" name="Line 19">
              <a:extLst>
                <a:ext uri="{FF2B5EF4-FFF2-40B4-BE49-F238E27FC236}">
                  <a16:creationId xmlns:a16="http://schemas.microsoft.com/office/drawing/2014/main" id="{D09E1057-3112-A48C-5899-29A75C1795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3" y="3019"/>
              <a:ext cx="563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8" name="Arc 20">
              <a:extLst>
                <a:ext uri="{FF2B5EF4-FFF2-40B4-BE49-F238E27FC236}">
                  <a16:creationId xmlns:a16="http://schemas.microsoft.com/office/drawing/2014/main" id="{084CE3F2-4E2D-8627-DE62-5272947B0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8" y="2906"/>
              <a:ext cx="335" cy="229"/>
            </a:xfrm>
            <a:custGeom>
              <a:avLst/>
              <a:gdLst>
                <a:gd name="G0" fmla="+- 0 0 0"/>
                <a:gd name="G1" fmla="+- 18893 0 0"/>
                <a:gd name="G2" fmla="+- 21600 0 0"/>
                <a:gd name="T0" fmla="*/ 10470 w 20275"/>
                <a:gd name="T1" fmla="*/ 0 h 18893"/>
                <a:gd name="T2" fmla="*/ 20275 w 20275"/>
                <a:gd name="T3" fmla="*/ 11445 h 18893"/>
                <a:gd name="T4" fmla="*/ 0 w 20275"/>
                <a:gd name="T5" fmla="*/ 18893 h 18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75" h="18893" fill="none" extrusionOk="0">
                  <a:moveTo>
                    <a:pt x="10469" y="0"/>
                  </a:moveTo>
                  <a:cubicBezTo>
                    <a:pt x="15006" y="2514"/>
                    <a:pt x="18486" y="6576"/>
                    <a:pt x="20275" y="11444"/>
                  </a:cubicBezTo>
                </a:path>
                <a:path w="20275" h="18893" stroke="0" extrusionOk="0">
                  <a:moveTo>
                    <a:pt x="10469" y="0"/>
                  </a:moveTo>
                  <a:cubicBezTo>
                    <a:pt x="15006" y="2514"/>
                    <a:pt x="18486" y="6576"/>
                    <a:pt x="20275" y="11444"/>
                  </a:cubicBezTo>
                  <a:lnTo>
                    <a:pt x="0" y="18893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9" name="Oval 21">
              <a:extLst>
                <a:ext uri="{FF2B5EF4-FFF2-40B4-BE49-F238E27FC236}">
                  <a16:creationId xmlns:a16="http://schemas.microsoft.com/office/drawing/2014/main" id="{A9863386-A6E4-A6D6-361C-DD2D64A8F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2791"/>
              <a:ext cx="161" cy="22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0" name="Line 22">
              <a:extLst>
                <a:ext uri="{FF2B5EF4-FFF2-40B4-BE49-F238E27FC236}">
                  <a16:creationId xmlns:a16="http://schemas.microsoft.com/office/drawing/2014/main" id="{9FE097FB-B520-AAEB-834A-23B7C7CF0B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7" y="3043"/>
              <a:ext cx="57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1" name="Line 23">
              <a:extLst>
                <a:ext uri="{FF2B5EF4-FFF2-40B4-BE49-F238E27FC236}">
                  <a16:creationId xmlns:a16="http://schemas.microsoft.com/office/drawing/2014/main" id="{D245989F-C1E5-401B-B04F-A651C9E700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3" y="3168"/>
              <a:ext cx="89" cy="2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2" name="Oval 24">
              <a:extLst>
                <a:ext uri="{FF2B5EF4-FFF2-40B4-BE49-F238E27FC236}">
                  <a16:creationId xmlns:a16="http://schemas.microsoft.com/office/drawing/2014/main" id="{5A53C93D-84DA-D051-B9EF-AB0FBA528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" y="2672"/>
              <a:ext cx="161" cy="2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3" name="Line 25">
              <a:extLst>
                <a:ext uri="{FF2B5EF4-FFF2-40B4-BE49-F238E27FC236}">
                  <a16:creationId xmlns:a16="http://schemas.microsoft.com/office/drawing/2014/main" id="{66FB0606-8F95-F2CE-8EFB-7BE6260001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" y="3434"/>
              <a:ext cx="386" cy="9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4" name="Line 26">
              <a:extLst>
                <a:ext uri="{FF2B5EF4-FFF2-40B4-BE49-F238E27FC236}">
                  <a16:creationId xmlns:a16="http://schemas.microsoft.com/office/drawing/2014/main" id="{02A6294D-D424-246D-DD50-1679778336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" y="3521"/>
              <a:ext cx="267" cy="3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5" name="Line 27">
              <a:extLst>
                <a:ext uri="{FF2B5EF4-FFF2-40B4-BE49-F238E27FC236}">
                  <a16:creationId xmlns:a16="http://schemas.microsoft.com/office/drawing/2014/main" id="{059F9CD5-8A51-05BE-5D1F-FD28541C6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" y="3019"/>
              <a:ext cx="90" cy="2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6" name="Line 28">
              <a:extLst>
                <a:ext uri="{FF2B5EF4-FFF2-40B4-BE49-F238E27FC236}">
                  <a16:creationId xmlns:a16="http://schemas.microsoft.com/office/drawing/2014/main" id="{69E0E018-224D-2370-E9CB-7A6E8BFBBE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1" y="3139"/>
              <a:ext cx="30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7" name="Line 29">
              <a:extLst>
                <a:ext uri="{FF2B5EF4-FFF2-40B4-BE49-F238E27FC236}">
                  <a16:creationId xmlns:a16="http://schemas.microsoft.com/office/drawing/2014/main" id="{11AF03DB-CD7C-E372-6FA0-00E17453D4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" y="2960"/>
              <a:ext cx="89" cy="1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8" name="Arc 30">
              <a:extLst>
                <a:ext uri="{FF2B5EF4-FFF2-40B4-BE49-F238E27FC236}">
                  <a16:creationId xmlns:a16="http://schemas.microsoft.com/office/drawing/2014/main" id="{B43AFC43-6E7C-7A1A-0CED-20855A167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" y="2877"/>
              <a:ext cx="118" cy="293"/>
            </a:xfrm>
            <a:custGeom>
              <a:avLst/>
              <a:gdLst>
                <a:gd name="G0" fmla="+- 20304 0 0"/>
                <a:gd name="G1" fmla="+- 18834 0 0"/>
                <a:gd name="G2" fmla="+- 21600 0 0"/>
                <a:gd name="T0" fmla="*/ 0 w 20304"/>
                <a:gd name="T1" fmla="*/ 11465 h 18834"/>
                <a:gd name="T2" fmla="*/ 9728 w 20304"/>
                <a:gd name="T3" fmla="*/ 0 h 18834"/>
                <a:gd name="T4" fmla="*/ 20304 w 20304"/>
                <a:gd name="T5" fmla="*/ 18834 h 18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4" h="18834" fill="none" extrusionOk="0">
                  <a:moveTo>
                    <a:pt x="-1" y="11464"/>
                  </a:moveTo>
                  <a:cubicBezTo>
                    <a:pt x="1764" y="6601"/>
                    <a:pt x="5216" y="2533"/>
                    <a:pt x="9728" y="0"/>
                  </a:cubicBezTo>
                </a:path>
                <a:path w="20304" h="18834" stroke="0" extrusionOk="0">
                  <a:moveTo>
                    <a:pt x="-1" y="11464"/>
                  </a:moveTo>
                  <a:cubicBezTo>
                    <a:pt x="1764" y="6601"/>
                    <a:pt x="5216" y="2533"/>
                    <a:pt x="9728" y="0"/>
                  </a:cubicBezTo>
                  <a:lnTo>
                    <a:pt x="20304" y="18834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9" name="Line 31">
              <a:extLst>
                <a:ext uri="{FF2B5EF4-FFF2-40B4-BE49-F238E27FC236}">
                  <a16:creationId xmlns:a16="http://schemas.microsoft.com/office/drawing/2014/main" id="{6083029C-FB63-136D-2CF0-F62ACE8B58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" y="3045"/>
              <a:ext cx="65" cy="38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0" name="Line 32">
              <a:extLst>
                <a:ext uri="{FF2B5EF4-FFF2-40B4-BE49-F238E27FC236}">
                  <a16:creationId xmlns:a16="http://schemas.microsoft.com/office/drawing/2014/main" id="{E369E865-2D21-BF59-BF21-F77194BD27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1" y="3139"/>
              <a:ext cx="89" cy="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1" name="Oval 33">
              <a:extLst>
                <a:ext uri="{FF2B5EF4-FFF2-40B4-BE49-F238E27FC236}">
                  <a16:creationId xmlns:a16="http://schemas.microsoft.com/office/drawing/2014/main" id="{33D3B425-30ED-AB54-731B-378E3B995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" y="3143"/>
              <a:ext cx="81" cy="2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2" name="Oval 34">
              <a:extLst>
                <a:ext uri="{FF2B5EF4-FFF2-40B4-BE49-F238E27FC236}">
                  <a16:creationId xmlns:a16="http://schemas.microsoft.com/office/drawing/2014/main" id="{7E6CF065-F146-CFBD-8DC3-3872207ED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" y="3204"/>
              <a:ext cx="119" cy="2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3" name="Oval 35">
              <a:extLst>
                <a:ext uri="{FF2B5EF4-FFF2-40B4-BE49-F238E27FC236}">
                  <a16:creationId xmlns:a16="http://schemas.microsoft.com/office/drawing/2014/main" id="{14395A97-C95C-983B-7977-C63102EC3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4" y="3143"/>
              <a:ext cx="81" cy="2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4" name="Oval 36">
              <a:extLst>
                <a:ext uri="{FF2B5EF4-FFF2-40B4-BE49-F238E27FC236}">
                  <a16:creationId xmlns:a16="http://schemas.microsoft.com/office/drawing/2014/main" id="{1F13944A-BC2D-873B-2DE2-8CC3B3A81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5" y="3261"/>
              <a:ext cx="121" cy="2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5" name="Oval 37">
              <a:extLst>
                <a:ext uri="{FF2B5EF4-FFF2-40B4-BE49-F238E27FC236}">
                  <a16:creationId xmlns:a16="http://schemas.microsoft.com/office/drawing/2014/main" id="{75626AB3-18C6-60F2-C9BA-95BD910CEB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" y="3320"/>
              <a:ext cx="149" cy="5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6" name="Oval 38">
              <a:extLst>
                <a:ext uri="{FF2B5EF4-FFF2-40B4-BE49-F238E27FC236}">
                  <a16:creationId xmlns:a16="http://schemas.microsoft.com/office/drawing/2014/main" id="{6978AFF9-B5A6-6E12-2C11-2BD2F7D54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" y="3261"/>
              <a:ext cx="138" cy="31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7" name="Line 39">
              <a:extLst>
                <a:ext uri="{FF2B5EF4-FFF2-40B4-BE49-F238E27FC236}">
                  <a16:creationId xmlns:a16="http://schemas.microsoft.com/office/drawing/2014/main" id="{3B53CD32-25B9-AC12-6D24-695DFD6762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1" y="3166"/>
              <a:ext cx="8" cy="9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8" name="Line 40">
              <a:extLst>
                <a:ext uri="{FF2B5EF4-FFF2-40B4-BE49-F238E27FC236}">
                  <a16:creationId xmlns:a16="http://schemas.microsoft.com/office/drawing/2014/main" id="{791F4783-8D5B-DEFF-DF60-6134CC9401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20" y="3226"/>
              <a:ext cx="202" cy="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9" name="Line 41">
              <a:extLst>
                <a:ext uri="{FF2B5EF4-FFF2-40B4-BE49-F238E27FC236}">
                  <a16:creationId xmlns:a16="http://schemas.microsoft.com/office/drawing/2014/main" id="{2E1A3FD7-18EC-9F9D-A8A2-B131448B98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3235"/>
              <a:ext cx="33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10" name="Line 42">
              <a:extLst>
                <a:ext uri="{FF2B5EF4-FFF2-40B4-BE49-F238E27FC236}">
                  <a16:creationId xmlns:a16="http://schemas.microsoft.com/office/drawing/2014/main" id="{8D0144A5-66BA-979E-9043-3765DA9F05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06" y="3168"/>
              <a:ext cx="8" cy="8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11" name="Line 43">
              <a:extLst>
                <a:ext uri="{FF2B5EF4-FFF2-40B4-BE49-F238E27FC236}">
                  <a16:creationId xmlns:a16="http://schemas.microsoft.com/office/drawing/2014/main" id="{72705B0C-B06D-C915-8FD8-5F91B3F2FA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1" y="3296"/>
              <a:ext cx="123" cy="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7237" name="Group 69">
            <a:extLst>
              <a:ext uri="{FF2B5EF4-FFF2-40B4-BE49-F238E27FC236}">
                <a16:creationId xmlns:a16="http://schemas.microsoft.com/office/drawing/2014/main" id="{79CC9DBB-ECC2-55B6-0FED-987985B24625}"/>
              </a:ext>
            </a:extLst>
          </p:cNvPr>
          <p:cNvGrpSpPr>
            <a:grpSpLocks/>
          </p:cNvGrpSpPr>
          <p:nvPr/>
        </p:nvGrpSpPr>
        <p:grpSpPr bwMode="auto">
          <a:xfrm>
            <a:off x="6978650" y="4549775"/>
            <a:ext cx="1706563" cy="1498600"/>
            <a:chOff x="4396" y="2866"/>
            <a:chExt cx="1075" cy="944"/>
          </a:xfrm>
        </p:grpSpPr>
        <p:grpSp>
          <p:nvGrpSpPr>
            <p:cNvPr id="7225" name="Group 57">
              <a:extLst>
                <a:ext uri="{FF2B5EF4-FFF2-40B4-BE49-F238E27FC236}">
                  <a16:creationId xmlns:a16="http://schemas.microsoft.com/office/drawing/2014/main" id="{277B3E10-158A-F414-A725-EDDF43EF31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96" y="2989"/>
              <a:ext cx="802" cy="484"/>
              <a:chOff x="4396" y="2989"/>
              <a:chExt cx="802" cy="484"/>
            </a:xfrm>
          </p:grpSpPr>
          <p:grpSp>
            <p:nvGrpSpPr>
              <p:cNvPr id="7215" name="Group 47">
                <a:extLst>
                  <a:ext uri="{FF2B5EF4-FFF2-40B4-BE49-F238E27FC236}">
                    <a16:creationId xmlns:a16="http://schemas.microsoft.com/office/drawing/2014/main" id="{D0AB4FED-A028-D768-2099-CD13F8AF88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96" y="3180"/>
                <a:ext cx="802" cy="293"/>
                <a:chOff x="4396" y="3180"/>
                <a:chExt cx="802" cy="293"/>
              </a:xfrm>
            </p:grpSpPr>
            <p:sp>
              <p:nvSpPr>
                <p:cNvPr id="7213" name="Oval 45">
                  <a:extLst>
                    <a:ext uri="{FF2B5EF4-FFF2-40B4-BE49-F238E27FC236}">
                      <a16:creationId xmlns:a16="http://schemas.microsoft.com/office/drawing/2014/main" id="{BE92375B-6F7B-A5EC-847E-5A9AFECC18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3194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7214" name="Oval 46">
                  <a:extLst>
                    <a:ext uri="{FF2B5EF4-FFF2-40B4-BE49-F238E27FC236}">
                      <a16:creationId xmlns:a16="http://schemas.microsoft.com/office/drawing/2014/main" id="{EE896392-4198-5D83-E015-36FF65F5EA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96" y="3180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7218" name="Group 50">
                <a:extLst>
                  <a:ext uri="{FF2B5EF4-FFF2-40B4-BE49-F238E27FC236}">
                    <a16:creationId xmlns:a16="http://schemas.microsoft.com/office/drawing/2014/main" id="{B0CA0B66-C58D-8029-1B20-86FC2B0A21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3" y="2989"/>
                <a:ext cx="292" cy="365"/>
                <a:chOff x="4413" y="2989"/>
                <a:chExt cx="292" cy="365"/>
              </a:xfrm>
            </p:grpSpPr>
            <p:sp>
              <p:nvSpPr>
                <p:cNvPr id="7216" name="AutoShape 48">
                  <a:extLst>
                    <a:ext uri="{FF2B5EF4-FFF2-40B4-BE49-F238E27FC236}">
                      <a16:creationId xmlns:a16="http://schemas.microsoft.com/office/drawing/2014/main" id="{59BE3077-5598-8B8E-3E03-B2C820393C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386" y="3059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7217" name="Rectangle 49">
                  <a:extLst>
                    <a:ext uri="{FF2B5EF4-FFF2-40B4-BE49-F238E27FC236}">
                      <a16:creationId xmlns:a16="http://schemas.microsoft.com/office/drawing/2014/main" id="{745B3B39-7956-BCBC-9130-CDC870A5CC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680" y="2989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7223" name="Group 55">
                <a:extLst>
                  <a:ext uri="{FF2B5EF4-FFF2-40B4-BE49-F238E27FC236}">
                    <a16:creationId xmlns:a16="http://schemas.microsoft.com/office/drawing/2014/main" id="{D8567C11-1C06-A20E-0784-A9C29AEA1C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1" y="3275"/>
                <a:ext cx="130" cy="41"/>
                <a:chOff x="4761" y="3275"/>
                <a:chExt cx="130" cy="41"/>
              </a:xfrm>
            </p:grpSpPr>
            <p:grpSp>
              <p:nvGrpSpPr>
                <p:cNvPr id="7221" name="Group 53">
                  <a:extLst>
                    <a:ext uri="{FF2B5EF4-FFF2-40B4-BE49-F238E27FC236}">
                      <a16:creationId xmlns:a16="http://schemas.microsoft.com/office/drawing/2014/main" id="{527D6076-57B6-E0F9-0FFB-4B7D73988C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62" y="3275"/>
                  <a:ext cx="129" cy="41"/>
                  <a:chOff x="4762" y="3275"/>
                  <a:chExt cx="129" cy="41"/>
                </a:xfrm>
              </p:grpSpPr>
              <p:sp>
                <p:nvSpPr>
                  <p:cNvPr id="7219" name="Arc 51">
                    <a:extLst>
                      <a:ext uri="{FF2B5EF4-FFF2-40B4-BE49-F238E27FC236}">
                        <a16:creationId xmlns:a16="http://schemas.microsoft.com/office/drawing/2014/main" id="{4C3DAD12-A792-303F-0E8F-0EB393B49C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2" y="3276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7220" name="Arc 52">
                    <a:extLst>
                      <a:ext uri="{FF2B5EF4-FFF2-40B4-BE49-F238E27FC236}">
                        <a16:creationId xmlns:a16="http://schemas.microsoft.com/office/drawing/2014/main" id="{8921BFB0-0B4D-857A-3C15-8FE852BAB0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6" y="3275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7222" name="Line 54">
                  <a:extLst>
                    <a:ext uri="{FF2B5EF4-FFF2-40B4-BE49-F238E27FC236}">
                      <a16:creationId xmlns:a16="http://schemas.microsoft.com/office/drawing/2014/main" id="{E0DB5515-B60B-2741-A16B-11468EF733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61" y="3314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7224" name="Line 56">
                <a:extLst>
                  <a:ext uri="{FF2B5EF4-FFF2-40B4-BE49-F238E27FC236}">
                    <a16:creationId xmlns:a16="http://schemas.microsoft.com/office/drawing/2014/main" id="{F1C12E93-91FD-E6A1-BE01-EEC031F99F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726" y="3303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7236" name="Group 68">
              <a:extLst>
                <a:ext uri="{FF2B5EF4-FFF2-40B4-BE49-F238E27FC236}">
                  <a16:creationId xmlns:a16="http://schemas.microsoft.com/office/drawing/2014/main" id="{F3D0767A-40DB-B2D6-09A1-B9825B7361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4" y="2866"/>
              <a:ext cx="627" cy="944"/>
              <a:chOff x="4844" y="2866"/>
              <a:chExt cx="627" cy="944"/>
            </a:xfrm>
          </p:grpSpPr>
          <p:sp>
            <p:nvSpPr>
              <p:cNvPr id="7226" name="Line 58">
                <a:extLst>
                  <a:ext uri="{FF2B5EF4-FFF2-40B4-BE49-F238E27FC236}">
                    <a16:creationId xmlns:a16="http://schemas.microsoft.com/office/drawing/2014/main" id="{E12DFF51-8F35-262A-C077-5E7040B717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7" y="3439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27" name="Line 59">
                <a:extLst>
                  <a:ext uri="{FF2B5EF4-FFF2-40B4-BE49-F238E27FC236}">
                    <a16:creationId xmlns:a16="http://schemas.microsoft.com/office/drawing/2014/main" id="{14796C27-85FF-5621-D5EE-6F7BF04B5D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7" y="3519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28" name="Line 60">
                <a:extLst>
                  <a:ext uri="{FF2B5EF4-FFF2-40B4-BE49-F238E27FC236}">
                    <a16:creationId xmlns:a16="http://schemas.microsoft.com/office/drawing/2014/main" id="{657E07A7-551C-B079-1042-FC2E8FC27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9" y="3095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29" name="Line 61">
                <a:extLst>
                  <a:ext uri="{FF2B5EF4-FFF2-40B4-BE49-F238E27FC236}">
                    <a16:creationId xmlns:a16="http://schemas.microsoft.com/office/drawing/2014/main" id="{FC808AA6-C920-DBAE-67D3-7ED185E25A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092" y="3208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30" name="Line 62">
                <a:extLst>
                  <a:ext uri="{FF2B5EF4-FFF2-40B4-BE49-F238E27FC236}">
                    <a16:creationId xmlns:a16="http://schemas.microsoft.com/office/drawing/2014/main" id="{F4DB2C4C-FE47-9312-F118-75143B69C4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55" y="3092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31" name="Arc 63">
                <a:extLst>
                  <a:ext uri="{FF2B5EF4-FFF2-40B4-BE49-F238E27FC236}">
                    <a16:creationId xmlns:a16="http://schemas.microsoft.com/office/drawing/2014/main" id="{A9B17FC8-6EBF-52CE-F99A-13F2924BA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8" y="2970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32" name="Oval 64">
                <a:extLst>
                  <a:ext uri="{FF2B5EF4-FFF2-40B4-BE49-F238E27FC236}">
                    <a16:creationId xmlns:a16="http://schemas.microsoft.com/office/drawing/2014/main" id="{3537E378-663C-DA9E-B502-F01E465EE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5" y="2866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33" name="Line 65">
                <a:extLst>
                  <a:ext uri="{FF2B5EF4-FFF2-40B4-BE49-F238E27FC236}">
                    <a16:creationId xmlns:a16="http://schemas.microsoft.com/office/drawing/2014/main" id="{D86265E0-4420-7A81-8ADF-EF8903595B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1" y="3089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34" name="Line 66">
                <a:extLst>
                  <a:ext uri="{FF2B5EF4-FFF2-40B4-BE49-F238E27FC236}">
                    <a16:creationId xmlns:a16="http://schemas.microsoft.com/office/drawing/2014/main" id="{BE4FF46F-8BED-4FA6-84EA-9BAD017220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2" y="3201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35" name="Line 67">
                <a:extLst>
                  <a:ext uri="{FF2B5EF4-FFF2-40B4-BE49-F238E27FC236}">
                    <a16:creationId xmlns:a16="http://schemas.microsoft.com/office/drawing/2014/main" id="{FEBF4B5D-7D59-C72B-44F9-5F509E6773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44" y="3224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7261" name="Group 93">
            <a:extLst>
              <a:ext uri="{FF2B5EF4-FFF2-40B4-BE49-F238E27FC236}">
                <a16:creationId xmlns:a16="http://schemas.microsoft.com/office/drawing/2014/main" id="{076C03EC-BC98-EF4B-8B7B-BF7819040F7C}"/>
              </a:ext>
            </a:extLst>
          </p:cNvPr>
          <p:cNvGrpSpPr>
            <a:grpSpLocks/>
          </p:cNvGrpSpPr>
          <p:nvPr/>
        </p:nvGrpSpPr>
        <p:grpSpPr bwMode="auto">
          <a:xfrm>
            <a:off x="4749800" y="4362450"/>
            <a:ext cx="1439863" cy="1711325"/>
            <a:chOff x="2992" y="2748"/>
            <a:chExt cx="907" cy="1078"/>
          </a:xfrm>
        </p:grpSpPr>
        <p:grpSp>
          <p:nvGrpSpPr>
            <p:cNvPr id="7250" name="Group 82">
              <a:extLst>
                <a:ext uri="{FF2B5EF4-FFF2-40B4-BE49-F238E27FC236}">
                  <a16:creationId xmlns:a16="http://schemas.microsoft.com/office/drawing/2014/main" id="{9CC4E923-0F81-13CF-ED07-808945364C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97" y="2956"/>
              <a:ext cx="802" cy="485"/>
              <a:chOff x="3097" y="2956"/>
              <a:chExt cx="802" cy="485"/>
            </a:xfrm>
          </p:grpSpPr>
          <p:grpSp>
            <p:nvGrpSpPr>
              <p:cNvPr id="7240" name="Group 72">
                <a:extLst>
                  <a:ext uri="{FF2B5EF4-FFF2-40B4-BE49-F238E27FC236}">
                    <a16:creationId xmlns:a16="http://schemas.microsoft.com/office/drawing/2014/main" id="{1A4A34BB-67C6-CB58-F3CC-16CB3F7EAE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97" y="3146"/>
                <a:ext cx="802" cy="295"/>
                <a:chOff x="3097" y="3146"/>
                <a:chExt cx="802" cy="295"/>
              </a:xfrm>
            </p:grpSpPr>
            <p:sp>
              <p:nvSpPr>
                <p:cNvPr id="7238" name="Oval 70">
                  <a:extLst>
                    <a:ext uri="{FF2B5EF4-FFF2-40B4-BE49-F238E27FC236}">
                      <a16:creationId xmlns:a16="http://schemas.microsoft.com/office/drawing/2014/main" id="{AF6BB7C4-D828-6815-45BC-2AC8EE9EB5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62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7239" name="Oval 71">
                  <a:extLst>
                    <a:ext uri="{FF2B5EF4-FFF2-40B4-BE49-F238E27FC236}">
                      <a16:creationId xmlns:a16="http://schemas.microsoft.com/office/drawing/2014/main" id="{12C52D51-FCC0-2446-41DB-4EB664E27B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46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7243" name="Group 75">
                <a:extLst>
                  <a:ext uri="{FF2B5EF4-FFF2-40B4-BE49-F238E27FC236}">
                    <a16:creationId xmlns:a16="http://schemas.microsoft.com/office/drawing/2014/main" id="{495328FA-F73F-0070-B96A-B334D81DBC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90" y="2956"/>
                <a:ext cx="291" cy="366"/>
                <a:chOff x="3590" y="2956"/>
                <a:chExt cx="291" cy="366"/>
              </a:xfrm>
            </p:grpSpPr>
            <p:sp>
              <p:nvSpPr>
                <p:cNvPr id="7241" name="AutoShape 73">
                  <a:extLst>
                    <a:ext uri="{FF2B5EF4-FFF2-40B4-BE49-F238E27FC236}">
                      <a16:creationId xmlns:a16="http://schemas.microsoft.com/office/drawing/2014/main" id="{F0526D52-8579-A1D1-1611-4847294BAD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586" y="3027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7242" name="Rectangle 74">
                  <a:extLst>
                    <a:ext uri="{FF2B5EF4-FFF2-40B4-BE49-F238E27FC236}">
                      <a16:creationId xmlns:a16="http://schemas.microsoft.com/office/drawing/2014/main" id="{A20F36C7-03C9-B22B-0F8F-BFE3D173D2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590" y="2956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7248" name="Group 80">
                <a:extLst>
                  <a:ext uri="{FF2B5EF4-FFF2-40B4-BE49-F238E27FC236}">
                    <a16:creationId xmlns:a16="http://schemas.microsoft.com/office/drawing/2014/main" id="{A9E02ED9-DD9A-FE63-A247-D52AD34D06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99" y="3343"/>
                <a:ext cx="130" cy="40"/>
                <a:chOff x="3299" y="3343"/>
                <a:chExt cx="130" cy="40"/>
              </a:xfrm>
            </p:grpSpPr>
            <p:grpSp>
              <p:nvGrpSpPr>
                <p:cNvPr id="7246" name="Group 78">
                  <a:extLst>
                    <a:ext uri="{FF2B5EF4-FFF2-40B4-BE49-F238E27FC236}">
                      <a16:creationId xmlns:a16="http://schemas.microsoft.com/office/drawing/2014/main" id="{324F22AD-14A8-CD17-8643-DBE534C7C5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00" y="3343"/>
                  <a:ext cx="129" cy="40"/>
                  <a:chOff x="3300" y="3343"/>
                  <a:chExt cx="129" cy="40"/>
                </a:xfrm>
              </p:grpSpPr>
              <p:sp>
                <p:nvSpPr>
                  <p:cNvPr id="7244" name="Arc 76">
                    <a:extLst>
                      <a:ext uri="{FF2B5EF4-FFF2-40B4-BE49-F238E27FC236}">
                        <a16:creationId xmlns:a16="http://schemas.microsoft.com/office/drawing/2014/main" id="{E22681EF-2589-FDA7-650C-3D071BF3C6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64" y="3343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7245" name="Arc 77">
                    <a:extLst>
                      <a:ext uri="{FF2B5EF4-FFF2-40B4-BE49-F238E27FC236}">
                        <a16:creationId xmlns:a16="http://schemas.microsoft.com/office/drawing/2014/main" id="{60944DCD-51FE-480B-A2BC-1CA97C7B8B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0" y="3343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7247" name="Line 79">
                  <a:extLst>
                    <a:ext uri="{FF2B5EF4-FFF2-40B4-BE49-F238E27FC236}">
                      <a16:creationId xmlns:a16="http://schemas.microsoft.com/office/drawing/2014/main" id="{E8235397-E80A-4B14-8A3B-3E765FE8E2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299" y="3381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7249" name="Freeform 81">
                <a:extLst>
                  <a:ext uri="{FF2B5EF4-FFF2-40B4-BE49-F238E27FC236}">
                    <a16:creationId xmlns:a16="http://schemas.microsoft.com/office/drawing/2014/main" id="{3017A80C-F720-844E-FB9F-AD9CB1178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3305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7260" name="Group 92">
              <a:extLst>
                <a:ext uri="{FF2B5EF4-FFF2-40B4-BE49-F238E27FC236}">
                  <a16:creationId xmlns:a16="http://schemas.microsoft.com/office/drawing/2014/main" id="{3E841544-E76B-3052-DC56-BC587E2D2E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2" y="2748"/>
              <a:ext cx="583" cy="1078"/>
              <a:chOff x="2992" y="2748"/>
              <a:chExt cx="583" cy="1078"/>
            </a:xfrm>
          </p:grpSpPr>
          <p:sp>
            <p:nvSpPr>
              <p:cNvPr id="7251" name="Oval 83">
                <a:extLst>
                  <a:ext uri="{FF2B5EF4-FFF2-40B4-BE49-F238E27FC236}">
                    <a16:creationId xmlns:a16="http://schemas.microsoft.com/office/drawing/2014/main" id="{599B66B1-479A-DDF6-989A-80029BDEC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9" y="2748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2" name="Line 84">
                <a:extLst>
                  <a:ext uri="{FF2B5EF4-FFF2-40B4-BE49-F238E27FC236}">
                    <a16:creationId xmlns:a16="http://schemas.microsoft.com/office/drawing/2014/main" id="{8E0F4827-90F6-0395-C66C-B1EFF97B78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2" y="3428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3" name="Line 85">
                <a:extLst>
                  <a:ext uri="{FF2B5EF4-FFF2-40B4-BE49-F238E27FC236}">
                    <a16:creationId xmlns:a16="http://schemas.microsoft.com/office/drawing/2014/main" id="{AE777360-909E-D601-8065-97AF08DA46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7" y="3505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4" name="Line 86">
                <a:extLst>
                  <a:ext uri="{FF2B5EF4-FFF2-40B4-BE49-F238E27FC236}">
                    <a16:creationId xmlns:a16="http://schemas.microsoft.com/office/drawing/2014/main" id="{9BBE4AD2-589D-0A18-0CA8-66C6624BA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8" y="3058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5" name="Line 87">
                <a:extLst>
                  <a:ext uri="{FF2B5EF4-FFF2-40B4-BE49-F238E27FC236}">
                    <a16:creationId xmlns:a16="http://schemas.microsoft.com/office/drawing/2014/main" id="{3B340EDE-54DA-7FF5-FBD3-A47DE8D78E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296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6" name="Line 88">
                <a:extLst>
                  <a:ext uri="{FF2B5EF4-FFF2-40B4-BE49-F238E27FC236}">
                    <a16:creationId xmlns:a16="http://schemas.microsoft.com/office/drawing/2014/main" id="{A0247BCE-4CB2-54FD-B8EA-F1A74236A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005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7" name="Arc 89">
                <a:extLst>
                  <a:ext uri="{FF2B5EF4-FFF2-40B4-BE49-F238E27FC236}">
                    <a16:creationId xmlns:a16="http://schemas.microsoft.com/office/drawing/2014/main" id="{0514582E-F3A9-3095-169E-60F4E4031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930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8" name="Line 90">
                <a:extLst>
                  <a:ext uri="{FF2B5EF4-FFF2-40B4-BE49-F238E27FC236}">
                    <a16:creationId xmlns:a16="http://schemas.microsoft.com/office/drawing/2014/main" id="{33FAA55D-906C-74B1-654E-2EEDAC80D5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92" y="3080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259" name="Line 91">
                <a:extLst>
                  <a:ext uri="{FF2B5EF4-FFF2-40B4-BE49-F238E27FC236}">
                    <a16:creationId xmlns:a16="http://schemas.microsoft.com/office/drawing/2014/main" id="{9DFD89A3-31C4-CF83-0E74-ACDCEEB63B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77" y="3164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7262" name="Freeform 94">
            <a:extLst>
              <a:ext uri="{FF2B5EF4-FFF2-40B4-BE49-F238E27FC236}">
                <a16:creationId xmlns:a16="http://schemas.microsoft.com/office/drawing/2014/main" id="{95F43FFE-1B2A-FC63-0B6F-993EBA4494AB}"/>
              </a:ext>
            </a:extLst>
          </p:cNvPr>
          <p:cNvSpPr>
            <a:spLocks/>
          </p:cNvSpPr>
          <p:nvPr/>
        </p:nvSpPr>
        <p:spPr bwMode="auto">
          <a:xfrm>
            <a:off x="6513513" y="4333875"/>
            <a:ext cx="212725" cy="1882775"/>
          </a:xfrm>
          <a:custGeom>
            <a:avLst/>
            <a:gdLst>
              <a:gd name="T0" fmla="*/ 49 w 134"/>
              <a:gd name="T1" fmla="*/ 1185 h 1186"/>
              <a:gd name="T2" fmla="*/ 108 w 134"/>
              <a:gd name="T3" fmla="*/ 865 h 1186"/>
              <a:gd name="T4" fmla="*/ 34 w 134"/>
              <a:gd name="T5" fmla="*/ 865 h 1186"/>
              <a:gd name="T6" fmla="*/ 128 w 134"/>
              <a:gd name="T7" fmla="*/ 528 h 1186"/>
              <a:gd name="T8" fmla="*/ 3 w 134"/>
              <a:gd name="T9" fmla="*/ 539 h 1186"/>
              <a:gd name="T10" fmla="*/ 119 w 134"/>
              <a:gd name="T11" fmla="*/ 261 h 1186"/>
              <a:gd name="T12" fmla="*/ 0 w 134"/>
              <a:gd name="T13" fmla="*/ 252 h 1186"/>
              <a:gd name="T14" fmla="*/ 133 w 134"/>
              <a:gd name="T15" fmla="*/ 0 h 1186"/>
              <a:gd name="T16" fmla="*/ 129 w 134"/>
              <a:gd name="T17" fmla="*/ 2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4" h="1186">
                <a:moveTo>
                  <a:pt x="49" y="1185"/>
                </a:moveTo>
                <a:lnTo>
                  <a:pt x="108" y="865"/>
                </a:lnTo>
                <a:lnTo>
                  <a:pt x="34" y="865"/>
                </a:lnTo>
                <a:lnTo>
                  <a:pt x="128" y="528"/>
                </a:lnTo>
                <a:lnTo>
                  <a:pt x="3" y="539"/>
                </a:lnTo>
                <a:lnTo>
                  <a:pt x="119" y="261"/>
                </a:lnTo>
                <a:lnTo>
                  <a:pt x="0" y="252"/>
                </a:lnTo>
                <a:lnTo>
                  <a:pt x="133" y="0"/>
                </a:lnTo>
                <a:lnTo>
                  <a:pt x="129" y="2"/>
                </a:lnTo>
              </a:path>
            </a:pathLst>
          </a:custGeom>
          <a:noFill/>
          <a:ln w="25400" cap="rnd" cmpd="sng">
            <a:solidFill>
              <a:srgbClr val="FF33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7263" name="Line 95">
            <a:extLst>
              <a:ext uri="{FF2B5EF4-FFF2-40B4-BE49-F238E27FC236}">
                <a16:creationId xmlns:a16="http://schemas.microsoft.com/office/drawing/2014/main" id="{E649CBE0-1566-5219-0DB1-C023536499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5138738"/>
            <a:ext cx="12001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19C574D-9C71-FC14-E0FE-80DE2C808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" y="57150"/>
            <a:ext cx="1981200" cy="1419225"/>
          </a:xfrm>
          <a:noFill/>
          <a:ln/>
        </p:spPr>
        <p:txBody>
          <a:bodyPr/>
          <a:lstStyle/>
          <a:p>
            <a:pPr algn="l"/>
            <a:r>
              <a:rPr lang="en-US" altLang="LID4096" sz="3600"/>
              <a:t>Page </a:t>
            </a:r>
            <a:br>
              <a:rPr lang="en-US" altLang="LID4096" sz="3600"/>
            </a:br>
            <a:r>
              <a:rPr lang="en-US" altLang="LID4096" sz="3600"/>
              <a:t>layout</a:t>
            </a:r>
          </a:p>
        </p:txBody>
      </p:sp>
      <p:pic>
        <p:nvPicPr>
          <p:cNvPr id="9219" name="Picture 3">
            <a:extLst>
              <a:ext uri="{FF2B5EF4-FFF2-40B4-BE49-F238E27FC236}">
                <a16:creationId xmlns:a16="http://schemas.microsoft.com/office/drawing/2014/main" id="{F56D3755-D880-895C-CD1C-C79A304CF8A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925" y="319088"/>
            <a:ext cx="6715125" cy="646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B9FC4E2-BD1C-AB72-70ED-6C517BAE8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962150" cy="1438275"/>
          </a:xfrm>
          <a:noFill/>
          <a:ln/>
        </p:spPr>
        <p:txBody>
          <a:bodyPr/>
          <a:lstStyle/>
          <a:p>
            <a:pPr algn="l"/>
            <a:r>
              <a:rPr lang="en-US" altLang="LID4096" sz="3600"/>
              <a:t>Concept maps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7A7F512C-763F-A1C2-B0AA-2B72EF02A44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847725"/>
            <a:ext cx="7467600" cy="582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A8ABC59-88E7-F771-7130-0B71A4C96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675" y="123825"/>
            <a:ext cx="1933575" cy="1209675"/>
          </a:xfrm>
          <a:noFill/>
          <a:ln/>
        </p:spPr>
        <p:txBody>
          <a:bodyPr/>
          <a:lstStyle/>
          <a:p>
            <a:pPr algn="l"/>
            <a:r>
              <a:rPr lang="en-US" altLang="LID4096" sz="3600"/>
              <a:t>Text Editors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6CA91C3D-E29B-EFC7-8745-8B05E92D6DF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293688"/>
            <a:ext cx="4646612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725FF92-52E9-ABDA-F3F6-23E391DD77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WYSIWIS Views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928FF9F4-C60E-03FD-AD25-E0E74A578E2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504950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Freeform 4">
            <a:extLst>
              <a:ext uri="{FF2B5EF4-FFF2-40B4-BE49-F238E27FC236}">
                <a16:creationId xmlns:a16="http://schemas.microsoft.com/office/drawing/2014/main" id="{24E5153D-05FA-DD8E-8F8B-12A0366FDE92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2317" name="Group 29">
            <a:extLst>
              <a:ext uri="{FF2B5EF4-FFF2-40B4-BE49-F238E27FC236}">
                <a16:creationId xmlns:a16="http://schemas.microsoft.com/office/drawing/2014/main" id="{C68A8C1B-7030-B7C9-5C08-86E81468E410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5503863"/>
            <a:ext cx="1271587" cy="1116012"/>
            <a:chOff x="3855" y="3467"/>
            <a:chExt cx="801" cy="703"/>
          </a:xfrm>
        </p:grpSpPr>
        <p:grpSp>
          <p:nvGrpSpPr>
            <p:cNvPr id="12305" name="Group 17">
              <a:extLst>
                <a:ext uri="{FF2B5EF4-FFF2-40B4-BE49-F238E27FC236}">
                  <a16:creationId xmlns:a16="http://schemas.microsoft.com/office/drawing/2014/main" id="{BCC75929-D4B1-7805-4A1D-330D12376C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12295" name="Group 7">
                <a:extLst>
                  <a:ext uri="{FF2B5EF4-FFF2-40B4-BE49-F238E27FC236}">
                    <a16:creationId xmlns:a16="http://schemas.microsoft.com/office/drawing/2014/main" id="{FA3E7D3C-B2B1-EBC5-E2A2-C4F486AA2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12293" name="Oval 5">
                  <a:extLst>
                    <a:ext uri="{FF2B5EF4-FFF2-40B4-BE49-F238E27FC236}">
                      <a16:creationId xmlns:a16="http://schemas.microsoft.com/office/drawing/2014/main" id="{430027AA-3589-C411-18B4-B61F15B656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294" name="Oval 6">
                  <a:extLst>
                    <a:ext uri="{FF2B5EF4-FFF2-40B4-BE49-F238E27FC236}">
                      <a16:creationId xmlns:a16="http://schemas.microsoft.com/office/drawing/2014/main" id="{2B99F8A7-DBB5-A0B8-F018-1603A78765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298" name="Group 10">
                <a:extLst>
                  <a:ext uri="{FF2B5EF4-FFF2-40B4-BE49-F238E27FC236}">
                    <a16:creationId xmlns:a16="http://schemas.microsoft.com/office/drawing/2014/main" id="{0D85BEDF-63B7-7675-9E26-F331B18702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12296" name="AutoShape 8">
                  <a:extLst>
                    <a:ext uri="{FF2B5EF4-FFF2-40B4-BE49-F238E27FC236}">
                      <a16:creationId xmlns:a16="http://schemas.microsoft.com/office/drawing/2014/main" id="{1211EFFD-CE30-2CCA-412E-82C3EE4B33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297" name="Rectangle 9">
                  <a:extLst>
                    <a:ext uri="{FF2B5EF4-FFF2-40B4-BE49-F238E27FC236}">
                      <a16:creationId xmlns:a16="http://schemas.microsoft.com/office/drawing/2014/main" id="{B28B33C7-E346-F207-F22A-A2F101147A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03" name="Group 15">
                <a:extLst>
                  <a:ext uri="{FF2B5EF4-FFF2-40B4-BE49-F238E27FC236}">
                    <a16:creationId xmlns:a16="http://schemas.microsoft.com/office/drawing/2014/main" id="{C9B8962C-0288-BD92-812F-CD8F5C6020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12301" name="Group 13">
                  <a:extLst>
                    <a:ext uri="{FF2B5EF4-FFF2-40B4-BE49-F238E27FC236}">
                      <a16:creationId xmlns:a16="http://schemas.microsoft.com/office/drawing/2014/main" id="{7973AD65-959E-9E84-7409-1C975533C3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12299" name="Arc 11">
                    <a:extLst>
                      <a:ext uri="{FF2B5EF4-FFF2-40B4-BE49-F238E27FC236}">
                        <a16:creationId xmlns:a16="http://schemas.microsoft.com/office/drawing/2014/main" id="{DC4EA1F0-4D25-772F-9669-B070CFF560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2300" name="Arc 12">
                    <a:extLst>
                      <a:ext uri="{FF2B5EF4-FFF2-40B4-BE49-F238E27FC236}">
                        <a16:creationId xmlns:a16="http://schemas.microsoft.com/office/drawing/2014/main" id="{7586DAD3-C74A-6926-1883-34DA4E6C0E9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2302" name="Line 14">
                  <a:extLst>
                    <a:ext uri="{FF2B5EF4-FFF2-40B4-BE49-F238E27FC236}">
                      <a16:creationId xmlns:a16="http://schemas.microsoft.com/office/drawing/2014/main" id="{A1586F43-51C5-112B-8B82-7F6FAF3B9D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2304" name="Line 16">
                <a:extLst>
                  <a:ext uri="{FF2B5EF4-FFF2-40B4-BE49-F238E27FC236}">
                    <a16:creationId xmlns:a16="http://schemas.microsoft.com/office/drawing/2014/main" id="{0560B2D8-76ED-BFF3-92B8-DD1EB9EED2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2316" name="Group 28">
              <a:extLst>
                <a:ext uri="{FF2B5EF4-FFF2-40B4-BE49-F238E27FC236}">
                  <a16:creationId xmlns:a16="http://schemas.microsoft.com/office/drawing/2014/main" id="{B6E65824-9B6B-5844-78F3-00937DE2F2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12306" name="Line 18">
                <a:extLst>
                  <a:ext uri="{FF2B5EF4-FFF2-40B4-BE49-F238E27FC236}">
                    <a16:creationId xmlns:a16="http://schemas.microsoft.com/office/drawing/2014/main" id="{0D9E002E-97ED-EECF-5ADA-5585F3BED2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7" name="Line 19">
                <a:extLst>
                  <a:ext uri="{FF2B5EF4-FFF2-40B4-BE49-F238E27FC236}">
                    <a16:creationId xmlns:a16="http://schemas.microsoft.com/office/drawing/2014/main" id="{E8EBBD56-3A13-14EA-9EA3-22CA75BF8B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8" name="Line 20">
                <a:extLst>
                  <a:ext uri="{FF2B5EF4-FFF2-40B4-BE49-F238E27FC236}">
                    <a16:creationId xmlns:a16="http://schemas.microsoft.com/office/drawing/2014/main" id="{CBF1645E-4467-A030-5D2E-A590C90741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9" name="Line 21">
                <a:extLst>
                  <a:ext uri="{FF2B5EF4-FFF2-40B4-BE49-F238E27FC236}">
                    <a16:creationId xmlns:a16="http://schemas.microsoft.com/office/drawing/2014/main" id="{6793D28B-A6C7-FB6E-BA7E-E89945C68C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0" name="Line 22">
                <a:extLst>
                  <a:ext uri="{FF2B5EF4-FFF2-40B4-BE49-F238E27FC236}">
                    <a16:creationId xmlns:a16="http://schemas.microsoft.com/office/drawing/2014/main" id="{107D5AF9-2A75-690F-903B-6A184EAE8F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1" name="Arc 23">
                <a:extLst>
                  <a:ext uri="{FF2B5EF4-FFF2-40B4-BE49-F238E27FC236}">
                    <a16:creationId xmlns:a16="http://schemas.microsoft.com/office/drawing/2014/main" id="{85C25413-FE26-244C-A4CE-575C7F13F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2" name="Oval 24">
                <a:extLst>
                  <a:ext uri="{FF2B5EF4-FFF2-40B4-BE49-F238E27FC236}">
                    <a16:creationId xmlns:a16="http://schemas.microsoft.com/office/drawing/2014/main" id="{0B8B1097-917C-F150-2F02-011B55007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3" name="Line 25">
                <a:extLst>
                  <a:ext uri="{FF2B5EF4-FFF2-40B4-BE49-F238E27FC236}">
                    <a16:creationId xmlns:a16="http://schemas.microsoft.com/office/drawing/2014/main" id="{43415BD3-FA45-52F2-121A-495481F903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4" name="Line 26">
                <a:extLst>
                  <a:ext uri="{FF2B5EF4-FFF2-40B4-BE49-F238E27FC236}">
                    <a16:creationId xmlns:a16="http://schemas.microsoft.com/office/drawing/2014/main" id="{98A9CEF9-EB17-1CA3-83D4-450D4BD4C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5" name="Line 27">
                <a:extLst>
                  <a:ext uri="{FF2B5EF4-FFF2-40B4-BE49-F238E27FC236}">
                    <a16:creationId xmlns:a16="http://schemas.microsoft.com/office/drawing/2014/main" id="{192C2C0E-59D9-DA48-596F-B5DDD255E1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2341" name="Group 53">
            <a:extLst>
              <a:ext uri="{FF2B5EF4-FFF2-40B4-BE49-F238E27FC236}">
                <a16:creationId xmlns:a16="http://schemas.microsoft.com/office/drawing/2014/main" id="{3EFE7B75-8761-56E1-616E-75EE216294EA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12330" name="Group 42">
              <a:extLst>
                <a:ext uri="{FF2B5EF4-FFF2-40B4-BE49-F238E27FC236}">
                  <a16:creationId xmlns:a16="http://schemas.microsoft.com/office/drawing/2014/main" id="{F28DABDD-8548-8548-CC30-AFA712B9A5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12320" name="Group 32">
                <a:extLst>
                  <a:ext uri="{FF2B5EF4-FFF2-40B4-BE49-F238E27FC236}">
                    <a16:creationId xmlns:a16="http://schemas.microsoft.com/office/drawing/2014/main" id="{247C5525-15FF-C6C6-84F2-912CCB30BE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12318" name="Oval 30">
                  <a:extLst>
                    <a:ext uri="{FF2B5EF4-FFF2-40B4-BE49-F238E27FC236}">
                      <a16:creationId xmlns:a16="http://schemas.microsoft.com/office/drawing/2014/main" id="{C28F74F5-4C0A-F781-7C8E-C56E7E528C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9" name="Oval 31">
                  <a:extLst>
                    <a:ext uri="{FF2B5EF4-FFF2-40B4-BE49-F238E27FC236}">
                      <a16:creationId xmlns:a16="http://schemas.microsoft.com/office/drawing/2014/main" id="{B998AB1E-F0A2-B62B-E1F2-E080311DC7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23" name="Group 35">
                <a:extLst>
                  <a:ext uri="{FF2B5EF4-FFF2-40B4-BE49-F238E27FC236}">
                    <a16:creationId xmlns:a16="http://schemas.microsoft.com/office/drawing/2014/main" id="{BEF17F5D-E022-7791-A94A-6022F95ACF9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12321" name="AutoShape 33">
                  <a:extLst>
                    <a:ext uri="{FF2B5EF4-FFF2-40B4-BE49-F238E27FC236}">
                      <a16:creationId xmlns:a16="http://schemas.microsoft.com/office/drawing/2014/main" id="{352F335B-73B2-54E5-C8C3-68253F5C1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2" name="Rectangle 34">
                  <a:extLst>
                    <a:ext uri="{FF2B5EF4-FFF2-40B4-BE49-F238E27FC236}">
                      <a16:creationId xmlns:a16="http://schemas.microsoft.com/office/drawing/2014/main" id="{DC699E50-48A4-BA00-D518-F38DEF4067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28" name="Group 40">
                <a:extLst>
                  <a:ext uri="{FF2B5EF4-FFF2-40B4-BE49-F238E27FC236}">
                    <a16:creationId xmlns:a16="http://schemas.microsoft.com/office/drawing/2014/main" id="{64EFA504-4BEB-539B-9CA4-0034D797AB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12326" name="Group 38">
                  <a:extLst>
                    <a:ext uri="{FF2B5EF4-FFF2-40B4-BE49-F238E27FC236}">
                      <a16:creationId xmlns:a16="http://schemas.microsoft.com/office/drawing/2014/main" id="{A73DF391-7F4D-AF33-4352-018B7F032C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12324" name="Arc 36">
                    <a:extLst>
                      <a:ext uri="{FF2B5EF4-FFF2-40B4-BE49-F238E27FC236}">
                        <a16:creationId xmlns:a16="http://schemas.microsoft.com/office/drawing/2014/main" id="{EC5DCCF3-E6C7-D768-0768-EB0BDADB68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2325" name="Arc 37">
                    <a:extLst>
                      <a:ext uri="{FF2B5EF4-FFF2-40B4-BE49-F238E27FC236}">
                        <a16:creationId xmlns:a16="http://schemas.microsoft.com/office/drawing/2014/main" id="{D27292AE-4562-205F-D5AF-7CF81957E6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2327" name="Line 39">
                  <a:extLst>
                    <a:ext uri="{FF2B5EF4-FFF2-40B4-BE49-F238E27FC236}">
                      <a16:creationId xmlns:a16="http://schemas.microsoft.com/office/drawing/2014/main" id="{A77107BC-BCCF-402B-763B-E1F6FAD1380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2329" name="Freeform 41">
                <a:extLst>
                  <a:ext uri="{FF2B5EF4-FFF2-40B4-BE49-F238E27FC236}">
                    <a16:creationId xmlns:a16="http://schemas.microsoft.com/office/drawing/2014/main" id="{8404E8F4-C002-1F0B-C92D-AF6031876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2340" name="Group 52">
              <a:extLst>
                <a:ext uri="{FF2B5EF4-FFF2-40B4-BE49-F238E27FC236}">
                  <a16:creationId xmlns:a16="http://schemas.microsoft.com/office/drawing/2014/main" id="{33B81235-3BEF-6ECD-44DC-944CD732C1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12331" name="Oval 43">
                <a:extLst>
                  <a:ext uri="{FF2B5EF4-FFF2-40B4-BE49-F238E27FC236}">
                    <a16:creationId xmlns:a16="http://schemas.microsoft.com/office/drawing/2014/main" id="{14E546B4-5E94-8671-30A6-7AE75AA622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2" name="Line 44">
                <a:extLst>
                  <a:ext uri="{FF2B5EF4-FFF2-40B4-BE49-F238E27FC236}">
                    <a16:creationId xmlns:a16="http://schemas.microsoft.com/office/drawing/2014/main" id="{529215CA-93CC-5F63-3355-2F44021327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3" name="Line 45">
                <a:extLst>
                  <a:ext uri="{FF2B5EF4-FFF2-40B4-BE49-F238E27FC236}">
                    <a16:creationId xmlns:a16="http://schemas.microsoft.com/office/drawing/2014/main" id="{A37F217E-E1EE-560A-775D-615A162383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4" name="Line 46">
                <a:extLst>
                  <a:ext uri="{FF2B5EF4-FFF2-40B4-BE49-F238E27FC236}">
                    <a16:creationId xmlns:a16="http://schemas.microsoft.com/office/drawing/2014/main" id="{36355DAC-6001-4822-0EAE-8EE3DD86DB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5" name="Line 47">
                <a:extLst>
                  <a:ext uri="{FF2B5EF4-FFF2-40B4-BE49-F238E27FC236}">
                    <a16:creationId xmlns:a16="http://schemas.microsoft.com/office/drawing/2014/main" id="{7466F05E-2303-EE24-C701-709F91F873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6" name="Line 48">
                <a:extLst>
                  <a:ext uri="{FF2B5EF4-FFF2-40B4-BE49-F238E27FC236}">
                    <a16:creationId xmlns:a16="http://schemas.microsoft.com/office/drawing/2014/main" id="{F4B5C409-EE81-A639-3915-2E82C68E5E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7" name="Arc 49">
                <a:extLst>
                  <a:ext uri="{FF2B5EF4-FFF2-40B4-BE49-F238E27FC236}">
                    <a16:creationId xmlns:a16="http://schemas.microsoft.com/office/drawing/2014/main" id="{EE427E8C-D568-72E6-F5E5-9695A08D0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8" name="Line 50">
                <a:extLst>
                  <a:ext uri="{FF2B5EF4-FFF2-40B4-BE49-F238E27FC236}">
                    <a16:creationId xmlns:a16="http://schemas.microsoft.com/office/drawing/2014/main" id="{5B9106CD-73CA-CB7D-2B9B-0A15AA0E28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9" name="Line 51">
                <a:extLst>
                  <a:ext uri="{FF2B5EF4-FFF2-40B4-BE49-F238E27FC236}">
                    <a16:creationId xmlns:a16="http://schemas.microsoft.com/office/drawing/2014/main" id="{6A9C291D-C9D9-435E-7FCE-51F3E5D779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2342" name="Line 54">
            <a:extLst>
              <a:ext uri="{FF2B5EF4-FFF2-40B4-BE49-F238E27FC236}">
                <a16:creationId xmlns:a16="http://schemas.microsoft.com/office/drawing/2014/main" id="{F88A933B-69BD-1A53-5A8F-4B5BCB4052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2343" name="Picture 55">
            <a:extLst>
              <a:ext uri="{FF2B5EF4-FFF2-40B4-BE49-F238E27FC236}">
                <a16:creationId xmlns:a16="http://schemas.microsoft.com/office/drawing/2014/main" id="{7EABE0F6-0EC2-F1E3-D362-0FF17B299A6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490663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976C7E19-4E4F-D82D-590E-E556FCC5F4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Relaxed WYSIWIS Views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85388CCE-9738-E1D3-8A48-5BF1F605CE5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1525588"/>
            <a:ext cx="3990975" cy="384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>
            <a:extLst>
              <a:ext uri="{FF2B5EF4-FFF2-40B4-BE49-F238E27FC236}">
                <a16:creationId xmlns:a16="http://schemas.microsoft.com/office/drawing/2014/main" id="{FC803083-CB1E-5577-B300-2038EDFDBF8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504950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7" name="Freeform 5">
            <a:extLst>
              <a:ext uri="{FF2B5EF4-FFF2-40B4-BE49-F238E27FC236}">
                <a16:creationId xmlns:a16="http://schemas.microsoft.com/office/drawing/2014/main" id="{F21FB180-0008-285E-91ED-DE6F1792F2C5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3342" name="Group 30">
            <a:extLst>
              <a:ext uri="{FF2B5EF4-FFF2-40B4-BE49-F238E27FC236}">
                <a16:creationId xmlns:a16="http://schemas.microsoft.com/office/drawing/2014/main" id="{1601B678-D933-C0A4-15F3-037231C371F0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5503863"/>
            <a:ext cx="1271587" cy="1116012"/>
            <a:chOff x="3855" y="3467"/>
            <a:chExt cx="801" cy="703"/>
          </a:xfrm>
        </p:grpSpPr>
        <p:grpSp>
          <p:nvGrpSpPr>
            <p:cNvPr id="13330" name="Group 18">
              <a:extLst>
                <a:ext uri="{FF2B5EF4-FFF2-40B4-BE49-F238E27FC236}">
                  <a16:creationId xmlns:a16="http://schemas.microsoft.com/office/drawing/2014/main" id="{493887DE-5B5D-B830-6E05-59FB2CB3C9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13320" name="Group 8">
                <a:extLst>
                  <a:ext uri="{FF2B5EF4-FFF2-40B4-BE49-F238E27FC236}">
                    <a16:creationId xmlns:a16="http://schemas.microsoft.com/office/drawing/2014/main" id="{F30B9707-5CF1-D12C-B3DC-82E4AC76D6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13318" name="Oval 6">
                  <a:extLst>
                    <a:ext uri="{FF2B5EF4-FFF2-40B4-BE49-F238E27FC236}">
                      <a16:creationId xmlns:a16="http://schemas.microsoft.com/office/drawing/2014/main" id="{8CDB6B5C-4A5C-7CCF-7FD1-9AA9037E59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19" name="Oval 7">
                  <a:extLst>
                    <a:ext uri="{FF2B5EF4-FFF2-40B4-BE49-F238E27FC236}">
                      <a16:creationId xmlns:a16="http://schemas.microsoft.com/office/drawing/2014/main" id="{5D3F10E8-23C8-25D3-675A-793D99229B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3323" name="Group 11">
                <a:extLst>
                  <a:ext uri="{FF2B5EF4-FFF2-40B4-BE49-F238E27FC236}">
                    <a16:creationId xmlns:a16="http://schemas.microsoft.com/office/drawing/2014/main" id="{1A0D8528-A27C-0754-17E6-D5BA8C5202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13321" name="AutoShape 9">
                  <a:extLst>
                    <a:ext uri="{FF2B5EF4-FFF2-40B4-BE49-F238E27FC236}">
                      <a16:creationId xmlns:a16="http://schemas.microsoft.com/office/drawing/2014/main" id="{39FBD79F-4479-B54D-2B0F-2144971F1F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22" name="Rectangle 10">
                  <a:extLst>
                    <a:ext uri="{FF2B5EF4-FFF2-40B4-BE49-F238E27FC236}">
                      <a16:creationId xmlns:a16="http://schemas.microsoft.com/office/drawing/2014/main" id="{C8E9FDFB-78A5-F7F2-8D2C-EF76A5ECE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3328" name="Group 16">
                <a:extLst>
                  <a:ext uri="{FF2B5EF4-FFF2-40B4-BE49-F238E27FC236}">
                    <a16:creationId xmlns:a16="http://schemas.microsoft.com/office/drawing/2014/main" id="{BD4C2048-E91A-5631-28ED-CB8289B152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13326" name="Group 14">
                  <a:extLst>
                    <a:ext uri="{FF2B5EF4-FFF2-40B4-BE49-F238E27FC236}">
                      <a16:creationId xmlns:a16="http://schemas.microsoft.com/office/drawing/2014/main" id="{969C054F-18DA-6B43-BB6C-9FF3357490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13324" name="Arc 12">
                    <a:extLst>
                      <a:ext uri="{FF2B5EF4-FFF2-40B4-BE49-F238E27FC236}">
                        <a16:creationId xmlns:a16="http://schemas.microsoft.com/office/drawing/2014/main" id="{18CD3304-141A-39F9-1FEB-9C8AAABEB4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3325" name="Arc 13">
                    <a:extLst>
                      <a:ext uri="{FF2B5EF4-FFF2-40B4-BE49-F238E27FC236}">
                        <a16:creationId xmlns:a16="http://schemas.microsoft.com/office/drawing/2014/main" id="{CE58C1BD-7D8C-2C2A-4553-39200D0A89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3327" name="Line 15">
                  <a:extLst>
                    <a:ext uri="{FF2B5EF4-FFF2-40B4-BE49-F238E27FC236}">
                      <a16:creationId xmlns:a16="http://schemas.microsoft.com/office/drawing/2014/main" id="{44AA88AB-2BA7-969E-2253-C3CC96CC78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3329" name="Line 17">
                <a:extLst>
                  <a:ext uri="{FF2B5EF4-FFF2-40B4-BE49-F238E27FC236}">
                    <a16:creationId xmlns:a16="http://schemas.microsoft.com/office/drawing/2014/main" id="{5B66487D-158D-8ED8-D50A-0D17EB71A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3341" name="Group 29">
              <a:extLst>
                <a:ext uri="{FF2B5EF4-FFF2-40B4-BE49-F238E27FC236}">
                  <a16:creationId xmlns:a16="http://schemas.microsoft.com/office/drawing/2014/main" id="{6E42D0D1-F0CA-75DE-3D5C-24D93D421B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13331" name="Line 19">
                <a:extLst>
                  <a:ext uri="{FF2B5EF4-FFF2-40B4-BE49-F238E27FC236}">
                    <a16:creationId xmlns:a16="http://schemas.microsoft.com/office/drawing/2014/main" id="{6C06720B-13A7-20A6-E845-2B1C58C315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2" name="Line 20">
                <a:extLst>
                  <a:ext uri="{FF2B5EF4-FFF2-40B4-BE49-F238E27FC236}">
                    <a16:creationId xmlns:a16="http://schemas.microsoft.com/office/drawing/2014/main" id="{3441ED24-D5AD-AA56-00F5-20563E7410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3" name="Line 21">
                <a:extLst>
                  <a:ext uri="{FF2B5EF4-FFF2-40B4-BE49-F238E27FC236}">
                    <a16:creationId xmlns:a16="http://schemas.microsoft.com/office/drawing/2014/main" id="{D9D5A6D5-9435-EBF3-40B5-04FFBA0B85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4" name="Line 22">
                <a:extLst>
                  <a:ext uri="{FF2B5EF4-FFF2-40B4-BE49-F238E27FC236}">
                    <a16:creationId xmlns:a16="http://schemas.microsoft.com/office/drawing/2014/main" id="{10F3386B-C50D-1315-8100-4228E2B174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5" name="Line 23">
                <a:extLst>
                  <a:ext uri="{FF2B5EF4-FFF2-40B4-BE49-F238E27FC236}">
                    <a16:creationId xmlns:a16="http://schemas.microsoft.com/office/drawing/2014/main" id="{7D481B4F-CC90-A241-DEBD-987EE8CCA1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6" name="Arc 24">
                <a:extLst>
                  <a:ext uri="{FF2B5EF4-FFF2-40B4-BE49-F238E27FC236}">
                    <a16:creationId xmlns:a16="http://schemas.microsoft.com/office/drawing/2014/main" id="{72A0E5DE-CD36-AD25-B466-6F83A76A99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7" name="Oval 25">
                <a:extLst>
                  <a:ext uri="{FF2B5EF4-FFF2-40B4-BE49-F238E27FC236}">
                    <a16:creationId xmlns:a16="http://schemas.microsoft.com/office/drawing/2014/main" id="{86C3B330-25CA-9E75-975A-0FA05C203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8" name="Line 26">
                <a:extLst>
                  <a:ext uri="{FF2B5EF4-FFF2-40B4-BE49-F238E27FC236}">
                    <a16:creationId xmlns:a16="http://schemas.microsoft.com/office/drawing/2014/main" id="{77561000-E1D8-48CC-B873-A43483ADAE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39" name="Line 27">
                <a:extLst>
                  <a:ext uri="{FF2B5EF4-FFF2-40B4-BE49-F238E27FC236}">
                    <a16:creationId xmlns:a16="http://schemas.microsoft.com/office/drawing/2014/main" id="{2BD12584-9702-E15F-E0BD-3FC7EC6CE3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40" name="Line 28">
                <a:extLst>
                  <a:ext uri="{FF2B5EF4-FFF2-40B4-BE49-F238E27FC236}">
                    <a16:creationId xmlns:a16="http://schemas.microsoft.com/office/drawing/2014/main" id="{FE43CEB1-0597-C342-CEDB-796DE627EB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3366" name="Group 54">
            <a:extLst>
              <a:ext uri="{FF2B5EF4-FFF2-40B4-BE49-F238E27FC236}">
                <a16:creationId xmlns:a16="http://schemas.microsoft.com/office/drawing/2014/main" id="{10416316-192E-DB28-71AF-BD23E9E6DA8C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13355" name="Group 43">
              <a:extLst>
                <a:ext uri="{FF2B5EF4-FFF2-40B4-BE49-F238E27FC236}">
                  <a16:creationId xmlns:a16="http://schemas.microsoft.com/office/drawing/2014/main" id="{FD053052-1974-D365-8135-43D3D3CEDC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13345" name="Group 33">
                <a:extLst>
                  <a:ext uri="{FF2B5EF4-FFF2-40B4-BE49-F238E27FC236}">
                    <a16:creationId xmlns:a16="http://schemas.microsoft.com/office/drawing/2014/main" id="{3AEB4E4D-0678-1C28-222A-B9254352D8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13343" name="Oval 31">
                  <a:extLst>
                    <a:ext uri="{FF2B5EF4-FFF2-40B4-BE49-F238E27FC236}">
                      <a16:creationId xmlns:a16="http://schemas.microsoft.com/office/drawing/2014/main" id="{2CDF5516-E2A9-7D33-178E-E72809282C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44" name="Oval 32">
                  <a:extLst>
                    <a:ext uri="{FF2B5EF4-FFF2-40B4-BE49-F238E27FC236}">
                      <a16:creationId xmlns:a16="http://schemas.microsoft.com/office/drawing/2014/main" id="{0139F0CC-83A5-F3E0-2CD6-A481C862E2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3348" name="Group 36">
                <a:extLst>
                  <a:ext uri="{FF2B5EF4-FFF2-40B4-BE49-F238E27FC236}">
                    <a16:creationId xmlns:a16="http://schemas.microsoft.com/office/drawing/2014/main" id="{66DC7FE6-771F-F939-F6AC-89BBB94DD6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13346" name="AutoShape 34">
                  <a:extLst>
                    <a:ext uri="{FF2B5EF4-FFF2-40B4-BE49-F238E27FC236}">
                      <a16:creationId xmlns:a16="http://schemas.microsoft.com/office/drawing/2014/main" id="{6B474D8E-C523-FDB8-A461-DA2160725A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3347" name="Rectangle 35">
                  <a:extLst>
                    <a:ext uri="{FF2B5EF4-FFF2-40B4-BE49-F238E27FC236}">
                      <a16:creationId xmlns:a16="http://schemas.microsoft.com/office/drawing/2014/main" id="{8FCB5B1F-FCD1-1023-DE4D-DA148EDF78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3353" name="Group 41">
                <a:extLst>
                  <a:ext uri="{FF2B5EF4-FFF2-40B4-BE49-F238E27FC236}">
                    <a16:creationId xmlns:a16="http://schemas.microsoft.com/office/drawing/2014/main" id="{E03631DE-2597-1521-B285-9A3DAEA00F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13351" name="Group 39">
                  <a:extLst>
                    <a:ext uri="{FF2B5EF4-FFF2-40B4-BE49-F238E27FC236}">
                      <a16:creationId xmlns:a16="http://schemas.microsoft.com/office/drawing/2014/main" id="{BFC5D076-F4F8-05EF-AB06-9A67B146B1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13349" name="Arc 37">
                    <a:extLst>
                      <a:ext uri="{FF2B5EF4-FFF2-40B4-BE49-F238E27FC236}">
                        <a16:creationId xmlns:a16="http://schemas.microsoft.com/office/drawing/2014/main" id="{3E8274EB-75B0-AD6A-EE63-29D4469539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3350" name="Arc 38">
                    <a:extLst>
                      <a:ext uri="{FF2B5EF4-FFF2-40B4-BE49-F238E27FC236}">
                        <a16:creationId xmlns:a16="http://schemas.microsoft.com/office/drawing/2014/main" id="{0F446417-E0C2-78F9-5AC7-E3707EF7ED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3352" name="Line 40">
                  <a:extLst>
                    <a:ext uri="{FF2B5EF4-FFF2-40B4-BE49-F238E27FC236}">
                      <a16:creationId xmlns:a16="http://schemas.microsoft.com/office/drawing/2014/main" id="{C03C2BA4-5E20-E9F3-2D99-98A4944920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3354" name="Freeform 42">
                <a:extLst>
                  <a:ext uri="{FF2B5EF4-FFF2-40B4-BE49-F238E27FC236}">
                    <a16:creationId xmlns:a16="http://schemas.microsoft.com/office/drawing/2014/main" id="{BB4B1976-D642-08D9-A44B-D629FD66B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3365" name="Group 53">
              <a:extLst>
                <a:ext uri="{FF2B5EF4-FFF2-40B4-BE49-F238E27FC236}">
                  <a16:creationId xmlns:a16="http://schemas.microsoft.com/office/drawing/2014/main" id="{B2CAD9A4-261D-EC97-8896-4402D7169B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13356" name="Oval 44">
                <a:extLst>
                  <a:ext uri="{FF2B5EF4-FFF2-40B4-BE49-F238E27FC236}">
                    <a16:creationId xmlns:a16="http://schemas.microsoft.com/office/drawing/2014/main" id="{C53B4E3A-107C-8FA8-F5A4-396C859703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57" name="Line 45">
                <a:extLst>
                  <a:ext uri="{FF2B5EF4-FFF2-40B4-BE49-F238E27FC236}">
                    <a16:creationId xmlns:a16="http://schemas.microsoft.com/office/drawing/2014/main" id="{37E7DB9C-2CBB-D56E-ADB6-A55A50F34B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58" name="Line 46">
                <a:extLst>
                  <a:ext uri="{FF2B5EF4-FFF2-40B4-BE49-F238E27FC236}">
                    <a16:creationId xmlns:a16="http://schemas.microsoft.com/office/drawing/2014/main" id="{DF0233CC-C98B-6CB1-0633-3A1B102C7C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59" name="Line 47">
                <a:extLst>
                  <a:ext uri="{FF2B5EF4-FFF2-40B4-BE49-F238E27FC236}">
                    <a16:creationId xmlns:a16="http://schemas.microsoft.com/office/drawing/2014/main" id="{53FE4874-9683-AC93-F0EA-D1CD9B14B9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60" name="Line 48">
                <a:extLst>
                  <a:ext uri="{FF2B5EF4-FFF2-40B4-BE49-F238E27FC236}">
                    <a16:creationId xmlns:a16="http://schemas.microsoft.com/office/drawing/2014/main" id="{B463A86A-5E8D-29AD-8A83-0E54241139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61" name="Line 49">
                <a:extLst>
                  <a:ext uri="{FF2B5EF4-FFF2-40B4-BE49-F238E27FC236}">
                    <a16:creationId xmlns:a16="http://schemas.microsoft.com/office/drawing/2014/main" id="{67E3D049-F875-DF9D-C373-339EF4C4AC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62" name="Arc 50">
                <a:extLst>
                  <a:ext uri="{FF2B5EF4-FFF2-40B4-BE49-F238E27FC236}">
                    <a16:creationId xmlns:a16="http://schemas.microsoft.com/office/drawing/2014/main" id="{49A0E9E7-104F-AC51-CDDE-411273D1BA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63" name="Line 51">
                <a:extLst>
                  <a:ext uri="{FF2B5EF4-FFF2-40B4-BE49-F238E27FC236}">
                    <a16:creationId xmlns:a16="http://schemas.microsoft.com/office/drawing/2014/main" id="{6EA29036-AFE4-3493-FA73-3D867E0B21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3364" name="Line 52">
                <a:extLst>
                  <a:ext uri="{FF2B5EF4-FFF2-40B4-BE49-F238E27FC236}">
                    <a16:creationId xmlns:a16="http://schemas.microsoft.com/office/drawing/2014/main" id="{11BAA833-E70A-F7FC-707E-670D39BA9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3367" name="Line 55">
            <a:extLst>
              <a:ext uri="{FF2B5EF4-FFF2-40B4-BE49-F238E27FC236}">
                <a16:creationId xmlns:a16="http://schemas.microsoft.com/office/drawing/2014/main" id="{2A657CC2-9F7B-2848-8259-1BB8D76186F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134871B-E0BE-C782-E387-04B7895DFE8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1825" y="354013"/>
            <a:ext cx="7772400" cy="1143000"/>
          </a:xfrm>
          <a:noFill/>
          <a:ln/>
        </p:spPr>
        <p:txBody>
          <a:bodyPr anchor="ctr"/>
          <a:lstStyle/>
          <a:p>
            <a:r>
              <a:rPr lang="en-US" altLang="LID4096" sz="4400"/>
              <a:t>Awareness</a:t>
            </a:r>
          </a:p>
        </p:txBody>
      </p:sp>
      <p:grpSp>
        <p:nvGrpSpPr>
          <p:cNvPr id="14379" name="Group 43">
            <a:extLst>
              <a:ext uri="{FF2B5EF4-FFF2-40B4-BE49-F238E27FC236}">
                <a16:creationId xmlns:a16="http://schemas.microsoft.com/office/drawing/2014/main" id="{23877846-AE66-8486-7D4A-6C8401373D32}"/>
              </a:ext>
            </a:extLst>
          </p:cNvPr>
          <p:cNvGrpSpPr>
            <a:grpSpLocks/>
          </p:cNvGrpSpPr>
          <p:nvPr/>
        </p:nvGrpSpPr>
        <p:grpSpPr bwMode="auto">
          <a:xfrm>
            <a:off x="2511425" y="3543300"/>
            <a:ext cx="4876800" cy="3187700"/>
            <a:chOff x="1582" y="2232"/>
            <a:chExt cx="3072" cy="2008"/>
          </a:xfrm>
        </p:grpSpPr>
        <p:sp>
          <p:nvSpPr>
            <p:cNvPr id="14339" name="Oval 3">
              <a:extLst>
                <a:ext uri="{FF2B5EF4-FFF2-40B4-BE49-F238E27FC236}">
                  <a16:creationId xmlns:a16="http://schemas.microsoft.com/office/drawing/2014/main" id="{36DF0EC8-51B9-365F-E0CF-1A2E90F25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" y="2852"/>
              <a:ext cx="2680" cy="76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40" name="AutoShape 4">
              <a:extLst>
                <a:ext uri="{FF2B5EF4-FFF2-40B4-BE49-F238E27FC236}">
                  <a16:creationId xmlns:a16="http://schemas.microsoft.com/office/drawing/2014/main" id="{DD3865F3-1EA4-66D3-247E-0F06180B116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58" y="2996"/>
              <a:ext cx="1622" cy="472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41" name="Oval 5">
              <a:extLst>
                <a:ext uri="{FF2B5EF4-FFF2-40B4-BE49-F238E27FC236}">
                  <a16:creationId xmlns:a16="http://schemas.microsoft.com/office/drawing/2014/main" id="{89BCAAC2-12DE-DAE5-9F5B-D9441705F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" y="2232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42" name="Arc 6">
              <a:extLst>
                <a:ext uri="{FF2B5EF4-FFF2-40B4-BE49-F238E27FC236}">
                  <a16:creationId xmlns:a16="http://schemas.microsoft.com/office/drawing/2014/main" id="{66BCF53E-25D5-B241-483E-2B9CEC45A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" y="2465"/>
              <a:ext cx="192" cy="9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88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14"/>
                    <a:pt x="9602" y="61"/>
                    <a:pt x="21488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14"/>
                    <a:pt x="9602" y="61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43" name="Arc 7">
              <a:extLst>
                <a:ext uri="{FF2B5EF4-FFF2-40B4-BE49-F238E27FC236}">
                  <a16:creationId xmlns:a16="http://schemas.microsoft.com/office/drawing/2014/main" id="{F272926C-6F01-B7C2-9D1E-F4E352951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2465"/>
              <a:ext cx="192" cy="9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4346" name="Group 10">
              <a:extLst>
                <a:ext uri="{FF2B5EF4-FFF2-40B4-BE49-F238E27FC236}">
                  <a16:creationId xmlns:a16="http://schemas.microsoft.com/office/drawing/2014/main" id="{8CD279EC-D796-41C9-6A40-AFD04069AB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4" y="2560"/>
              <a:ext cx="288" cy="384"/>
              <a:chOff x="2694" y="2560"/>
              <a:chExt cx="288" cy="384"/>
            </a:xfrm>
          </p:grpSpPr>
          <p:sp>
            <p:nvSpPr>
              <p:cNvPr id="14344" name="Line 8">
                <a:extLst>
                  <a:ext uri="{FF2B5EF4-FFF2-40B4-BE49-F238E27FC236}">
                    <a16:creationId xmlns:a16="http://schemas.microsoft.com/office/drawing/2014/main" id="{BBCA9AE4-C45A-E6D2-DBE5-CE045F69FA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4" y="2560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45" name="Line 9">
                <a:extLst>
                  <a:ext uri="{FF2B5EF4-FFF2-40B4-BE49-F238E27FC236}">
                    <a16:creationId xmlns:a16="http://schemas.microsoft.com/office/drawing/2014/main" id="{4C141108-EE5B-8427-9DF6-F69BABD820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0" y="2608"/>
                <a:ext cx="19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4349" name="Group 13">
              <a:extLst>
                <a:ext uri="{FF2B5EF4-FFF2-40B4-BE49-F238E27FC236}">
                  <a16:creationId xmlns:a16="http://schemas.microsoft.com/office/drawing/2014/main" id="{01A70C56-B8A7-C790-61A9-F357E94C19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2" y="2560"/>
              <a:ext cx="288" cy="384"/>
              <a:chOff x="3062" y="2560"/>
              <a:chExt cx="288" cy="384"/>
            </a:xfrm>
          </p:grpSpPr>
          <p:sp>
            <p:nvSpPr>
              <p:cNvPr id="14347" name="Line 11">
                <a:extLst>
                  <a:ext uri="{FF2B5EF4-FFF2-40B4-BE49-F238E27FC236}">
                    <a16:creationId xmlns:a16="http://schemas.microsoft.com/office/drawing/2014/main" id="{6BE3D104-B07A-1CEA-59C8-4D7E0E3EC5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4" y="2560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48" name="Line 12">
                <a:extLst>
                  <a:ext uri="{FF2B5EF4-FFF2-40B4-BE49-F238E27FC236}">
                    <a16:creationId xmlns:a16="http://schemas.microsoft.com/office/drawing/2014/main" id="{39681A54-F5B0-BA35-4E8E-DE5740C37E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62" y="2608"/>
                <a:ext cx="19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4350" name="Line 14">
              <a:extLst>
                <a:ext uri="{FF2B5EF4-FFF2-40B4-BE49-F238E27FC236}">
                  <a16:creationId xmlns:a16="http://schemas.microsoft.com/office/drawing/2014/main" id="{FC3DB54E-69ED-1A7E-2123-47BFF07F36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0" y="3520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1" name="Line 15">
              <a:extLst>
                <a:ext uri="{FF2B5EF4-FFF2-40B4-BE49-F238E27FC236}">
                  <a16:creationId xmlns:a16="http://schemas.microsoft.com/office/drawing/2014/main" id="{2F1F0377-4605-59DF-FB48-B1D9B99C58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0" y="3664"/>
              <a:ext cx="336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2" name="Line 16">
              <a:extLst>
                <a:ext uri="{FF2B5EF4-FFF2-40B4-BE49-F238E27FC236}">
                  <a16:creationId xmlns:a16="http://schemas.microsoft.com/office/drawing/2014/main" id="{56ACCD2A-B6B7-5D59-08CC-04D2EA889F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6" y="2896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3" name="Line 17">
              <a:extLst>
                <a:ext uri="{FF2B5EF4-FFF2-40B4-BE49-F238E27FC236}">
                  <a16:creationId xmlns:a16="http://schemas.microsoft.com/office/drawing/2014/main" id="{8557F0BA-AFBE-BD14-A620-664286551E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78" y="2848"/>
              <a:ext cx="48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4" name="Line 18">
              <a:extLst>
                <a:ext uri="{FF2B5EF4-FFF2-40B4-BE49-F238E27FC236}">
                  <a16:creationId xmlns:a16="http://schemas.microsoft.com/office/drawing/2014/main" id="{1B7C3A5C-0E76-0F4C-B7F4-E4CF0674F7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2" y="2848"/>
              <a:ext cx="91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5" name="Arc 19">
              <a:extLst>
                <a:ext uri="{FF2B5EF4-FFF2-40B4-BE49-F238E27FC236}">
                  <a16:creationId xmlns:a16="http://schemas.microsoft.com/office/drawing/2014/main" id="{225DC7FD-33B9-0AC2-2F38-64B9AE8D7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" y="2663"/>
              <a:ext cx="542" cy="370"/>
            </a:xfrm>
            <a:custGeom>
              <a:avLst/>
              <a:gdLst>
                <a:gd name="G0" fmla="+- 0 0 0"/>
                <a:gd name="G1" fmla="+- 18880 0 0"/>
                <a:gd name="G2" fmla="+- 21600 0 0"/>
                <a:gd name="T0" fmla="*/ 10493 w 20307"/>
                <a:gd name="T1" fmla="*/ 0 h 18880"/>
                <a:gd name="T2" fmla="*/ 20307 w 20307"/>
                <a:gd name="T3" fmla="*/ 11520 h 18880"/>
                <a:gd name="T4" fmla="*/ 0 w 20307"/>
                <a:gd name="T5" fmla="*/ 18880 h 18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7" h="18880" fill="none" extrusionOk="0">
                  <a:moveTo>
                    <a:pt x="10493" y="-1"/>
                  </a:moveTo>
                  <a:cubicBezTo>
                    <a:pt x="15046" y="2530"/>
                    <a:pt x="18532" y="6622"/>
                    <a:pt x="20307" y="11519"/>
                  </a:cubicBezTo>
                </a:path>
                <a:path w="20307" h="18880" stroke="0" extrusionOk="0">
                  <a:moveTo>
                    <a:pt x="10493" y="-1"/>
                  </a:moveTo>
                  <a:cubicBezTo>
                    <a:pt x="15046" y="2530"/>
                    <a:pt x="18532" y="6622"/>
                    <a:pt x="20307" y="11519"/>
                  </a:cubicBezTo>
                  <a:lnTo>
                    <a:pt x="0" y="1888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6" name="Oval 20">
              <a:extLst>
                <a:ext uri="{FF2B5EF4-FFF2-40B4-BE49-F238E27FC236}">
                  <a16:creationId xmlns:a16="http://schemas.microsoft.com/office/drawing/2014/main" id="{91EA25A3-1C0C-B708-CEA2-EE863CD182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4" y="2472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7" name="Line 21">
              <a:extLst>
                <a:ext uri="{FF2B5EF4-FFF2-40B4-BE49-F238E27FC236}">
                  <a16:creationId xmlns:a16="http://schemas.microsoft.com/office/drawing/2014/main" id="{7F001189-B0FA-8636-F66B-1FC7B48B7A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9" y="2885"/>
              <a:ext cx="93" cy="2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8" name="Line 22">
              <a:extLst>
                <a:ext uri="{FF2B5EF4-FFF2-40B4-BE49-F238E27FC236}">
                  <a16:creationId xmlns:a16="http://schemas.microsoft.com/office/drawing/2014/main" id="{FF3F9740-CB9F-B7E5-3C63-CDBBD1C39A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0" y="3088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59" name="Oval 23">
              <a:extLst>
                <a:ext uri="{FF2B5EF4-FFF2-40B4-BE49-F238E27FC236}">
                  <a16:creationId xmlns:a16="http://schemas.microsoft.com/office/drawing/2014/main" id="{29602F74-DF0C-1EC8-5100-2F0EFE8DF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" y="2280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0" name="Line 24">
              <a:extLst>
                <a:ext uri="{FF2B5EF4-FFF2-40B4-BE49-F238E27FC236}">
                  <a16:creationId xmlns:a16="http://schemas.microsoft.com/office/drawing/2014/main" id="{916C5DBB-F420-E309-C817-0E939D049F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" y="3520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1" name="Line 25">
              <a:extLst>
                <a:ext uri="{FF2B5EF4-FFF2-40B4-BE49-F238E27FC236}">
                  <a16:creationId xmlns:a16="http://schemas.microsoft.com/office/drawing/2014/main" id="{3E5AACCA-DEC3-4A3B-5024-459622A1AE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7" y="3660"/>
              <a:ext cx="431" cy="5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2" name="Line 26">
              <a:extLst>
                <a:ext uri="{FF2B5EF4-FFF2-40B4-BE49-F238E27FC236}">
                  <a16:creationId xmlns:a16="http://schemas.microsoft.com/office/drawing/2014/main" id="{BA03445A-4983-30D4-60B1-7F6DF3EA6B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4" y="2848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3" name="Line 27">
              <a:extLst>
                <a:ext uri="{FF2B5EF4-FFF2-40B4-BE49-F238E27FC236}">
                  <a16:creationId xmlns:a16="http://schemas.microsoft.com/office/drawing/2014/main" id="{9D97E10B-7934-5D6B-E811-C314A33989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8" y="3040"/>
              <a:ext cx="4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4" name="Line 28">
              <a:extLst>
                <a:ext uri="{FF2B5EF4-FFF2-40B4-BE49-F238E27FC236}">
                  <a16:creationId xmlns:a16="http://schemas.microsoft.com/office/drawing/2014/main" id="{62D7728E-B780-2877-FE22-491FD9D7A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8" y="2752"/>
              <a:ext cx="14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5" name="Arc 29">
              <a:extLst>
                <a:ext uri="{FF2B5EF4-FFF2-40B4-BE49-F238E27FC236}">
                  <a16:creationId xmlns:a16="http://schemas.microsoft.com/office/drawing/2014/main" id="{94FDD29A-1D34-1146-755B-57380E3EB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2616"/>
              <a:ext cx="192" cy="473"/>
            </a:xfrm>
            <a:custGeom>
              <a:avLst/>
              <a:gdLst>
                <a:gd name="G0" fmla="+- 20306 0 0"/>
                <a:gd name="G1" fmla="+- 18842 0 0"/>
                <a:gd name="G2" fmla="+- 21600 0 0"/>
                <a:gd name="T0" fmla="*/ 0 w 20306"/>
                <a:gd name="T1" fmla="*/ 11478 h 18842"/>
                <a:gd name="T2" fmla="*/ 9745 w 20306"/>
                <a:gd name="T3" fmla="*/ 0 h 18842"/>
                <a:gd name="T4" fmla="*/ 20306 w 20306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6" h="18842" fill="none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</a:path>
                <a:path w="20306" h="18842" stroke="0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  <a:lnTo>
                    <a:pt x="20306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6" name="Line 30">
              <a:extLst>
                <a:ext uri="{FF2B5EF4-FFF2-40B4-BE49-F238E27FC236}">
                  <a16:creationId xmlns:a16="http://schemas.microsoft.com/office/drawing/2014/main" id="{2E94C4CF-7DBC-5EAD-09F4-A2A40CAFEA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2" y="2890"/>
              <a:ext cx="106" cy="6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7" name="Line 31">
              <a:extLst>
                <a:ext uri="{FF2B5EF4-FFF2-40B4-BE49-F238E27FC236}">
                  <a16:creationId xmlns:a16="http://schemas.microsoft.com/office/drawing/2014/main" id="{719A99DA-8AA1-F8FB-58A9-D4804C5011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8" y="3040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8" name="Oval 32">
              <a:extLst>
                <a:ext uri="{FF2B5EF4-FFF2-40B4-BE49-F238E27FC236}">
                  <a16:creationId xmlns:a16="http://schemas.microsoft.com/office/drawing/2014/main" id="{E6E1699B-8535-8614-E689-A7D0523F9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3044"/>
              <a:ext cx="136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69" name="Oval 33">
              <a:extLst>
                <a:ext uri="{FF2B5EF4-FFF2-40B4-BE49-F238E27FC236}">
                  <a16:creationId xmlns:a16="http://schemas.microsoft.com/office/drawing/2014/main" id="{5BC11B9B-41B8-B6DD-DE4E-5C9A7D9B2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" y="3143"/>
              <a:ext cx="199" cy="5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0" name="Oval 34">
              <a:extLst>
                <a:ext uri="{FF2B5EF4-FFF2-40B4-BE49-F238E27FC236}">
                  <a16:creationId xmlns:a16="http://schemas.microsoft.com/office/drawing/2014/main" id="{BFF359F6-F31B-C786-F2E8-F77E322E95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0" y="3044"/>
              <a:ext cx="136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1" name="Oval 35">
              <a:extLst>
                <a:ext uri="{FF2B5EF4-FFF2-40B4-BE49-F238E27FC236}">
                  <a16:creationId xmlns:a16="http://schemas.microsoft.com/office/drawing/2014/main" id="{BE522951-CB38-D78C-B5D2-A56D9FF45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2" y="3236"/>
              <a:ext cx="202" cy="5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2" name="Oval 36">
              <a:extLst>
                <a:ext uri="{FF2B5EF4-FFF2-40B4-BE49-F238E27FC236}">
                  <a16:creationId xmlns:a16="http://schemas.microsoft.com/office/drawing/2014/main" id="{5B910D92-8E6F-5D5D-AC20-9A639D0C2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0" y="3332"/>
              <a:ext cx="247" cy="8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3" name="Oval 37">
              <a:extLst>
                <a:ext uri="{FF2B5EF4-FFF2-40B4-BE49-F238E27FC236}">
                  <a16:creationId xmlns:a16="http://schemas.microsoft.com/office/drawing/2014/main" id="{015FDAA5-AEBF-D790-5465-FE57E8223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3236"/>
              <a:ext cx="229" cy="5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4" name="Line 38">
              <a:extLst>
                <a:ext uri="{FF2B5EF4-FFF2-40B4-BE49-F238E27FC236}">
                  <a16:creationId xmlns:a16="http://schemas.microsoft.com/office/drawing/2014/main" id="{442AD8BE-51A5-C1E6-A6A4-8B878ADD0C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4" y="3085"/>
              <a:ext cx="15" cy="1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5" name="Line 39">
              <a:extLst>
                <a:ext uri="{FF2B5EF4-FFF2-40B4-BE49-F238E27FC236}">
                  <a16:creationId xmlns:a16="http://schemas.microsoft.com/office/drawing/2014/main" id="{BA77B328-F1C1-B6F2-D4F9-ADC17EB0C2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34" y="3181"/>
              <a:ext cx="327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6" name="Line 40">
              <a:extLst>
                <a:ext uri="{FF2B5EF4-FFF2-40B4-BE49-F238E27FC236}">
                  <a16:creationId xmlns:a16="http://schemas.microsoft.com/office/drawing/2014/main" id="{EE822AA3-7474-1539-D790-E1AA83B27F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8" y="3196"/>
              <a:ext cx="54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7" name="Line 41">
              <a:extLst>
                <a:ext uri="{FF2B5EF4-FFF2-40B4-BE49-F238E27FC236}">
                  <a16:creationId xmlns:a16="http://schemas.microsoft.com/office/drawing/2014/main" id="{EFE09258-5A1B-4667-49CD-C66541BC97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86" y="3088"/>
              <a:ext cx="15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4378" name="Line 42">
              <a:extLst>
                <a:ext uri="{FF2B5EF4-FFF2-40B4-BE49-F238E27FC236}">
                  <a16:creationId xmlns:a16="http://schemas.microsoft.com/office/drawing/2014/main" id="{2BBAE9C4-0590-4B2F-9E43-90320D1AF4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" y="3295"/>
              <a:ext cx="198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4380" name="Rectangle 44">
            <a:extLst>
              <a:ext uri="{FF2B5EF4-FFF2-40B4-BE49-F238E27FC236}">
                <a16:creationId xmlns:a16="http://schemas.microsoft.com/office/drawing/2014/main" id="{AECFE2EF-54DB-5504-7F6C-7A44EDF325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1606550"/>
            <a:ext cx="7772400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3200">
                <a:latin typeface="Book Antiqua" panose="02040602050305030304" pitchFamily="18" charset="0"/>
              </a:rPr>
              <a:t>   “We cannot engage in joint activity   </a:t>
            </a:r>
            <a:br>
              <a:rPr lang="en-US" altLang="LID4096" sz="3200">
                <a:latin typeface="Book Antiqua" panose="02040602050305030304" pitchFamily="18" charset="0"/>
              </a:rPr>
            </a:br>
            <a:r>
              <a:rPr lang="en-US" altLang="LID4096" sz="3200">
                <a:latin typeface="Book Antiqua" panose="02040602050305030304" pitchFamily="18" charset="0"/>
              </a:rPr>
              <a:t>  without common ground”</a:t>
            </a:r>
          </a:p>
          <a:p>
            <a:pPr>
              <a:spcBef>
                <a:spcPct val="20000"/>
              </a:spcBef>
            </a:pPr>
            <a:r>
              <a:rPr lang="en-US" altLang="LID4096" sz="3200">
                <a:latin typeface="Book Antiqua" panose="02040602050305030304" pitchFamily="18" charset="0"/>
              </a:rPr>
              <a:t>						Herbert Clark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A3C3A2D-8190-5D71-C424-65D3B19CA4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Widgets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4C52345-DA37-4E28-0F68-16F7917894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1975" y="1893888"/>
            <a:ext cx="7772400" cy="2239962"/>
          </a:xfrm>
          <a:noFill/>
          <a:ln/>
        </p:spPr>
        <p:txBody>
          <a:bodyPr/>
          <a:lstStyle/>
          <a:p>
            <a:r>
              <a:rPr lang="en-US" altLang="LID4096"/>
              <a:t>Presence</a:t>
            </a:r>
          </a:p>
          <a:p>
            <a:r>
              <a:rPr lang="en-US" altLang="LID4096"/>
              <a:t>Location</a:t>
            </a:r>
          </a:p>
          <a:p>
            <a:r>
              <a:rPr lang="en-US" altLang="LID4096"/>
              <a:t>Activity</a:t>
            </a:r>
            <a:br>
              <a:rPr lang="en-US" altLang="LID4096"/>
            </a:br>
            <a:endParaRPr lang="en-US" altLang="LID4096"/>
          </a:p>
        </p:txBody>
      </p:sp>
      <p:grpSp>
        <p:nvGrpSpPr>
          <p:cNvPr id="16394" name="Group 10">
            <a:extLst>
              <a:ext uri="{FF2B5EF4-FFF2-40B4-BE49-F238E27FC236}">
                <a16:creationId xmlns:a16="http://schemas.microsoft.com/office/drawing/2014/main" id="{6A6C2FCD-8A4C-AD4B-A7BA-4E83713A66F7}"/>
              </a:ext>
            </a:extLst>
          </p:cNvPr>
          <p:cNvGrpSpPr>
            <a:grpSpLocks/>
          </p:cNvGrpSpPr>
          <p:nvPr/>
        </p:nvGrpSpPr>
        <p:grpSpPr bwMode="auto">
          <a:xfrm>
            <a:off x="3538538" y="2135188"/>
            <a:ext cx="5578475" cy="3014662"/>
            <a:chOff x="2229" y="1345"/>
            <a:chExt cx="3514" cy="1899"/>
          </a:xfrm>
        </p:grpSpPr>
        <p:sp>
          <p:nvSpPr>
            <p:cNvPr id="16388" name="Arc 4">
              <a:extLst>
                <a:ext uri="{FF2B5EF4-FFF2-40B4-BE49-F238E27FC236}">
                  <a16:creationId xmlns:a16="http://schemas.microsoft.com/office/drawing/2014/main" id="{C154375E-59E7-0FB3-2DAA-EC3D30E95D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229" y="1345"/>
              <a:ext cx="3514" cy="1899"/>
            </a:xfrm>
            <a:custGeom>
              <a:avLst/>
              <a:gdLst>
                <a:gd name="G0" fmla="+- 0 0 0"/>
                <a:gd name="G1" fmla="+- 21522 0 0"/>
                <a:gd name="G2" fmla="+- 21600 0 0"/>
                <a:gd name="T0" fmla="*/ 1831 w 21600"/>
                <a:gd name="T1" fmla="*/ 0 h 27692"/>
                <a:gd name="T2" fmla="*/ 20700 w 21600"/>
                <a:gd name="T3" fmla="*/ 27692 h 27692"/>
                <a:gd name="T4" fmla="*/ 0 w 21600"/>
                <a:gd name="T5" fmla="*/ 21522 h 27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7692" fill="none" extrusionOk="0">
                  <a:moveTo>
                    <a:pt x="1831" y="-1"/>
                  </a:moveTo>
                  <a:cubicBezTo>
                    <a:pt x="13010" y="950"/>
                    <a:pt x="21600" y="10302"/>
                    <a:pt x="21600" y="21522"/>
                  </a:cubicBezTo>
                  <a:cubicBezTo>
                    <a:pt x="21600" y="23611"/>
                    <a:pt x="21296" y="25689"/>
                    <a:pt x="20700" y="27692"/>
                  </a:cubicBezTo>
                </a:path>
                <a:path w="21600" h="27692" stroke="0" extrusionOk="0">
                  <a:moveTo>
                    <a:pt x="1831" y="-1"/>
                  </a:moveTo>
                  <a:cubicBezTo>
                    <a:pt x="13010" y="950"/>
                    <a:pt x="21600" y="10302"/>
                    <a:pt x="21600" y="21522"/>
                  </a:cubicBezTo>
                  <a:cubicBezTo>
                    <a:pt x="21600" y="23611"/>
                    <a:pt x="21296" y="25689"/>
                    <a:pt x="20700" y="27692"/>
                  </a:cubicBezTo>
                  <a:lnTo>
                    <a:pt x="0" y="21522"/>
                  </a:lnTo>
                  <a:close/>
                </a:path>
              </a:pathLst>
            </a:custGeom>
            <a:noFill/>
            <a:ln w="1270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389" name="Rectangle 5">
              <a:extLst>
                <a:ext uri="{FF2B5EF4-FFF2-40B4-BE49-F238E27FC236}">
                  <a16:creationId xmlns:a16="http://schemas.microsoft.com/office/drawing/2014/main" id="{21BC868E-44FD-8A09-74DA-9F350C8C4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8" y="1548"/>
              <a:ext cx="119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000">
                  <a:latin typeface="Helvetica" panose="020B0604020202020204" pitchFamily="34" charset="0"/>
                </a:rPr>
                <a:t>Information</a:t>
              </a:r>
            </a:p>
          </p:txBody>
        </p:sp>
        <p:sp>
          <p:nvSpPr>
            <p:cNvPr id="16390" name="Rectangle 6">
              <a:extLst>
                <a:ext uri="{FF2B5EF4-FFF2-40B4-BE49-F238E27FC236}">
                  <a16:creationId xmlns:a16="http://schemas.microsoft.com/office/drawing/2014/main" id="{E32C2C2C-9A93-1E23-01DA-982C845A5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2" y="2362"/>
              <a:ext cx="113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000">
                  <a:latin typeface="Helvetica" panose="020B0604020202020204" pitchFamily="34" charset="0"/>
                </a:rPr>
                <a:t>Translation</a:t>
              </a:r>
            </a:p>
          </p:txBody>
        </p:sp>
        <p:sp>
          <p:nvSpPr>
            <p:cNvPr id="16391" name="Rectangle 7">
              <a:extLst>
                <a:ext uri="{FF2B5EF4-FFF2-40B4-BE49-F238E27FC236}">
                  <a16:creationId xmlns:a16="http://schemas.microsoft.com/office/drawing/2014/main" id="{9817681E-9EF8-F758-329A-E860A0C0D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5" y="2842"/>
              <a:ext cx="969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000" b="1">
                  <a:latin typeface="Helvetica" panose="020B0604020202020204" pitchFamily="34" charset="0"/>
                </a:rPr>
                <a:t>Display</a:t>
              </a:r>
            </a:p>
          </p:txBody>
        </p:sp>
        <p:sp>
          <p:nvSpPr>
            <p:cNvPr id="16392" name="Rectangle 8">
              <a:extLst>
                <a:ext uri="{FF2B5EF4-FFF2-40B4-BE49-F238E27FC236}">
                  <a16:creationId xmlns:a16="http://schemas.microsoft.com/office/drawing/2014/main" id="{C4F5B070-8C2B-CE2F-F709-4DB7781C8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6" y="1858"/>
              <a:ext cx="115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000">
                  <a:latin typeface="Helvetica" panose="020B0604020202020204" pitchFamily="34" charset="0"/>
                </a:rPr>
                <a:t>Evaluation</a:t>
              </a:r>
            </a:p>
          </p:txBody>
        </p:sp>
        <p:sp>
          <p:nvSpPr>
            <p:cNvPr id="16393" name="Arc 9">
              <a:extLst>
                <a:ext uri="{FF2B5EF4-FFF2-40B4-BE49-F238E27FC236}">
                  <a16:creationId xmlns:a16="http://schemas.microsoft.com/office/drawing/2014/main" id="{5E9FA64F-D827-399E-4447-A1D72EE340D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3421" y="1467"/>
              <a:ext cx="2063" cy="1349"/>
            </a:xfrm>
            <a:custGeom>
              <a:avLst/>
              <a:gdLst>
                <a:gd name="G0" fmla="+- 21600 0 0"/>
                <a:gd name="G1" fmla="+- 533 0 0"/>
                <a:gd name="G2" fmla="+- 21600 0 0"/>
                <a:gd name="T0" fmla="*/ 17931 w 21600"/>
                <a:gd name="T1" fmla="*/ 21819 h 21819"/>
                <a:gd name="T2" fmla="*/ 7 w 21600"/>
                <a:gd name="T3" fmla="*/ 0 h 21819"/>
                <a:gd name="T4" fmla="*/ 21600 w 21600"/>
                <a:gd name="T5" fmla="*/ 533 h 2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9" fill="none" extrusionOk="0">
                  <a:moveTo>
                    <a:pt x="17930" y="21819"/>
                  </a:moveTo>
                  <a:cubicBezTo>
                    <a:pt x="7570" y="20033"/>
                    <a:pt x="0" y="11046"/>
                    <a:pt x="0" y="533"/>
                  </a:cubicBezTo>
                  <a:cubicBezTo>
                    <a:pt x="0" y="355"/>
                    <a:pt x="2" y="177"/>
                    <a:pt x="6" y="-1"/>
                  </a:cubicBezTo>
                </a:path>
                <a:path w="21600" h="21819" stroke="0" extrusionOk="0">
                  <a:moveTo>
                    <a:pt x="17930" y="21819"/>
                  </a:moveTo>
                  <a:cubicBezTo>
                    <a:pt x="7570" y="20033"/>
                    <a:pt x="0" y="11046"/>
                    <a:pt x="0" y="533"/>
                  </a:cubicBezTo>
                  <a:cubicBezTo>
                    <a:pt x="0" y="355"/>
                    <a:pt x="2" y="177"/>
                    <a:pt x="6" y="-1"/>
                  </a:cubicBezTo>
                  <a:lnTo>
                    <a:pt x="21600" y="533"/>
                  </a:lnTo>
                  <a:close/>
                </a:path>
              </a:pathLst>
            </a:custGeom>
            <a:noFill/>
            <a:ln w="1270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1511D47-4CF8-6DFD-6D81-3873CEA043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6063" y="200025"/>
            <a:ext cx="8458200" cy="1143000"/>
          </a:xfrm>
          <a:noFill/>
          <a:ln/>
        </p:spPr>
        <p:txBody>
          <a:bodyPr/>
          <a:lstStyle/>
          <a:p>
            <a:r>
              <a:rPr lang="en-US" altLang="LID4096" sz="3600"/>
              <a:t>Awareness through add-on windows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72F00FB3-F998-73B1-62D9-E047601E38F4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3" y="1471613"/>
            <a:ext cx="5616575" cy="538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>
            <a:extLst>
              <a:ext uri="{FF2B5EF4-FFF2-40B4-BE49-F238E27FC236}">
                <a16:creationId xmlns:a16="http://schemas.microsoft.com/office/drawing/2014/main" id="{0640D6EB-9207-727C-6A8E-374866B90BE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4041775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>
            <a:extLst>
              <a:ext uri="{FF2B5EF4-FFF2-40B4-BE49-F238E27FC236}">
                <a16:creationId xmlns:a16="http://schemas.microsoft.com/office/drawing/2014/main" id="{85A2AAEA-D1DA-FFC5-7FD1-5D085BB9BF24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088" y="1397000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>
            <a:extLst>
              <a:ext uri="{FF2B5EF4-FFF2-40B4-BE49-F238E27FC236}">
                <a16:creationId xmlns:a16="http://schemas.microsoft.com/office/drawing/2014/main" id="{0E55FB54-24CC-0655-8BE3-F74CA1256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462088"/>
            <a:ext cx="6904038" cy="5194300"/>
          </a:xfrm>
          <a:prstGeom prst="roundRect">
            <a:avLst>
              <a:gd name="adj" fmla="val 1745"/>
            </a:avLst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B5F39C35-3E08-8676-A7A2-587D3672EB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3900" y="24765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 sz="3600" i="1"/>
              <a:t>Difficulties: </a:t>
            </a:r>
            <a:br>
              <a:rPr lang="en-US" altLang="LID4096" sz="3600" i="1"/>
            </a:br>
            <a:r>
              <a:rPr lang="en-US" altLang="LID4096" sz="3600"/>
              <a:t>Screen real estate tradeoff</a:t>
            </a:r>
          </a:p>
        </p:txBody>
      </p:sp>
      <p:pic>
        <p:nvPicPr>
          <p:cNvPr id="19460" name="Picture 4">
            <a:extLst>
              <a:ext uri="{FF2B5EF4-FFF2-40B4-BE49-F238E27FC236}">
                <a16:creationId xmlns:a16="http://schemas.microsoft.com/office/drawing/2014/main" id="{610E0C59-C5C4-3C6E-5957-2CB869EFAA7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1506538"/>
            <a:ext cx="5302250" cy="508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>
            <a:extLst>
              <a:ext uri="{FF2B5EF4-FFF2-40B4-BE49-F238E27FC236}">
                <a16:creationId xmlns:a16="http://schemas.microsoft.com/office/drawing/2014/main" id="{7C86F8B1-B5F6-1833-91B4-9505F7A334B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1498600"/>
            <a:ext cx="1438275" cy="10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069C997-E47E-D454-B2F6-FFED0A1F8F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5325" y="247650"/>
            <a:ext cx="8031163" cy="1143000"/>
          </a:xfrm>
          <a:noFill/>
          <a:ln/>
        </p:spPr>
        <p:txBody>
          <a:bodyPr/>
          <a:lstStyle/>
          <a:p>
            <a:r>
              <a:rPr lang="en-US" altLang="LID4096" sz="3600" i="1"/>
              <a:t>Difficulties: </a:t>
            </a:r>
            <a:br>
              <a:rPr lang="en-US" altLang="LID4096" sz="3600" i="1"/>
            </a:br>
            <a:r>
              <a:rPr lang="en-US" altLang="LID4096" sz="3600" i="1"/>
              <a:t> </a:t>
            </a:r>
            <a:r>
              <a:rPr lang="en-US" altLang="LID4096" sz="3600"/>
              <a:t>Multiple views, multipoint</a:t>
            </a:r>
          </a:p>
        </p:txBody>
      </p:sp>
      <p:sp>
        <p:nvSpPr>
          <p:cNvPr id="20483" name="AutoShape 3">
            <a:extLst>
              <a:ext uri="{FF2B5EF4-FFF2-40B4-BE49-F238E27FC236}">
                <a16:creationId xmlns:a16="http://schemas.microsoft.com/office/drawing/2014/main" id="{EAE4BA34-90EE-4D16-4E09-55769F7EB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" y="1462088"/>
            <a:ext cx="6904038" cy="5194300"/>
          </a:xfrm>
          <a:prstGeom prst="roundRect">
            <a:avLst>
              <a:gd name="adj" fmla="val 1745"/>
            </a:avLst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20484" name="Picture 4">
            <a:extLst>
              <a:ext uri="{FF2B5EF4-FFF2-40B4-BE49-F238E27FC236}">
                <a16:creationId xmlns:a16="http://schemas.microsoft.com/office/drawing/2014/main" id="{3EBF2017-D461-7DF9-FAA9-1D4B423D0F54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1489075"/>
            <a:ext cx="5302250" cy="508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5" name="Picture 5">
            <a:extLst>
              <a:ext uri="{FF2B5EF4-FFF2-40B4-BE49-F238E27FC236}">
                <a16:creationId xmlns:a16="http://schemas.microsoft.com/office/drawing/2014/main" id="{A65E0247-A40A-5542-2263-E9010269691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624138"/>
            <a:ext cx="1449388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>
            <a:extLst>
              <a:ext uri="{FF2B5EF4-FFF2-40B4-BE49-F238E27FC236}">
                <a16:creationId xmlns:a16="http://schemas.microsoft.com/office/drawing/2014/main" id="{34F3F56E-4CCD-DF59-7930-0FD3788E775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3806825"/>
            <a:ext cx="1449388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7" name="Picture 7">
            <a:extLst>
              <a:ext uri="{FF2B5EF4-FFF2-40B4-BE49-F238E27FC236}">
                <a16:creationId xmlns:a16="http://schemas.microsoft.com/office/drawing/2014/main" id="{7BE002CC-A439-966B-6ABB-D638A554186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525588"/>
            <a:ext cx="1438275" cy="1046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6472176D-3B5A-9963-9851-D918497485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5325" y="247650"/>
            <a:ext cx="7772400" cy="1143000"/>
          </a:xfrm>
          <a:noFill/>
          <a:ln/>
        </p:spPr>
        <p:txBody>
          <a:bodyPr/>
          <a:lstStyle/>
          <a:p>
            <a:r>
              <a:rPr lang="en-US" altLang="LID4096" sz="3600" i="1"/>
              <a:t>Difficulties: </a:t>
            </a:r>
            <a:br>
              <a:rPr lang="en-US" altLang="LID4096" sz="3600" i="1"/>
            </a:br>
            <a:r>
              <a:rPr lang="en-US" altLang="LID4096" sz="3600" i="1"/>
              <a:t> </a:t>
            </a:r>
            <a:r>
              <a:rPr lang="en-US" altLang="LID4096" sz="3600"/>
              <a:t>Seams in add-on window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96923CE-BD87-919D-B831-6111730E9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LID4096"/>
              <a:t>“	to be honest, I kind of forgot about the radar”</a:t>
            </a:r>
            <a:br>
              <a:rPr lang="en-US" altLang="LID4096"/>
            </a:br>
            <a:endParaRPr lang="en-US" altLang="LID4096"/>
          </a:p>
          <a:p>
            <a:pPr>
              <a:buFont typeface="ZapfDingbats" pitchFamily="82" charset="2"/>
              <a:buNone/>
            </a:pPr>
            <a:r>
              <a:rPr lang="en-US" altLang="LID4096"/>
              <a:t>“	most of the time, I did not notice it”</a:t>
            </a:r>
            <a:br>
              <a:rPr lang="en-US" altLang="LID4096"/>
            </a:br>
            <a:endParaRPr lang="en-US" altLang="LID4096"/>
          </a:p>
          <a:p>
            <a:pPr>
              <a:buFont typeface="ZapfDingbats" pitchFamily="82" charset="2"/>
              <a:buNone/>
            </a:pPr>
            <a:r>
              <a:rPr lang="en-US" altLang="LID4096"/>
              <a:t>“	the location of the radar was not very good, [it] forced you to look quite a distance”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B842AA25-64D0-97CF-7ADB-FA1E3EE590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275" y="247650"/>
            <a:ext cx="8296275" cy="1143000"/>
          </a:xfrm>
          <a:noFill/>
          <a:ln/>
        </p:spPr>
        <p:txBody>
          <a:bodyPr/>
          <a:lstStyle/>
          <a:p>
            <a:r>
              <a:rPr lang="en-US" altLang="LID4096" sz="3600" i="1"/>
              <a:t>Difficulties: </a:t>
            </a:r>
            <a:br>
              <a:rPr lang="en-US" altLang="LID4096" sz="3600" i="1"/>
            </a:br>
            <a:r>
              <a:rPr lang="en-US" altLang="LID4096" sz="3600"/>
              <a:t> Detailed views out of context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8DAD3DA-C0B5-3359-164D-A1D4DA848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LID4096"/>
              <a:t>“it shows too little of the other user’s view to figure out where he is.”</a:t>
            </a:r>
          </a:p>
          <a:p>
            <a:pPr>
              <a:buFont typeface="ZapfDingbats" pitchFamily="82" charset="2"/>
              <a:buNone/>
            </a:pPr>
            <a:endParaRPr lang="en-US" altLang="LID4096"/>
          </a:p>
          <a:p>
            <a:pPr>
              <a:buFont typeface="ZapfDingbats" pitchFamily="82" charset="2"/>
              <a:buNone/>
            </a:pPr>
            <a:r>
              <a:rPr lang="en-US" altLang="LID4096"/>
              <a:t>“it shows too small an area to gain any real benefit from it.”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0C82659-4B0B-0579-8363-237076EC5A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Research Question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FD74BCAC-0D2B-5585-D424-875A9C9DD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Can we merge the overview and main view into a single window?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Approach #1</a:t>
            </a:r>
          </a:p>
          <a:p>
            <a:pPr lvl="1"/>
            <a:r>
              <a:rPr lang="en-US" altLang="LID4096"/>
              <a:t>multiplex overview and main view into a single window via transparent layer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EE9C768-DAE5-F955-A0A2-7AB5F55FD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420688"/>
            <a:ext cx="2905125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/>
            <a:r>
              <a:rPr lang="en-US" altLang="LID4096" sz="4400" b="1">
                <a:solidFill>
                  <a:schemeClr val="tx2"/>
                </a:solidFill>
              </a:rPr>
              <a:t>HeadUp </a:t>
            </a:r>
            <a:br>
              <a:rPr lang="en-US" altLang="LID4096" sz="4400" b="1">
                <a:solidFill>
                  <a:schemeClr val="tx2"/>
                </a:solidFill>
              </a:rPr>
            </a:br>
            <a:r>
              <a:rPr lang="en-US" altLang="LID4096" sz="4400" b="1">
                <a:solidFill>
                  <a:schemeClr val="tx2"/>
                </a:solidFill>
              </a:rPr>
              <a:t>Lens</a:t>
            </a:r>
          </a:p>
        </p:txBody>
      </p:sp>
      <p:pic>
        <p:nvPicPr>
          <p:cNvPr id="24579" name="Picture 3">
            <a:extLst>
              <a:ext uri="{FF2B5EF4-FFF2-40B4-BE49-F238E27FC236}">
                <a16:creationId xmlns:a16="http://schemas.microsoft.com/office/drawing/2014/main" id="{4D5DB70F-7070-60AA-13EB-00E8806B99A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33388"/>
            <a:ext cx="54070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80" name="Rectangle 4">
            <a:extLst>
              <a:ext uri="{FF2B5EF4-FFF2-40B4-BE49-F238E27FC236}">
                <a16:creationId xmlns:a16="http://schemas.microsoft.com/office/drawing/2014/main" id="{B75EC7B3-D28B-E43F-9659-91671C8F3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297113"/>
            <a:ext cx="21399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Main view </a:t>
            </a:r>
            <a:br>
              <a:rPr lang="en-US" altLang="LID4096"/>
            </a:br>
            <a:r>
              <a:rPr lang="en-US" altLang="LID4096"/>
              <a:t>in foreground </a:t>
            </a:r>
          </a:p>
        </p:txBody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36BC33EA-C877-6FC5-9925-AAC3C5BFE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4019550"/>
            <a:ext cx="2232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Overview </a:t>
            </a:r>
            <a:br>
              <a:rPr lang="en-US" altLang="LID4096"/>
            </a:br>
            <a:r>
              <a:rPr lang="en-US" altLang="LID4096"/>
              <a:t>in background </a:t>
            </a:r>
          </a:p>
        </p:txBody>
      </p:sp>
      <p:sp>
        <p:nvSpPr>
          <p:cNvPr id="24582" name="Line 6">
            <a:extLst>
              <a:ext uri="{FF2B5EF4-FFF2-40B4-BE49-F238E27FC236}">
                <a16:creationId xmlns:a16="http://schemas.microsoft.com/office/drawing/2014/main" id="{A9784FE5-3846-F379-A079-CD540C9276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2852738"/>
            <a:ext cx="768350" cy="4333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3" name="Line 7">
            <a:extLst>
              <a:ext uri="{FF2B5EF4-FFF2-40B4-BE49-F238E27FC236}">
                <a16:creationId xmlns:a16="http://schemas.microsoft.com/office/drawing/2014/main" id="{464468D7-D392-B1C5-C97C-A4FF6E617D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963" y="4424363"/>
            <a:ext cx="2511425" cy="473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4" name="Line 8">
            <a:extLst>
              <a:ext uri="{FF2B5EF4-FFF2-40B4-BE49-F238E27FC236}">
                <a16:creationId xmlns:a16="http://schemas.microsoft.com/office/drawing/2014/main" id="{DD497F55-1EDF-063C-EE83-459CD816912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8075" y="2921000"/>
            <a:ext cx="220663" cy="220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64BE9435-587B-94C9-B1B9-5751CBFF302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531813"/>
            <a:ext cx="6140450" cy="596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58644137-BA8E-FB2F-1ACB-855CE2717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" y="458788"/>
            <a:ext cx="1938338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4400" b="1">
                <a:solidFill>
                  <a:schemeClr val="tx2"/>
                </a:solidFill>
              </a:rPr>
              <a:t>Offset </a:t>
            </a:r>
          </a:p>
          <a:p>
            <a:r>
              <a:rPr lang="en-US" altLang="LID4096" sz="4400" b="1">
                <a:solidFill>
                  <a:schemeClr val="tx2"/>
                </a:solidFill>
              </a:rPr>
              <a:t>Lens</a:t>
            </a:r>
          </a:p>
        </p:txBody>
      </p:sp>
      <p:sp>
        <p:nvSpPr>
          <p:cNvPr id="25604" name="Rectangle 4">
            <a:extLst>
              <a:ext uri="{FF2B5EF4-FFF2-40B4-BE49-F238E27FC236}">
                <a16:creationId xmlns:a16="http://schemas.microsoft.com/office/drawing/2014/main" id="{BAFF1C15-B260-1AD6-2086-C3C399DE5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8" y="4778375"/>
            <a:ext cx="15827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Magnified</a:t>
            </a:r>
          </a:p>
          <a:p>
            <a:r>
              <a:rPr lang="en-US" altLang="LID4096"/>
              <a:t>view </a:t>
            </a:r>
          </a:p>
        </p:txBody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FD259CD3-3E34-6C06-9127-0DB1F4C9F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630488"/>
            <a:ext cx="1044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Focus </a:t>
            </a:r>
          </a:p>
        </p:txBody>
      </p:sp>
      <p:sp>
        <p:nvSpPr>
          <p:cNvPr id="25606" name="Line 6">
            <a:extLst>
              <a:ext uri="{FF2B5EF4-FFF2-40B4-BE49-F238E27FC236}">
                <a16:creationId xmlns:a16="http://schemas.microsoft.com/office/drawing/2014/main" id="{F6E59B58-CB27-91D8-11C7-7DBBCE5F596F}"/>
              </a:ext>
            </a:extLst>
          </p:cNvPr>
          <p:cNvSpPr>
            <a:spLocks noChangeShapeType="1"/>
          </p:cNvSpPr>
          <p:nvPr/>
        </p:nvSpPr>
        <p:spPr bwMode="auto">
          <a:xfrm>
            <a:off x="1624013" y="2876550"/>
            <a:ext cx="2212975" cy="234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07" name="Line 7">
            <a:extLst>
              <a:ext uri="{FF2B5EF4-FFF2-40B4-BE49-F238E27FC236}">
                <a16:creationId xmlns:a16="http://schemas.microsoft.com/office/drawing/2014/main" id="{38CFB55B-DD23-8BFD-8652-8B8B70B8F9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93925" y="5035550"/>
            <a:ext cx="2755900" cy="17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AF61FE79-77C7-1EAD-CFEE-95C35B0098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4619B75-7631-A758-DEB8-9D70055DBE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HeadUp and Offset Lens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6DC8DEA4-1FF9-956B-953B-34B2B31E6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Do these lenses work?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44DB90B-C6B1-B1D9-0A5F-8F769B62C4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Information present 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who is participating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where they are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what they are doing</a:t>
            </a:r>
            <a:br>
              <a:rPr lang="en-US" altLang="LID4096"/>
            </a:br>
            <a:endParaRPr lang="en-US" altLang="LID4096"/>
          </a:p>
          <a:p>
            <a:pPr lvl="1">
              <a:buClr>
                <a:srgbClr val="FF3300"/>
              </a:buClr>
              <a:buFontTx/>
              <a:buChar char="X"/>
            </a:pPr>
            <a:r>
              <a:rPr lang="en-US" altLang="LID4096"/>
              <a:t>what changes they are making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55D9B88-6E03-143E-DD78-59AB0BFFCD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Do these lenses work?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C37D19C-F5E1-9E9B-309B-3048B39D76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no screen real estate tradeoff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overview largest size possible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multiple views collapsed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9D29A76-CD98-4411-47B1-1F9E685B53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Further difficulties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EED2D405-CCE3-AAC3-D3CE-6225FFF296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120000"/>
              </a:lnSpc>
              <a:buClr>
                <a:srgbClr val="FF3300"/>
              </a:buClr>
              <a:buFontTx/>
              <a:buChar char="X"/>
            </a:pPr>
            <a:r>
              <a:rPr lang="en-US" altLang="LID4096"/>
              <a:t>Seams in conception and action </a:t>
            </a:r>
          </a:p>
          <a:p>
            <a:pPr>
              <a:lnSpc>
                <a:spcPct val="120000"/>
              </a:lnSpc>
              <a:buClr>
                <a:srgbClr val="FF3300"/>
              </a:buClr>
              <a:buFontTx/>
              <a:buChar char="X"/>
            </a:pPr>
            <a:r>
              <a:rPr lang="en-US" altLang="LID4096"/>
              <a:t>Interface issues</a:t>
            </a:r>
          </a:p>
          <a:p>
            <a:pPr lvl="1">
              <a:lnSpc>
                <a:spcPct val="70000"/>
              </a:lnSpc>
            </a:pPr>
            <a:r>
              <a:rPr lang="en-US" altLang="LID4096"/>
              <a:t>transparency</a:t>
            </a:r>
          </a:p>
          <a:p>
            <a:pPr lvl="1">
              <a:lnSpc>
                <a:spcPct val="70000"/>
              </a:lnSpc>
            </a:pPr>
            <a:r>
              <a:rPr lang="en-US" altLang="LID4096"/>
              <a:t>control of magnification lenses</a:t>
            </a:r>
          </a:p>
          <a:p>
            <a:pPr lvl="1">
              <a:lnSpc>
                <a:spcPct val="70000"/>
              </a:lnSpc>
            </a:pPr>
            <a:r>
              <a:rPr lang="en-US" altLang="LID4096"/>
              <a:t>dense views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EFED3D4E-0435-228F-028B-B4989CAD1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Research Question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B7A6F2F-21C6-E202-997B-235B0ADE3D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Can we integrate both overview and details into a single view?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Approach #2: Fisheye Views</a:t>
            </a:r>
          </a:p>
          <a:p>
            <a:pPr lvl="1"/>
            <a:r>
              <a:rPr lang="en-US" altLang="LID4096"/>
              <a:t>location in global context</a:t>
            </a:r>
          </a:p>
          <a:p>
            <a:pPr lvl="1"/>
            <a:r>
              <a:rPr lang="en-US" altLang="LID4096"/>
              <a:t>details through  multiple focal points +   telepointers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0CCE3986-3601-E1A7-213C-0F3628B8777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247650"/>
            <a:ext cx="3556000" cy="637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>
            <a:extLst>
              <a:ext uri="{FF2B5EF4-FFF2-40B4-BE49-F238E27FC236}">
                <a16:creationId xmlns:a16="http://schemas.microsoft.com/office/drawing/2014/main" id="{250954C4-A401-E5F0-DF66-619DFF717745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68288"/>
            <a:ext cx="4646612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A6D5D29-9869-1B2B-BFF1-9045A5B9A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1981200" cy="1524000"/>
          </a:xfrm>
          <a:noFill/>
          <a:ln/>
        </p:spPr>
        <p:txBody>
          <a:bodyPr/>
          <a:lstStyle/>
          <a:p>
            <a:pPr algn="l"/>
            <a:r>
              <a:rPr lang="en-US" altLang="LID4096" sz="3600"/>
              <a:t>Fisheye</a:t>
            </a:r>
            <a:br>
              <a:rPr lang="en-US" altLang="LID4096" sz="3600"/>
            </a:br>
            <a:r>
              <a:rPr lang="en-US" altLang="LID4096" sz="3600"/>
              <a:t>Text</a:t>
            </a:r>
            <a:br>
              <a:rPr lang="en-US" altLang="LID4096" sz="3600"/>
            </a:br>
            <a:r>
              <a:rPr lang="en-US" altLang="LID4096" sz="2800" b="0" i="1"/>
              <a:t>single user</a:t>
            </a:r>
          </a:p>
        </p:txBody>
      </p:sp>
      <p:graphicFrame>
        <p:nvGraphicFramePr>
          <p:cNvPr id="32771" name="Object 3">
            <a:extLst>
              <a:ext uri="{FF2B5EF4-FFF2-40B4-BE49-F238E27FC236}">
                <a16:creationId xmlns:a16="http://schemas.microsoft.com/office/drawing/2014/main" id="{4CE70F66-BB4C-3FF1-FDCC-7ED1CD7F1166}"/>
              </a:ext>
            </a:extLst>
          </p:cNvPr>
          <p:cNvGraphicFramePr>
            <a:graphicFrameLocks/>
          </p:cNvGraphicFramePr>
          <p:nvPr/>
        </p:nvGraphicFramePr>
        <p:xfrm>
          <a:off x="2209800" y="371475"/>
          <a:ext cx="6724650" cy="620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552381" imgH="5123810" progId="Word.Document.6">
                  <p:embed/>
                </p:oleObj>
              </mc:Choice>
              <mc:Fallback>
                <p:oleObj name="Document" r:id="rId2" imgW="5552381" imgH="512381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71475"/>
                        <a:ext cx="6724650" cy="620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>
            <a:extLst>
              <a:ext uri="{FF2B5EF4-FFF2-40B4-BE49-F238E27FC236}">
                <a16:creationId xmlns:a16="http://schemas.microsoft.com/office/drawing/2014/main" id="{D70F9912-04F6-8529-3269-A235BC22A8E3}"/>
              </a:ext>
            </a:extLst>
          </p:cNvPr>
          <p:cNvGraphicFramePr>
            <a:graphicFrameLocks/>
          </p:cNvGraphicFramePr>
          <p:nvPr/>
        </p:nvGraphicFramePr>
        <p:xfrm>
          <a:off x="2235200" y="381000"/>
          <a:ext cx="6451600" cy="622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963520" imgH="2858760" progId="Word.Picture.6">
                  <p:embed/>
                </p:oleObj>
              </mc:Choice>
              <mc:Fallback>
                <p:oleObj name="Picture" r:id="rId2" imgW="2963520" imgH="2858760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381000"/>
                        <a:ext cx="6451600" cy="622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3">
            <a:extLst>
              <a:ext uri="{FF2B5EF4-FFF2-40B4-BE49-F238E27FC236}">
                <a16:creationId xmlns:a16="http://schemas.microsoft.com/office/drawing/2014/main" id="{1CD501F7-1DBE-C646-5B19-A638B1B913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000"/>
            <a:ext cx="1981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/>
            <a:r>
              <a:rPr lang="en-US" altLang="LID4096" sz="3600" b="1">
                <a:solidFill>
                  <a:schemeClr val="tx2"/>
                </a:solidFill>
              </a:rPr>
              <a:t>Fisheye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3600" b="1">
                <a:solidFill>
                  <a:schemeClr val="tx2"/>
                </a:solidFill>
              </a:rPr>
              <a:t>Text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2800" i="1">
                <a:solidFill>
                  <a:schemeClr val="tx2"/>
                </a:solidFill>
              </a:rPr>
              <a:t>groupware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34A62B0-109D-0FDC-7414-0532540CC1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3650E90-4251-30D1-1256-A4445594D9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Fisheye Views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2">
            <a:extLst>
              <a:ext uri="{FF2B5EF4-FFF2-40B4-BE49-F238E27FC236}">
                <a16:creationId xmlns:a16="http://schemas.microsoft.com/office/drawing/2014/main" id="{DBD9EF75-E4AE-B2CF-67ED-53628D129CEF}"/>
              </a:ext>
            </a:extLst>
          </p:cNvPr>
          <p:cNvGraphicFramePr>
            <a:graphicFrameLocks/>
          </p:cNvGraphicFramePr>
          <p:nvPr/>
        </p:nvGraphicFramePr>
        <p:xfrm>
          <a:off x="311150" y="1752600"/>
          <a:ext cx="41433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039760" imgH="2211120" progId="Word.Picture.6">
                  <p:embed/>
                </p:oleObj>
              </mc:Choice>
              <mc:Fallback>
                <p:oleObj name="Picture" r:id="rId2" imgW="2039760" imgH="2211120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1752600"/>
                        <a:ext cx="414337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3" name="Object 3">
            <a:extLst>
              <a:ext uri="{FF2B5EF4-FFF2-40B4-BE49-F238E27FC236}">
                <a16:creationId xmlns:a16="http://schemas.microsoft.com/office/drawing/2014/main" id="{E61DA226-1970-56D6-240F-ED358A15DFB4}"/>
              </a:ext>
            </a:extLst>
          </p:cNvPr>
          <p:cNvGraphicFramePr>
            <a:graphicFrameLocks/>
          </p:cNvGraphicFramePr>
          <p:nvPr/>
        </p:nvGraphicFramePr>
        <p:xfrm>
          <a:off x="4689475" y="1752600"/>
          <a:ext cx="41433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039760" imgH="2211120" progId="Word.Picture.6">
                  <p:embed/>
                </p:oleObj>
              </mc:Choice>
              <mc:Fallback>
                <p:oleObj name="Picture" r:id="rId4" imgW="2039760" imgH="2211120" progId="Word.Picture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9475" y="1752600"/>
                        <a:ext cx="414337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4">
            <a:extLst>
              <a:ext uri="{FF2B5EF4-FFF2-40B4-BE49-F238E27FC236}">
                <a16:creationId xmlns:a16="http://schemas.microsoft.com/office/drawing/2014/main" id="{FD0210F4-E969-477B-30F8-9670D09B6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Graphical Fisheye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80D3682-E6BD-84D6-D4F5-61C30B0E08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Do fisheyes work?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CD0051D-4B32-00C6-F1E1-94C5EF26B2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Information present 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who is participating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where they are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what they are doing</a:t>
            </a:r>
          </a:p>
          <a:p>
            <a:pPr lvl="1"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what changes they are making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897927A-CADE-4EBF-1836-F29E89C6BA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Do fisheyes work?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4EC6C1C-C542-3B74-DBB7-9893D1657A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6613" cy="4114800"/>
          </a:xfrm>
          <a:noFill/>
          <a:ln/>
        </p:spPr>
        <p:txBody>
          <a:bodyPr/>
          <a:lstStyle/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Balances screen real estate tradeoff</a:t>
            </a:r>
          </a:p>
          <a:p>
            <a:pPr>
              <a:lnSpc>
                <a:spcPct val="9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Multiple views collapsed into single view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No seam between overview and detail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Actions possible anywhere</a:t>
            </a:r>
          </a:p>
          <a:p>
            <a:pPr>
              <a:lnSpc>
                <a:spcPct val="130000"/>
              </a:lnSpc>
              <a:buClr>
                <a:srgbClr val="FF3300"/>
              </a:buClr>
              <a:buFont typeface="Symbol" panose="05050102010706020507" pitchFamily="18" charset="2"/>
              <a:buChar char="Ö"/>
            </a:pPr>
            <a:r>
              <a:rPr lang="en-US" altLang="LID4096"/>
              <a:t>Detail always in context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3D03197-4537-30BB-06FC-7DFF3D9B1B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Further difficulties...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2BF58E6-EC07-5ED1-1528-6DE1B65FE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But</a:t>
            </a:r>
          </a:p>
          <a:p>
            <a:pPr lvl="1">
              <a:buClr>
                <a:srgbClr val="FF3300"/>
              </a:buClr>
              <a:buFontTx/>
              <a:buChar char="X"/>
            </a:pPr>
            <a:r>
              <a:rPr lang="en-US" altLang="LID4096"/>
              <a:t>unfamiliar representation</a:t>
            </a:r>
          </a:p>
          <a:p>
            <a:pPr lvl="1">
              <a:buClr>
                <a:srgbClr val="FF3300"/>
              </a:buClr>
              <a:buFontTx/>
              <a:buChar char="X"/>
            </a:pPr>
            <a:r>
              <a:rPr lang="en-US" altLang="LID4096"/>
              <a:t>restricted set of tasks</a:t>
            </a:r>
          </a:p>
          <a:p>
            <a:pPr lvl="1">
              <a:buClr>
                <a:srgbClr val="FF3300"/>
              </a:buClr>
              <a:buFontTx/>
              <a:buChar char="X"/>
            </a:pPr>
            <a:r>
              <a:rPr lang="en-US" altLang="LID4096"/>
              <a:t>strange new way of working!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6586ECF-EB1D-E9CE-B278-6E6B9B94D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Further Evaluation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75C1FE9D-F68C-E46C-DBD5-6EFB74CCCF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/>
              <a:t>Principled analysis</a:t>
            </a:r>
          </a:p>
          <a:p>
            <a:pPr lvl="1"/>
            <a:r>
              <a:rPr lang="en-US" altLang="LID4096"/>
              <a:t>framework refines design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Usability studies</a:t>
            </a:r>
          </a:p>
          <a:p>
            <a:pPr lvl="1"/>
            <a:r>
              <a:rPr lang="en-US" altLang="LID4096"/>
              <a:t>is this a reasonable way to work?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6916D960-65C5-E04A-ABA4-04E1F8147D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6B304D1-7654-DED7-48C8-BACBA74EB8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456613" cy="4114800"/>
          </a:xfrm>
          <a:noFill/>
          <a:ln/>
        </p:spPr>
        <p:txBody>
          <a:bodyPr/>
          <a:lstStyle/>
          <a:p>
            <a:r>
              <a:rPr lang="en-US" altLang="LID4096"/>
              <a:t>Distortion oriented views:</a:t>
            </a:r>
          </a:p>
          <a:p>
            <a:pPr lvl="1">
              <a:lnSpc>
                <a:spcPct val="140000"/>
              </a:lnSpc>
            </a:pPr>
            <a:r>
              <a:rPr lang="en-US" altLang="LID4096"/>
              <a:t>minimizes screen real estate tradeoff</a:t>
            </a:r>
          </a:p>
          <a:p>
            <a:pPr lvl="1">
              <a:lnSpc>
                <a:spcPct val="140000"/>
              </a:lnSpc>
            </a:pPr>
            <a:r>
              <a:rPr lang="en-US" altLang="LID4096"/>
              <a:t>minimizes need for multiple views</a:t>
            </a:r>
          </a:p>
          <a:p>
            <a:pPr lvl="1"/>
            <a:r>
              <a:rPr lang="en-US" altLang="LID4096"/>
              <a:t>removes conceptual seams in add-on windows</a:t>
            </a:r>
          </a:p>
          <a:p>
            <a:pPr lvl="1">
              <a:lnSpc>
                <a:spcPct val="140000"/>
              </a:lnSpc>
            </a:pPr>
            <a:r>
              <a:rPr lang="en-US" altLang="LID4096"/>
              <a:t>places detail in context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D731431-2495-A012-E26C-A416ABF4D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 (again)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40684D8E-2191-A5BA-B24C-6CC4F3554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indent="3175">
              <a:buFont typeface="ZapfDingbats" pitchFamily="82" charset="2"/>
              <a:buNone/>
            </a:pPr>
            <a:r>
              <a:rPr lang="en-US" altLang="LID4096"/>
              <a:t>Distortion-oriented views can afford </a:t>
            </a:r>
            <a:r>
              <a:rPr lang="en-US" altLang="LID4096" i="1"/>
              <a:t>awareness</a:t>
            </a:r>
            <a:r>
              <a:rPr lang="en-US" altLang="LID4096"/>
              <a:t> </a:t>
            </a:r>
            <a:r>
              <a:rPr lang="en-US" altLang="LID4096" i="1"/>
              <a:t>of others</a:t>
            </a:r>
            <a:r>
              <a:rPr lang="en-US" altLang="LID4096"/>
              <a:t> in groupware by showing participants:</a:t>
            </a:r>
          </a:p>
        </p:txBody>
      </p:sp>
      <p:sp>
        <p:nvSpPr>
          <p:cNvPr id="41988" name="Rectangle 4">
            <a:extLst>
              <a:ext uri="{FF2B5EF4-FFF2-40B4-BE49-F238E27FC236}">
                <a16:creationId xmlns:a16="http://schemas.microsoft.com/office/drawing/2014/main" id="{3C7B5E9C-9498-2E44-C79B-4299FA48A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3998913"/>
            <a:ext cx="6516688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2"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location in the global context</a:t>
            </a:r>
          </a:p>
          <a:p>
            <a:pPr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action in the local detail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5FB575E-60FC-7461-2261-C78CEAAE6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For more information...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1D09C6B-F2E8-77A6-368F-EB46318E2A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50" y="1933575"/>
            <a:ext cx="7772400" cy="4114800"/>
          </a:xfrm>
          <a:noFill/>
          <a:ln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LID4096" sz="2800">
                <a:latin typeface="Helvetica" panose="020B0604020202020204" pitchFamily="34" charset="0"/>
              </a:rPr>
              <a:t>http://www.cpsc.ucalgary.ca/projects/grouplab</a:t>
            </a:r>
            <a:br>
              <a:rPr lang="en-US" altLang="LID4096" sz="2800">
                <a:latin typeface="Helvetica" panose="020B0604020202020204" pitchFamily="34" charset="0"/>
              </a:rPr>
            </a:br>
            <a:br>
              <a:rPr lang="en-US" altLang="LID4096" sz="2800">
                <a:latin typeface="Helvetica" panose="020B0604020202020204" pitchFamily="34" charset="0"/>
              </a:rPr>
            </a:br>
            <a:endParaRPr lang="en-US" altLang="LID4096"/>
          </a:p>
          <a:p>
            <a:r>
              <a:rPr lang="en-US" altLang="LID4096"/>
              <a:t>Thanks to:</a:t>
            </a:r>
          </a:p>
          <a:p>
            <a:pPr lvl="1"/>
            <a:r>
              <a:rPr lang="en-US" altLang="LID4096"/>
              <a:t>Intel Corporation Research Council</a:t>
            </a:r>
          </a:p>
          <a:p>
            <a:pPr lvl="1"/>
            <a:r>
              <a:rPr lang="en-US" altLang="LID4096"/>
              <a:t>NSERC</a:t>
            </a:r>
          </a:p>
          <a:p>
            <a:pPr lvl="1"/>
            <a:r>
              <a:rPr lang="en-US" altLang="LID4096"/>
              <a:t>University of Canterbury / Erskine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.po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.pot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3138</TotalTime>
  <Words>647</Words>
  <Application>Microsoft Office PowerPoint</Application>
  <PresentationFormat>On-screen Show (4:3)</PresentationFormat>
  <Paragraphs>131</Paragraphs>
  <Slides>36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Times New Roman</vt:lpstr>
      <vt:lpstr>Book Antiqua</vt:lpstr>
      <vt:lpstr>ZapfDingbats</vt:lpstr>
      <vt:lpstr>Helvetica</vt:lpstr>
      <vt:lpstr>Symbol</vt:lpstr>
      <vt:lpstr>Wet Sand.pot</vt:lpstr>
      <vt:lpstr>Document</vt:lpstr>
      <vt:lpstr>Picture</vt:lpstr>
      <vt:lpstr>Using Distortion-Oriented Displays  to Support Workspace Awareness  </vt:lpstr>
      <vt:lpstr>The Message</vt:lpstr>
      <vt:lpstr>Outline</vt:lpstr>
      <vt:lpstr>Shared Workspaces</vt:lpstr>
      <vt:lpstr>Page  layout</vt:lpstr>
      <vt:lpstr>Concept maps</vt:lpstr>
      <vt:lpstr>Text Editors</vt:lpstr>
      <vt:lpstr>WYSIWIS Views</vt:lpstr>
      <vt:lpstr>Relaxed WYSIWIS Views</vt:lpstr>
      <vt:lpstr>Awareness</vt:lpstr>
      <vt:lpstr>Awareness Widgets</vt:lpstr>
      <vt:lpstr>Awareness through add-on windows</vt:lpstr>
      <vt:lpstr>Difficulties:  Screen real estate tradeoff</vt:lpstr>
      <vt:lpstr>Difficulties:   Multiple views, multipoint</vt:lpstr>
      <vt:lpstr>Difficulties:   Seams in add-on window</vt:lpstr>
      <vt:lpstr>Difficulties:   Detailed views out of context</vt:lpstr>
      <vt:lpstr>Research Question</vt:lpstr>
      <vt:lpstr>PowerPoint Presentation</vt:lpstr>
      <vt:lpstr>PowerPoint Presentation</vt:lpstr>
      <vt:lpstr>Video</vt:lpstr>
      <vt:lpstr>Do these lenses work?</vt:lpstr>
      <vt:lpstr>Do these lenses work?</vt:lpstr>
      <vt:lpstr>Further difficulties</vt:lpstr>
      <vt:lpstr>Research Question</vt:lpstr>
      <vt:lpstr>PowerPoint Presentation</vt:lpstr>
      <vt:lpstr>Fisheye Text single user</vt:lpstr>
      <vt:lpstr>PowerPoint Presentation</vt:lpstr>
      <vt:lpstr>Video</vt:lpstr>
      <vt:lpstr>Graphical Fisheye</vt:lpstr>
      <vt:lpstr>Do fisheyes work?</vt:lpstr>
      <vt:lpstr>Do fisheyes work?</vt:lpstr>
      <vt:lpstr>Further difficulties...</vt:lpstr>
      <vt:lpstr>Further Evaluation</vt:lpstr>
      <vt:lpstr>Summary</vt:lpstr>
      <vt:lpstr>The Message (again)</vt:lpstr>
      <vt:lpstr>For more information...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of Others in Groupware</dc:title>
  <dc:creator>Saul Greenberg</dc:creator>
  <cp:lastModifiedBy>Saul Greenberg</cp:lastModifiedBy>
  <cp:revision>191</cp:revision>
  <cp:lastPrinted>1996-08-14T03:25:26Z</cp:lastPrinted>
  <dcterms:created xsi:type="dcterms:W3CDTF">1995-06-17T23:31:02Z</dcterms:created>
  <dcterms:modified xsi:type="dcterms:W3CDTF">2026-10-03T21:52:48Z</dcterms:modified>
</cp:coreProperties>
</file>