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DC0E5"/>
    <a:srgbClr val="FE9B03"/>
    <a:srgbClr val="CECECE"/>
    <a:srgbClr val="919191"/>
    <a:srgbClr val="43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6" d="100"/>
          <a:sy n="96" d="100"/>
        </p:scale>
        <p:origin x="80" y="4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671EC24-316B-0BCE-A292-314844F357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09E6A2-F2EC-B8AC-369D-1FD73B7A822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74143EE-3369-1BD7-729A-8E8E5AFFC97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58C2341-FD1C-E4E0-8F27-0D462A02FC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fld id="{A8D0063E-6FCE-41B5-81B0-CEBF9324AF6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BA8751-7A38-05A8-4957-32B785E746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9AFDD99-1BE9-F132-80F3-258F189AE7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5A03F1F-BF96-6AE6-7BD6-03262C3916D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>
                <a:latin typeface="Times New Roman" panose="0202060305040502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ECCB5D20-B6F1-3006-6B89-7314172B5E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>
                <a:latin typeface="Times New Roman" panose="02020603050405020304" pitchFamily="18" charset="0"/>
              </a:defRPr>
            </a:lvl1pPr>
          </a:lstStyle>
          <a:p>
            <a:fld id="{294F365A-726F-4002-AADD-FF892741BB76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65323DC0-356E-3335-3DE2-C3A52021166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notes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55DFF80-960C-8E69-07EA-E5EC8FF273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4088" y="687388"/>
            <a:ext cx="4949825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0E621D4-43EC-13BC-C4B6-BFCF226B22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1611B-8AC8-40FF-8C07-F91CD61B499E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24CF68FD-BBBB-D27B-F543-51FBBE234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2369736-98EF-CE81-D354-61E7E4251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818D90A-B954-E536-C203-0C8A8E08E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98ABD-C8CD-4EF8-A318-E1397EA2FA2F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24A83643-30E6-AEB9-6B98-61FAB8093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FBF997B-5E11-4646-96FD-C69D8EEA1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as in face to face situations, where we are selectively aware of what is going on around us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6F87AFEF-35AB-50C7-6CC9-57957B486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C322F-696E-443F-9EA0-3717FF4FD6B8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8D659DF-EBD1-E2E7-64CC-D305453B27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9788F20-5B80-6B84-4A29-359DD13EA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Desktop conferencing to set the scene and as a reminder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Workspace awareness, to define what we are investigating and to offer a preliminary framework for discussing its concepts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Prototypes, or bottom up inventions of various widgets that support awareness through software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16BC31B-6384-CEE1-6829-AD2F8A1E27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7B2EBA-535B-46A5-9E2E-60B83C7E5A61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F3F92998-6162-FAE0-385A-9CFA15D4F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 dirty="0"/>
              <a:t>Desktop conferencing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LID4096" dirty="0"/>
              <a:t>-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Two or more people communicating and working together through their computers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US" altLang="LID4096" dirty="0"/>
              <a:t>-different locations</a:t>
            </a:r>
          </a:p>
          <a:p>
            <a:r>
              <a:rPr lang="en-US" altLang="LID4096" dirty="0"/>
              <a:t>-expect audio, perhaps video as well</a:t>
            </a:r>
          </a:p>
          <a:p>
            <a:r>
              <a:rPr lang="en-US" altLang="LID4096" dirty="0"/>
              <a:t>-sharing work as well as artifacts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42C9460-9D4E-E95C-7B7F-6E645CB530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02E309D-3AC8-82D8-FC26-0598E00EA5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45C9E-FCEC-499C-996D-EE19B1D2FA86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79B4889-B1EB-36A7-0F58-F57A599201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148C8D0-D620-D912-D65F-9C287E1EC3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shared text editors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multi-user games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electronic whiteboards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47111296-CB97-E2BF-197E-7CC19BB1F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FA7D43-F6D6-4FD2-8000-212962553B63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7983325E-ADFD-AE17-FC0E-B0F78F36F2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C0A5D27-454C-F702-8385-2D661EFAB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strict WYSIWIS follows from face to face metaphor of working closely together over a shared artefact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implies people seeing fine-grained changes of the artefact, and ability to gesture to objects with telepointers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because people know they are looking at exactly the same thing, it helps them talk around the artefact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F059ABF8-991A-6EA3-2C8D-88220F27C2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8E602F-D42B-4154-8F53-4807D0507305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0F0574D-2AA9-0A57-B552-6ED6C41498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46DBFD3-21C7-E72D-2E93-7CA196395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Harness power of computers to let people look at the same thing in different ways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different parts of same document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different representation of items in the document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relaxes collaboration from tight real-time interaction to “mixed focus”, where people go off and do their own thing for short intervals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new challenges 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for people to maintain awareness of what others are doing in workspace,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greater risk of communication breakdowns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in particular, one of the challenges is how groupware can maintain people’s awareness of what others are doing, especially when they are not looking at the same thing.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15B2821E-2792-8226-18A4-53FFA02B0E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95FC5-5879-49EE-B09F-7CB8272598C0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02DA51F-1106-FAF3-6F8F-99637CC792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9ADDA19-2D45-DFA8-4A94-75AB117E2E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One of the problems with awareness is that although its something we all intuitively know about and use, its quite hard to tease out its essential features.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What we’ve done is create a framework for categorizing people’s awareness requirements in group settings.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First, I’ll talk about types of awareness in general, which we call group awareness.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I’ll then focus onto one particular type of awareness, called workspace awareness, and describe how we are conducting research into it.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LID4096" altLang="LID4096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FDB54079-D9D6-4FAD-65CD-DE6D797EFF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2721F-6EBA-4B73-86CA-68D4D38D00F9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6FCDAC05-6A91-0362-3E49-82C84FEDC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3D776C4-820D-8C93-F06D-CB942FF4F1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in a face-to-face group activity, people maintain knowledge about the other people and the work they are doing: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awareness knowledge, which we call group awareness, comprises: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 Physical: basic physical things like who’s there, where are they sitting,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 Task: what task are they involved in and how it fits within their larger work activities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3 Social: social aspects of working with other people -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	your relationships to other members of the group,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	and protocols of interaction like deciding whether you can interrupt someone.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4 Workspace awareness: documents to table, jot, whiteboards, pass around, point at things,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these four are the glue that allows fluid collaborative work...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taken for granted because the information comes for free in a face to face situation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F6ECDA2-BDBE-CFFC-ABB1-9C24FAACE8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6030D1-1EFB-4A15-9A08-D322A60D89DE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8053431C-E008-1D8A-38FF-AD497E00B4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E8490C7-D9D8-6C60-96A5-1635B08C4B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In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dC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need for awareness doesn’t go away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Participant Information (Social)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Who is around/using the workspace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Can we get some information about them (social status?)</a:t>
            </a:r>
          </a:p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Participant Activity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Are people reachable?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How active are they?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How available are they to communication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6B2AD0E-C995-74A1-6985-5399058D6E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CB6F2B-AC09-4AA6-B48D-D4373E0BB76E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27A8912-54C9-E575-710D-84AF769D97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682625"/>
            <a:ext cx="4949825" cy="3425825"/>
          </a:xfrm>
          <a:ln cap="flat"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3DDF0E0-FD47-A0EC-3E65-5911C9CB5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/>
            <a:r>
              <a:rPr lang="en-US" altLang="LID4096"/>
              <a:t>Group awareness makes groups more effective by reducing the overhead of working together and by creating opportunities for collaboration.</a:t>
            </a:r>
          </a:p>
          <a:p>
            <a:pPr lvl="1"/>
            <a:endParaRPr lang="en-US" altLang="LID4096"/>
          </a:p>
          <a:p>
            <a:pPr lvl="1"/>
            <a:r>
              <a:rPr lang="en-US" altLang="LID4096"/>
              <a:t>I should very briefly describe what desktop conferencing is,  but ga can be introduced as something that happens in f2f situations.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0BC0E59-A8D4-FB66-1AEC-C89599A049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719F1-BCD3-4B2D-9109-A1949DB8474D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B60DE48-842B-418D-459A-09DB7138B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81DB45C-5B22-44D4-AA3A-45677CC045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664BA60A-9BB5-9AC1-D0BC-5CEFE5AC54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546241-2D91-4EA8-8E1A-E530A6A22287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6F38577-6727-8ACC-84A3-E113EC336A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6C39BB2-C590-6B28-CB2B-67A6930466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4B803A7D-A97E-D6A6-2739-AFFE7F0BC8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7EA911-4DBE-4536-9252-96881BE59B67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7221847E-7729-F17A-BF68-847BA91FA0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DE9F40E-74BC-57E0-0378-6C1B9E77E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058A8D4-78F6-E612-3D4E-768337FC05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9A3C6E-E04B-4D98-9D79-A4A53213B95C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44A0A0A7-5819-9E93-3EE1-6A2F9627C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A125B53-967B-9A96-0880-BE0DEA2CF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Participant Information (Social)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Who is around/using the workspace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Can we get some information about them (social status?</a:t>
            </a: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F5A19B64-D0B7-B451-B14D-CBD5DA60F2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8F0E8-88C4-4E93-A93A-C5CD899FC6BE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358322AB-F11E-EC21-7319-A9EFE7728C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A2F79CD-C483-65E2-C047-FA0F7A9C3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Participant Activity</a:t>
            </a:r>
            <a:endParaRPr lang="en-AU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Are people reachable?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How active are they?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How available are they to communication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776A719C-4AD3-4F07-9849-1887017E82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F7E8A4-0303-46F1-A6BF-B186EBDE11E7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62F8B90D-DF3C-1193-F377-74D69C611B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1016F77-9262-4513-0809-671BFFE04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Telepointers---multiple cursors, one for each participant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gives a sense of who is around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how active they are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what they are doing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what they intend to do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allowing people to point and gesture around the workspace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three types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literal (conventional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relaxed locations (for relaxed WYSIWIS)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semantic (transmitting meaning as well as location)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 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0BBD616-D4A1-0320-2341-08CE753D40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7F799-519A-47EF-A4DB-3BACF9C7ACFC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6AB9BD28-31AC-24A8-087E-96C583C062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FD15525-C724-91CA-FC09-61FB47423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Literal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X/Y coordinates, may be window, or world (if relaxed WYSIWIS)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relaxed---only see it if view overlaps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B9E8642-4C1E-6384-F5F6-500F571950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F69DB1-798B-43AA-8761-3743CB0B2CC2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212706C-C065-0618-3982-DF6D16B817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C0653D6-F9AC-7DB8-CE59-062A8DB5D6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Overlays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one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iimplementation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technique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6467BF01-7C8D-82B0-D2E3-904D3C15AF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C2FC3F-5957-4205-BF37-1530E66A20D3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4A94B9B0-1DD5-F26A-8B8B-668DFBF92B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1877CEA-FB35-7FB3-808A-6E67730AD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Relaxed location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When representations differ,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difft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things can be in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difft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locations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eg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widgets in different parts of screen; cursors are relative to widget, not to 	screen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BBDF933-C390-71EE-056F-68A8E66AF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EC34D-B0C5-4B79-A89A-12C786024B7C}" type="slidenum">
              <a:rPr lang="en-US" altLang="LID4096"/>
              <a:pPr/>
              <a:t>21</a:t>
            </a:fld>
            <a:endParaRPr lang="en-US" altLang="LID4096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E38F995-97A7-797A-599F-E516B57E02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9E4765B-34B9-1552-97CC-C90C219064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Relaxe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location (Text)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example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LID4096" altLang="LID4096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1F472FF1-1716-1E8D-E5A1-22683D9E2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C91E9-7172-4827-81E1-C74A6B1A0C13}" type="slidenum">
              <a:rPr lang="en-US" altLang="LID4096"/>
              <a:pPr/>
              <a:t>22</a:t>
            </a:fld>
            <a:endParaRPr lang="en-US" altLang="LID4096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C048F81-3FD9-CCE8-8CAE-8CCF0B885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467D327-D324-3242-F3F5-C6493DB84E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Semantic cursors (</a:t>
            </a:r>
            <a:r>
              <a:rPr lang="en-AU" sz="1200" b="1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GroupDraw</a:t>
            </a:r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transmit info other than location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eg.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mode of others, identity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FF1C47FB-11E2-9F65-F9EA-3B2A91AA8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C4B88-E2C4-4489-AEB0-6FA906B2F164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52886F4-9459-E7F6-B1BF-AB0345CA79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963961C-D73B-A319-522E-95A666DAA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Semantic cursors (Menu)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completely </a:t>
            </a:r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difft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representation; moves away from pure location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eg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show remote selection of item, rather than menu pulldown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economy of action, not as obtrusive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01437CA-AE3B-3013-EE7A-FD025BC023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DACC6-86EF-438B-8F6F-2CE830766A2C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6195B8CC-38B3-35B9-F7BF-7A424465EA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0A40411-22B7-C788-8C36-200AD4A3D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Radar Views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for spatially relaxed WYSIWIS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provide location and awareness of what others are doing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by displaying an overview in a separate window,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plus and indication of where  they are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will show four types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89228EE2-5248-19F1-03FE-78F336585B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F368B9-77AE-4721-9C1D-6F67A4116C0A}" type="slidenum">
              <a:rPr lang="en-US" altLang="LID4096"/>
              <a:pPr/>
              <a:t>25</a:t>
            </a:fld>
            <a:endParaRPr lang="en-US" altLang="LID4096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F187439D-4481-EF25-38CA-944190856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 dirty="0"/>
              <a:t>In different-view situations, people need to know where each other are working in the virtual workspace.</a:t>
            </a:r>
          </a:p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Multi user scroll bar: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shows relative position in document (roughly where)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shows overlap between views	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shows who is around, what they are doing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altLang="LID4096" b="1" dirty="0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E636B28-4A46-19D5-6728-74FB99422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7738" y="682625"/>
            <a:ext cx="4949825" cy="3425825"/>
          </a:xfrm>
          <a:ln cap="flat"/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AF5FCC5D-1ADB-EA2B-B5CF-563B191604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2DDA48-570C-4CEE-BD77-5CF760108D4D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672741D4-EBBB-91E8-6ECA-B4D4010A6F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0CCE78D-CE5A-433F-2A63-A4BD8C1A2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711DB4FC-6485-5FD8-DA60-1C36A904BE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EDAC53-E76F-475A-B430-902D1C97230E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6C35AA9D-B18E-09EE-A0B8-629AA4383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D673F00C-4DA3-ABA9-5E07-CAAF1BE01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Radar View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Gestalt View (text)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similar, but scrollbar region now a miniature of text document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additional cues about the where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viewports are movable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graphical gestalt view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miniature shows whole document with viewports overlaid as rectangles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in the slide, the large view is represented as the pink rectangle in the miniature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32FE1A4-96E5-EC89-1166-CDCDD2CD6C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99668-B052-47B1-89F4-05565EC25DF7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605F60B3-A1D9-E0DB-58D3-429C6DC40E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8E778892-BC39-512C-6EC5-3DA527E85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56CB5C4-7313-615D-C885-48B593E8D0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34518-B7EE-4A51-96F1-4ADD6E4083BC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B3BD0EA1-79A9-FA68-5B98-0A2B5C0AC7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536D7A6-07CC-F4F7-DBB9-0BDC62215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0CE26D6-7DEF-B193-2880-265A783741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B52F7D-B21A-4C1A-B998-A60967BD9042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67743F1A-351E-082D-F5D4-805BE5FAD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92177450-D849-0CA4-CEE9-65DF24351D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7F780AE-1A6C-136F-6C83-2AADEABF0E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BA290-504E-4DF4-B1A3-389244C28240}" type="slidenum">
              <a:rPr lang="en-US" altLang="LID4096"/>
              <a:pPr/>
              <a:t>31</a:t>
            </a:fld>
            <a:endParaRPr lang="en-US" altLang="LID4096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603A20DF-BD15-9F9D-F290-47213AF750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C70A6CBE-7ADF-2B78-8D99-063284FA3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WYSIWID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sometimes a miniature isn’t enough information about what a person is doing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however, it’s impossible to show a full-size duplicate of everyone’s view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we’ve designed a widget that shows a limited area around another person’s mouse cursor at full size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since actions are often connected to the mouse cursor, this will often give a good idea of what is happening, in a small area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in the slide,...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74EAA4B-726E-41D8-CF0C-BF0262FF60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9A9617-71AE-4342-B999-42F9BFE8445A}" type="slidenum">
              <a:rPr lang="en-US" altLang="LID4096"/>
              <a:pPr/>
              <a:t>32</a:t>
            </a:fld>
            <a:endParaRPr lang="en-US" altLang="LID4096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D64E2A69-E74F-BB61-4FFA-4859DF2938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1877DD76-D46A-CEB8-4F3C-8EEDB829B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Distortion and Magnification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Coffee table idea: What if we can provide both an overview and detail within a single viewport?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Demonstrate via 3 approaches: fisheye views,...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67D934D-E98B-90F7-0A10-19B3701A37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8FA9EF-9BD2-4220-AF75-1EF7C74156D6}" type="slidenum">
              <a:rPr lang="en-US" altLang="LID4096"/>
              <a:pPr/>
              <a:t>33</a:t>
            </a:fld>
            <a:endParaRPr lang="en-US" altLang="LID4096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B2A78F8-EEC1-3EBD-E138-85A0CEC681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80B29487-2751-99E3-CBBE-2FAE1560D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Fisheye views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global overview of many lines of text (but not all)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areas of interest are magnified 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shows where all members of the group are working, in the context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	who, where, what... easy to align views</a:t>
            </a:r>
            <a:b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endParaRPr lang="LID4096" altLang="LID4096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5DCC8FEB-5430-38F9-3FAB-75944A2C3B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10441-CBA4-4261-AD6D-89CB54118E28}" type="slidenum">
              <a:rPr lang="en-US" altLang="LID4096"/>
              <a:pPr/>
              <a:t>34</a:t>
            </a:fld>
            <a:endParaRPr lang="en-US" altLang="LID4096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2339FC7A-EF4F-8063-6846-37EA5A76A2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DD6CFF72-901F-161F-B3B2-472861EF9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Moving Lens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Magnification lens over miniature; offset away from focus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shows telepointers in both views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can work in both detail and overviews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viewports of others visible as well as actions they are doing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but can be confusing...</a:t>
            </a:r>
            <a:endParaRPr lang="LID4096" altLang="LID4096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EF0C042-CBFD-E08B-8A42-638F3A1F7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1319D-2F02-446A-83BC-E4C44F1A5B63}" type="slidenum">
              <a:rPr lang="en-US" altLang="LID4096"/>
              <a:pPr/>
              <a:t>35</a:t>
            </a:fld>
            <a:endParaRPr lang="en-US" altLang="LID4096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8496CABA-51F5-84B7-7D39-D6AE089B8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7E5AB1AC-05F4-CF00-3530-80CE7DBE6F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hangingPunct="0"/>
            <a:r>
              <a:rPr lang="en-AU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Biplanar View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provides two levels to the view of a graphical document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a fixed view of the entire document within each viewport as a ghosted-out background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and a limited full-size view in the foreground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lvl="0" hangingPunct="0"/>
            <a:r>
              <a:rPr lang="en-AU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- the boxes show where you are in the document, and also where other people are</a:t>
            </a:r>
            <a:endParaRPr lang="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endParaRPr lang="LID4096" altLang="LID4096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F2ACEEF-234D-EE6C-B108-55A4D901BD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135A79-04F5-4E40-92BA-2FD30C949429}" type="slidenum">
              <a:rPr lang="en-US" altLang="LID4096"/>
              <a:pPr/>
              <a:t>36</a:t>
            </a:fld>
            <a:endParaRPr lang="en-US" altLang="LID4096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83C4C7BA-B804-BC95-2412-2D3B08ACC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7388"/>
            <a:ext cx="4953000" cy="3425825"/>
          </a:xfrm>
          <a:ln cap="flat"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F76CC1D-6E6E-B045-1434-4C64CEC09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B60C-ACA0-EA46-EBFE-EDEE791A5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2FF24-2A18-E222-9EB6-3D940422C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372A1-AEDE-9AAA-2F41-B1B5DF85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DB8D9-BC02-1245-23FC-425CAE3F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1424B-01D4-0820-5271-C32EE790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19957-665A-43BD-B756-7838F6BE42B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3881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7E475-4861-F8F1-4A22-16D7C88D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686F4-D127-798E-F40B-4C15291BF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330E9-DFD0-B881-B101-5433C66B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0A28D-971A-A7C0-7A28-AEA4B1747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B8F17-4C7D-81C1-8CA5-E0FE35A5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4B94A-1950-4762-8283-7248F010911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6884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921ED-DFFE-869D-FCEF-701C1957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59162-86BD-0EFF-8258-473DFC996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60B4E-1BA0-0283-FEF2-8A789C249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46B76-4C49-4F1D-2229-DBD23908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32ECC-1C52-2165-F965-F04DD2DC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2361C-0B71-4295-8AC1-D5845BCF569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1385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0971-2DAD-B665-FF53-9F193BF3F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692BF-632A-46BB-544D-8C49C04E5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4F4C1-FA1C-DCE9-A5F8-641054EBC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5482D-0EA7-63F3-6BB1-895435BDA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53269-69BA-AAB6-E299-0FEAAEDD5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3C4F1-35F1-FED2-EB66-41707800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F760C-7956-4B76-9B46-B6301D55421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5359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0205C-FEDD-1BE5-6C27-35A082934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9BFAE-940B-7FF7-E1FB-94F0861C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624D7-D18A-F579-6C78-AC8C2BF98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A9DF80-94EA-1088-8DA2-B179974BB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67B547-AE06-148B-FB04-E0B24F4CBF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9AE3C1-F297-C9C0-F6FE-25B410EF9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4C4138-6702-5847-A0F0-540A4F326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6448D-B641-2040-0F07-0A7F6065E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4AA20-F0FF-46DA-9810-264B50D71CF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2652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B167-6F7B-992A-32F0-09A191338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BE722-AC8A-7E67-E3B2-7D7B4DB7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08736-B400-EADF-25AB-AFB86B73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222A1B-3E3D-B7A1-9298-C39E9909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8D6C1-28B8-4FE8-AEB3-6A64FF5B805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3071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D61F9F-68EB-5546-CB0D-F402B17BE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159AE-263A-D78A-C9C0-0222A6A2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DE7AD-E4A9-08C8-DA96-04E4A944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3BA36-4588-4E2C-8D8D-9BAD7199CE0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21039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0AF7-6872-426A-B7BB-F9D04CAD6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B721F-0182-36C3-8660-3C9896171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9441F-353E-3956-C189-ACF7D0743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5A14B-778F-ADCE-30B3-B5556EB4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8B7A9-B27E-B180-EDBF-AE61A3D3A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1256E-759D-0E52-C38C-E638FE85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01441-6927-4154-A029-16B0677E551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8544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5F8A-FEC9-8767-9DD9-DF042A72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063F79-C523-4F7B-AC80-EFE4E2976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3E23B-05F3-7EC9-A4D3-4FB9F03EB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2360E-5E7A-DC9D-8879-8D5BE3CBF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36DE0-B496-10D7-DCC3-C017E26E5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7910C-55B2-44A8-07D2-79745B34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11FB9-EA41-4A56-A922-67737E2E9F4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7734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C2A0-8A45-F009-8D98-46CF9022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8AD115-2A0A-3C3F-14AD-45769AD55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598BF-BF0D-1120-194F-B4703096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FA91B-A5DB-8B85-DFBF-6A510713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CACF8-E38C-AA1D-E49E-489433487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3CFB3-662D-4195-925F-9C7A1A387DF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9734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896A83-F76E-DA66-AD9E-A21A0C1D9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86575" y="203200"/>
            <a:ext cx="1952625" cy="5892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6FF6F6-7893-56B6-C563-2092ADE0F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03200"/>
            <a:ext cx="5705475" cy="5892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0E91D-5715-421F-770E-A3AF6DF62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41E92-A750-CB8A-FA72-F5D39AA3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5025F-3CF6-FC85-DC35-CBADC18A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931AE-AD43-4263-A1E2-9915F006DD5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32078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8000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B47D920-AF13-1CED-8587-F03D34B0DA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anose="0202060305040502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A936494-8677-908E-866A-1507F6D0C4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anose="0202060305040502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398A90-3A15-5C42-A479-605C81F3FB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anose="02020603050405020304" pitchFamily="18" charset="0"/>
              </a:defRPr>
            </a:lvl1pPr>
          </a:lstStyle>
          <a:p>
            <a:fld id="{12FE7F33-9BA8-4910-BA54-980B9F26CC7D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F41F518-D6D8-AEB2-B88B-0B65F81F6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28700" y="203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385BD6-6BDE-CB73-CA9F-DE6F75EBE6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B762643-A2BD-1FDF-F6A9-20CCCF4A43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990600"/>
            <a:ext cx="8382000" cy="1143000"/>
          </a:xfrm>
          <a:noFill/>
          <a:ln/>
        </p:spPr>
        <p:txBody>
          <a:bodyPr anchor="ctr"/>
          <a:lstStyle/>
          <a:p>
            <a:r>
              <a:rPr lang="en-US" altLang="LID4096" sz="4000"/>
              <a:t>Supporting Workspace Awareness </a:t>
            </a:r>
            <a:br>
              <a:rPr lang="en-US" altLang="LID4096" sz="4000"/>
            </a:br>
            <a:r>
              <a:rPr lang="en-US" altLang="LID4096" sz="4000"/>
              <a:t>in </a:t>
            </a:r>
            <a:br>
              <a:rPr lang="en-US" altLang="LID4096" sz="4000"/>
            </a:br>
            <a:r>
              <a:rPr lang="en-US" altLang="LID4096" sz="4000"/>
              <a:t>Desktop Conferencing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16DD042-3EC3-CAD3-DC42-26E7784ED0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2743200"/>
            <a:ext cx="6400800" cy="1752600"/>
          </a:xfrm>
          <a:noFill/>
          <a:ln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1"/>
              <a:t>Carl Gutwin</a:t>
            </a:r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3600" b="1"/>
              <a:t>Saul Greenberg</a:t>
            </a:r>
            <a:endParaRPr lang="en-US" altLang="LID4096" sz="4000" b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4000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2800" i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2800" i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2800" i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2800" i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endParaRPr lang="en-US" altLang="LID4096" sz="2800" i="1"/>
          </a:p>
          <a:p>
            <a:pPr marL="342900" indent="-342900">
              <a:lnSpc>
                <a:spcPct val="85000"/>
              </a:lnSpc>
              <a:spcBef>
                <a:spcPct val="0"/>
              </a:spcBef>
            </a:pPr>
            <a:r>
              <a:rPr lang="en-US" altLang="LID4096" sz="2800" i="1"/>
              <a:t>University of Calgary, Canada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AD15CC4-A496-8E66-4DF2-41A0EBAFA96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4660900"/>
            <a:ext cx="42545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1D6C0D-FF73-6A33-5C97-0A6AFCE6148D}"/>
              </a:ext>
            </a:extLst>
          </p:cNvPr>
          <p:cNvSpPr txBox="1"/>
          <p:nvPr/>
        </p:nvSpPr>
        <p:spPr>
          <a:xfrm>
            <a:off x="272480" y="131802"/>
            <a:ext cx="5754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i="1" dirty="0"/>
              <a:t>Note: </a:t>
            </a:r>
            <a:r>
              <a:rPr lang="en-CA" sz="1800" i="1" dirty="0"/>
              <a:t>This presentation included live system demonstrations</a:t>
            </a:r>
            <a:endParaRPr lang="LID4096" sz="1800" i="1" dirty="0"/>
          </a:p>
        </p:txBody>
      </p:sp>
    </p:spTree>
  </p:cSld>
  <p:clrMapOvr>
    <a:masterClrMapping/>
  </p:clrMapOvr>
  <p:transition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EDD2107-80BC-6AFC-1683-1C1FD1CC8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87A9745-CAB4-C9A3-D6CB-D0841612A6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of other people’s work in a shared space is essential for effective group interaction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Groupware systems must include specific mechanisms to support this practice</a:t>
            </a:r>
          </a:p>
        </p:txBody>
      </p:sp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FC74079-FFDF-0E29-8696-DE007EC5A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6AADAEB-D9BB-993D-1420-791D8BFA3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991600" cy="41148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Desktop conferencing</a:t>
            </a:r>
            <a:br>
              <a:rPr lang="en-US" altLang="LID4096"/>
            </a:br>
            <a:endParaRPr lang="en-US" altLang="LID4096"/>
          </a:p>
          <a:p>
            <a:pPr>
              <a:buFont typeface="Monotype Sorts" pitchFamily="2" charset="2"/>
              <a:buNone/>
            </a:pPr>
            <a:r>
              <a:rPr lang="en-US" altLang="LID4096"/>
              <a:t>Workspace awareness</a:t>
            </a:r>
            <a:br>
              <a:rPr lang="en-US" altLang="LID4096"/>
            </a:br>
            <a:endParaRPr lang="en-US" altLang="LID4096"/>
          </a:p>
          <a:p>
            <a:pPr>
              <a:buFont typeface="Monotype Sorts" pitchFamily="2" charset="2"/>
              <a:buNone/>
            </a:pPr>
            <a:r>
              <a:rPr lang="en-US" altLang="LID4096"/>
              <a:t>Prototypes</a:t>
            </a:r>
          </a:p>
        </p:txBody>
      </p:sp>
    </p:spTree>
  </p:cSld>
  <p:clrMapOvr>
    <a:masterClrMapping/>
  </p:clrMapOvr>
  <p:transition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9E1B30C-0F3A-2012-CBBE-1933F8E19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Desktop Conferencing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CFC9EC7-80C1-9D59-83B6-2DF36A179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Monotype Sorts" pitchFamily="2" charset="2"/>
              <a:buNone/>
            </a:pPr>
            <a:r>
              <a:rPr lang="en-US" altLang="LID4096" sz="2400" b="1" u="sng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C396A71E-8450-EA22-5FA6-4639DAF8B28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1543050"/>
            <a:ext cx="6877050" cy="4276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Line 5">
            <a:extLst>
              <a:ext uri="{FF2B5EF4-FFF2-40B4-BE49-F238E27FC236}">
                <a16:creationId xmlns:a16="http://schemas.microsoft.com/office/drawing/2014/main" id="{46580E68-B585-C7B5-D79E-F6E0306A6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2050" y="1485900"/>
            <a:ext cx="0" cy="4362450"/>
          </a:xfrm>
          <a:prstGeom prst="line">
            <a:avLst/>
          </a:prstGeom>
          <a:noFill/>
          <a:ln w="1270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012F23A4-CC9B-AEF9-D470-DE735D1F2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6059488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sz="1800"/>
              <a:t>George’s</a:t>
            </a:r>
          </a:p>
          <a:p>
            <a:pPr algn="ctr"/>
            <a:r>
              <a:rPr lang="en-US" altLang="LID4096" sz="1800"/>
              <a:t>Office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79F32B44-7711-5B1E-3DCC-F6C479B68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075" y="6072188"/>
            <a:ext cx="90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sz="1800"/>
              <a:t>Mary’s</a:t>
            </a:r>
          </a:p>
          <a:p>
            <a:pPr algn="ctr"/>
            <a:r>
              <a:rPr lang="en-US" altLang="LID4096" sz="1800"/>
              <a:t>Office</a:t>
            </a:r>
          </a:p>
        </p:txBody>
      </p:sp>
    </p:spTree>
  </p:cSld>
  <p:clrMapOvr>
    <a:masterClrMapping/>
  </p:clrMapOvr>
  <p:transition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96974F5-9E79-03DE-A4BE-4DC93DFAE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0913" y="9525"/>
            <a:ext cx="284162" cy="682942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D7BDC069-32ED-38EF-FAD5-33FD5C8AE89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4090988" cy="34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4165478C-09B5-6FFC-BB0E-4923DC6ECCE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1924050"/>
            <a:ext cx="2547937" cy="327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3" name="Rectangle 5">
            <a:extLst>
              <a:ext uri="{FF2B5EF4-FFF2-40B4-BE49-F238E27FC236}">
                <a16:creationId xmlns:a16="http://schemas.microsoft.com/office/drawing/2014/main" id="{28F38BA3-A6DC-BBFD-2122-B9EEB72CD1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 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D618F11D-0020-D487-2699-0BE8A6CC1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4369D452-174E-15E0-63CF-A89F072BF7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8438" y="1673225"/>
            <a:ext cx="1649412" cy="3175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179541B7-4D76-893A-2D04-D9BDAEFA2A8B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4613"/>
            <a:ext cx="4256088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3FEEECC4-9CC8-BC48-E303-92342C17FF1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53975"/>
            <a:ext cx="4090987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AF083227-9CB9-DA1F-F126-B34FA80900E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979613"/>
            <a:ext cx="2547937" cy="327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9" name="Picture 11">
            <a:extLst>
              <a:ext uri="{FF2B5EF4-FFF2-40B4-BE49-F238E27FC236}">
                <a16:creationId xmlns:a16="http://schemas.microsoft.com/office/drawing/2014/main" id="{E467DC8F-8234-F0C1-D97B-5D1BF882B946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3860800"/>
            <a:ext cx="4256087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00" name="Line 12">
            <a:extLst>
              <a:ext uri="{FF2B5EF4-FFF2-40B4-BE49-F238E27FC236}">
                <a16:creationId xmlns:a16="http://schemas.microsoft.com/office/drawing/2014/main" id="{816619D5-02C0-5FF6-2B26-7C625D1B7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3625" y="3586163"/>
            <a:ext cx="3044825" cy="3175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2E700F52-AEA8-A60E-D228-DA3A3D493C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5450" y="5543550"/>
            <a:ext cx="1360488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34716A5-05C0-5373-8CFC-378B9DC94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800" y="1263650"/>
            <a:ext cx="2978150" cy="3263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F9ABB14-C6B0-1D92-DCF5-AD9D3E206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050" y="0"/>
            <a:ext cx="9715500" cy="1231900"/>
          </a:xfrm>
          <a:noFill/>
          <a:ln/>
        </p:spPr>
        <p:txBody>
          <a:bodyPr/>
          <a:lstStyle/>
          <a:p>
            <a:r>
              <a:rPr lang="en-US" altLang="LID4096"/>
              <a:t>What you see is what I see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711C5742-52B8-83D8-48E9-3338488BC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85850" y="876300"/>
            <a:ext cx="7772400" cy="41148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6ABAA2CE-6B92-B8DD-4B39-C44368224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4873625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636A93CE-E06F-BA0F-D48D-6A4E6DC4F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600" y="876300"/>
            <a:ext cx="342900" cy="52324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B4A94EB-0C78-131D-529E-57510C294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6226175"/>
            <a:ext cx="963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Strict</a:t>
            </a: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47D31F9B-9CA2-3D8A-D685-A328D398E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1435100"/>
            <a:ext cx="2616200" cy="29210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5" name="Rectangle 9">
            <a:extLst>
              <a:ext uri="{FF2B5EF4-FFF2-40B4-BE49-F238E27FC236}">
                <a16:creationId xmlns:a16="http://schemas.microsoft.com/office/drawing/2014/main" id="{36FC9569-697B-00BC-F5C6-EC9469EA6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0" y="1244600"/>
            <a:ext cx="2978150" cy="3263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6" name="AutoShape 10">
            <a:extLst>
              <a:ext uri="{FF2B5EF4-FFF2-40B4-BE49-F238E27FC236}">
                <a16:creationId xmlns:a16="http://schemas.microsoft.com/office/drawing/2014/main" id="{BF5C16BD-C397-9BF1-CCC0-78C468D04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0" y="1416050"/>
            <a:ext cx="2616200" cy="29210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7" name="Oval 11">
            <a:extLst>
              <a:ext uri="{FF2B5EF4-FFF2-40B4-BE49-F238E27FC236}">
                <a16:creationId xmlns:a16="http://schemas.microsoft.com/office/drawing/2014/main" id="{4BD79337-4B73-D4FB-CC23-62AD75F1A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27495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8" name="Oval 12">
            <a:extLst>
              <a:ext uri="{FF2B5EF4-FFF2-40B4-BE49-F238E27FC236}">
                <a16:creationId xmlns:a16="http://schemas.microsoft.com/office/drawing/2014/main" id="{05D2FD52-11F8-51EE-B439-064170D8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19494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9" name="Oval 13">
            <a:extLst>
              <a:ext uri="{FF2B5EF4-FFF2-40B4-BE49-F238E27FC236}">
                <a16:creationId xmlns:a16="http://schemas.microsoft.com/office/drawing/2014/main" id="{042C294A-6329-C8CE-83A5-AF55EB06A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7749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0" name="Rectangle 14">
            <a:extLst>
              <a:ext uri="{FF2B5EF4-FFF2-40B4-BE49-F238E27FC236}">
                <a16:creationId xmlns:a16="http://schemas.microsoft.com/office/drawing/2014/main" id="{8A5D5D4E-F727-EFC6-9A98-A5F109602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34226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1" name="Rectangle 15">
            <a:extLst>
              <a:ext uri="{FF2B5EF4-FFF2-40B4-BE49-F238E27FC236}">
                <a16:creationId xmlns:a16="http://schemas.microsoft.com/office/drawing/2014/main" id="{691AED79-D8F1-DA4C-6955-9222C731F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5700" y="34099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CBF70AFC-5EF3-EF19-CC75-DEB3C900D8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32050" y="2362200"/>
            <a:ext cx="215900" cy="4064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3" name="Line 17">
            <a:extLst>
              <a:ext uri="{FF2B5EF4-FFF2-40B4-BE49-F238E27FC236}">
                <a16:creationId xmlns:a16="http://schemas.microsoft.com/office/drawing/2014/main" id="{A58F3205-6CD0-32DA-3FC4-9A797E23B6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7650" y="2374900"/>
            <a:ext cx="368300" cy="4191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4" name="Line 18">
            <a:extLst>
              <a:ext uri="{FF2B5EF4-FFF2-40B4-BE49-F238E27FC236}">
                <a16:creationId xmlns:a16="http://schemas.microsoft.com/office/drawing/2014/main" id="{DAC21290-2049-24CA-75DE-C5ADACB88C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4550" y="31750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5" name="Line 19">
            <a:extLst>
              <a:ext uri="{FF2B5EF4-FFF2-40B4-BE49-F238E27FC236}">
                <a16:creationId xmlns:a16="http://schemas.microsoft.com/office/drawing/2014/main" id="{344CEBC9-AF0F-FBE0-F5D9-05D39B0933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4750" y="31750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6" name="Rectangle 20">
            <a:extLst>
              <a:ext uri="{FF2B5EF4-FFF2-40B4-BE49-F238E27FC236}">
                <a16:creationId xmlns:a16="http://schemas.microsoft.com/office/drawing/2014/main" id="{F44A3F1B-2BDA-C33E-1CF5-9FA7A413F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4480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7" name="Rectangle 21">
            <a:extLst>
              <a:ext uri="{FF2B5EF4-FFF2-40B4-BE49-F238E27FC236}">
                <a16:creationId xmlns:a16="http://schemas.microsoft.com/office/drawing/2014/main" id="{7ABE9F07-0AA7-5D81-9910-57F40B5C7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900" y="34353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8" name="Line 22">
            <a:extLst>
              <a:ext uri="{FF2B5EF4-FFF2-40B4-BE49-F238E27FC236}">
                <a16:creationId xmlns:a16="http://schemas.microsoft.com/office/drawing/2014/main" id="{86EBA048-AB39-85C1-4112-E1C9A9C604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52750" y="32004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9" name="Line 23">
            <a:extLst>
              <a:ext uri="{FF2B5EF4-FFF2-40B4-BE49-F238E27FC236}">
                <a16:creationId xmlns:a16="http://schemas.microsoft.com/office/drawing/2014/main" id="{92C19759-E7B4-733D-950D-8EB557791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2950" y="32004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0" name="Oval 24">
            <a:extLst>
              <a:ext uri="{FF2B5EF4-FFF2-40B4-BE49-F238E27FC236}">
                <a16:creationId xmlns:a16="http://schemas.microsoft.com/office/drawing/2014/main" id="{776367FC-DC1E-73EB-7C83-1FAF28938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0" y="27241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1" name="Oval 25">
            <a:extLst>
              <a:ext uri="{FF2B5EF4-FFF2-40B4-BE49-F238E27FC236}">
                <a16:creationId xmlns:a16="http://schemas.microsoft.com/office/drawing/2014/main" id="{778F42D4-81F4-8F4D-EC26-CC740CFAA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0" y="19240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2" name="Oval 26">
            <a:extLst>
              <a:ext uri="{FF2B5EF4-FFF2-40B4-BE49-F238E27FC236}">
                <a16:creationId xmlns:a16="http://schemas.microsoft.com/office/drawing/2014/main" id="{F379FA51-1968-697A-157F-B7AF75497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27495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3" name="Rectangle 27">
            <a:extLst>
              <a:ext uri="{FF2B5EF4-FFF2-40B4-BE49-F238E27FC236}">
                <a16:creationId xmlns:a16="http://schemas.microsoft.com/office/drawing/2014/main" id="{0255C1B7-3F86-7BB6-3A26-E3C549C65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0" y="33972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4" name="Rectangle 28">
            <a:extLst>
              <a:ext uri="{FF2B5EF4-FFF2-40B4-BE49-F238E27FC236}">
                <a16:creationId xmlns:a16="http://schemas.microsoft.com/office/drawing/2014/main" id="{FCF769D5-9F0D-FF9B-AA69-36843BA6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33845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5" name="Line 29">
            <a:extLst>
              <a:ext uri="{FF2B5EF4-FFF2-40B4-BE49-F238E27FC236}">
                <a16:creationId xmlns:a16="http://schemas.microsoft.com/office/drawing/2014/main" id="{E7801379-B07D-641A-C3E0-F9C06627CB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27750" y="2336800"/>
            <a:ext cx="215900" cy="4064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6" name="Line 30">
            <a:extLst>
              <a:ext uri="{FF2B5EF4-FFF2-40B4-BE49-F238E27FC236}">
                <a16:creationId xmlns:a16="http://schemas.microsoft.com/office/drawing/2014/main" id="{07562B62-0507-7C95-20F6-F079C58E1B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3350" y="2349500"/>
            <a:ext cx="368300" cy="4191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7" name="Line 31">
            <a:extLst>
              <a:ext uri="{FF2B5EF4-FFF2-40B4-BE49-F238E27FC236}">
                <a16:creationId xmlns:a16="http://schemas.microsoft.com/office/drawing/2014/main" id="{826DDC71-658D-7020-B21F-4212004D46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10250" y="31496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8" name="Line 32">
            <a:extLst>
              <a:ext uri="{FF2B5EF4-FFF2-40B4-BE49-F238E27FC236}">
                <a16:creationId xmlns:a16="http://schemas.microsoft.com/office/drawing/2014/main" id="{4B828C97-FBD1-C372-ECF7-3C97261AE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0450" y="31496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9" name="Rectangle 33">
            <a:extLst>
              <a:ext uri="{FF2B5EF4-FFF2-40B4-BE49-F238E27FC236}">
                <a16:creationId xmlns:a16="http://schemas.microsoft.com/office/drawing/2014/main" id="{455EC79B-74D8-14B7-9348-FB0C09432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0" y="34226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70" name="Rectangle 34">
            <a:extLst>
              <a:ext uri="{FF2B5EF4-FFF2-40B4-BE49-F238E27FC236}">
                <a16:creationId xmlns:a16="http://schemas.microsoft.com/office/drawing/2014/main" id="{70135B44-FB91-8B93-D5A6-4583FA3CA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34099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71" name="Line 35">
            <a:extLst>
              <a:ext uri="{FF2B5EF4-FFF2-40B4-BE49-F238E27FC236}">
                <a16:creationId xmlns:a16="http://schemas.microsoft.com/office/drawing/2014/main" id="{525CCBDE-D1DB-8D48-D48F-736EEE1BFF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48450" y="31750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72" name="Line 36">
            <a:extLst>
              <a:ext uri="{FF2B5EF4-FFF2-40B4-BE49-F238E27FC236}">
                <a16:creationId xmlns:a16="http://schemas.microsoft.com/office/drawing/2014/main" id="{061B9292-6861-5426-F46E-94E6EB38A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8650" y="31750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73" name="Line 37">
            <a:extLst>
              <a:ext uri="{FF2B5EF4-FFF2-40B4-BE49-F238E27FC236}">
                <a16:creationId xmlns:a16="http://schemas.microsoft.com/office/drawing/2014/main" id="{64A369EF-B487-2B16-10E8-627DD3D456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6750" y="3860800"/>
            <a:ext cx="152400" cy="228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74" name="Line 38">
            <a:extLst>
              <a:ext uri="{FF2B5EF4-FFF2-40B4-BE49-F238E27FC236}">
                <a16:creationId xmlns:a16="http://schemas.microsoft.com/office/drawing/2014/main" id="{A1B35588-33BD-9CDF-1D9C-9AAAB4648E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77050" y="3848100"/>
            <a:ext cx="152400" cy="228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14375" name="Object 39">
            <a:extLst>
              <a:ext uri="{FF2B5EF4-FFF2-40B4-BE49-F238E27FC236}">
                <a16:creationId xmlns:a16="http://schemas.microsoft.com/office/drawing/2014/main" id="{01F2C4DB-8ABE-16A1-A62D-DF85D54A144D}"/>
              </a:ext>
            </a:extLst>
          </p:cNvPr>
          <p:cNvGraphicFramePr>
            <a:graphicFrameLocks/>
          </p:cNvGraphicFramePr>
          <p:nvPr/>
        </p:nvGraphicFramePr>
        <p:xfrm>
          <a:off x="161925" y="4648200"/>
          <a:ext cx="2790825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3" imgW="6078240" imgH="4714560" progId="MS_ClipArt_Gallery.2">
                  <p:embed/>
                </p:oleObj>
              </mc:Choice>
              <mc:Fallback>
                <p:oleObj name="ClipArt" r:id="rId3" imgW="6078240" imgH="4714560" progId="MS_ClipArt_Gallery.2">
                  <p:embed/>
                  <p:pic>
                    <p:nvPicPr>
                      <p:cNvPr id="0" name="Object 3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4648200"/>
                        <a:ext cx="2790825" cy="216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6" name="Object 40">
            <a:extLst>
              <a:ext uri="{FF2B5EF4-FFF2-40B4-BE49-F238E27FC236}">
                <a16:creationId xmlns:a16="http://schemas.microsoft.com/office/drawing/2014/main" id="{CC748ADC-0952-F13B-76D2-6DBA6A7F1ADD}"/>
              </a:ext>
            </a:extLst>
          </p:cNvPr>
          <p:cNvGraphicFramePr>
            <a:graphicFrameLocks/>
          </p:cNvGraphicFramePr>
          <p:nvPr/>
        </p:nvGraphicFramePr>
        <p:xfrm>
          <a:off x="7286625" y="4670425"/>
          <a:ext cx="2606675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5" imgW="6146640" imgH="5127480" progId="MS_ClipArt_Gallery.2">
                  <p:embed/>
                </p:oleObj>
              </mc:Choice>
              <mc:Fallback>
                <p:oleObj name="ClipArt" r:id="rId5" imgW="6146640" imgH="5127480" progId="MS_ClipArt_Gallery.2">
                  <p:embed/>
                  <p:pic>
                    <p:nvPicPr>
                      <p:cNvPr id="0" name="Object 4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25" y="4670425"/>
                        <a:ext cx="2606675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B125519-4F59-522B-7398-7491F115C8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Relaxed WYSIWIS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52262E2-3309-C047-8131-EA16AE5B1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" y="2330450"/>
            <a:ext cx="1803400" cy="2425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88" name="Oval 4">
            <a:extLst>
              <a:ext uri="{FF2B5EF4-FFF2-40B4-BE49-F238E27FC236}">
                <a16:creationId xmlns:a16="http://schemas.microsoft.com/office/drawing/2014/main" id="{E2DFB47D-32FA-F36D-DFE9-E6F629390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" y="33972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89" name="Oval 5">
            <a:extLst>
              <a:ext uri="{FF2B5EF4-FFF2-40B4-BE49-F238E27FC236}">
                <a16:creationId xmlns:a16="http://schemas.microsoft.com/office/drawing/2014/main" id="{B13B58C7-5B31-4DEA-CCAC-152027009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25971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0" name="Oval 6">
            <a:extLst>
              <a:ext uri="{FF2B5EF4-FFF2-40B4-BE49-F238E27FC236}">
                <a16:creationId xmlns:a16="http://schemas.microsoft.com/office/drawing/2014/main" id="{F985A2DE-E6A8-7A9B-B4B7-EE47CB4AF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050" y="34226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21B2EEB8-F026-7A5C-E673-777BCFA6B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" y="40703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7CA40760-32E3-F205-EAC5-B9CF9EAE6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40576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3" name="Line 9">
            <a:extLst>
              <a:ext uri="{FF2B5EF4-FFF2-40B4-BE49-F238E27FC236}">
                <a16:creationId xmlns:a16="http://schemas.microsoft.com/office/drawing/2014/main" id="{F935CD98-B7A6-D1CE-A024-DFC6DFB65B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0100" y="3009900"/>
            <a:ext cx="215900" cy="4064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4" name="Line 10">
            <a:extLst>
              <a:ext uri="{FF2B5EF4-FFF2-40B4-BE49-F238E27FC236}">
                <a16:creationId xmlns:a16="http://schemas.microsoft.com/office/drawing/2014/main" id="{87977C64-5003-734C-FC67-1266E36532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700" y="3022600"/>
            <a:ext cx="368300" cy="4191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5" name="Line 11">
            <a:extLst>
              <a:ext uri="{FF2B5EF4-FFF2-40B4-BE49-F238E27FC236}">
                <a16:creationId xmlns:a16="http://schemas.microsoft.com/office/drawing/2014/main" id="{99B6EC63-5FC7-0FDD-94E0-27AD431E7D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2600" y="38227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6" name="Line 12">
            <a:extLst>
              <a:ext uri="{FF2B5EF4-FFF2-40B4-BE49-F238E27FC236}">
                <a16:creationId xmlns:a16="http://schemas.microsoft.com/office/drawing/2014/main" id="{6E85E81E-DF63-B129-8795-9557D8A17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800" y="38227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7" name="Rectangle 13">
            <a:extLst>
              <a:ext uri="{FF2B5EF4-FFF2-40B4-BE49-F238E27FC236}">
                <a16:creationId xmlns:a16="http://schemas.microsoft.com/office/drawing/2014/main" id="{5E62821D-0367-34EC-3FA0-16C26FF68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40957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8" name="Rectangle 14">
            <a:extLst>
              <a:ext uri="{FF2B5EF4-FFF2-40B4-BE49-F238E27FC236}">
                <a16:creationId xmlns:a16="http://schemas.microsoft.com/office/drawing/2014/main" id="{8C38AD94-B594-7BCE-BBA5-703B60B3D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40830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6EF0A634-F2C6-E75B-5F20-163D8207A3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0800" y="38481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0" name="Line 16">
            <a:extLst>
              <a:ext uri="{FF2B5EF4-FFF2-40B4-BE49-F238E27FC236}">
                <a16:creationId xmlns:a16="http://schemas.microsoft.com/office/drawing/2014/main" id="{0789D564-4A24-077F-C8C5-AA5ADF4B10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1000" y="38481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1" name="Rectangle 17">
            <a:extLst>
              <a:ext uri="{FF2B5EF4-FFF2-40B4-BE49-F238E27FC236}">
                <a16:creationId xmlns:a16="http://schemas.microsoft.com/office/drawing/2014/main" id="{3E2BFD16-8D18-C3A2-2BD4-ADC37E7E6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25" y="5978525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By space</a:t>
            </a:r>
          </a:p>
        </p:txBody>
      </p:sp>
      <p:sp>
        <p:nvSpPr>
          <p:cNvPr id="16402" name="Line 18">
            <a:extLst>
              <a:ext uri="{FF2B5EF4-FFF2-40B4-BE49-F238E27FC236}">
                <a16:creationId xmlns:a16="http://schemas.microsoft.com/office/drawing/2014/main" id="{426DE0D8-8564-F2E5-D369-412C7BA813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74800" y="4508500"/>
            <a:ext cx="152400" cy="228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3" name="Rectangle 19">
            <a:extLst>
              <a:ext uri="{FF2B5EF4-FFF2-40B4-BE49-F238E27FC236}">
                <a16:creationId xmlns:a16="http://schemas.microsoft.com/office/drawing/2014/main" id="{BC0B7634-8B35-874D-9389-7B3C19F53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2330450"/>
            <a:ext cx="165100" cy="2413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4" name="Rectangle 20">
            <a:extLst>
              <a:ext uri="{FF2B5EF4-FFF2-40B4-BE49-F238E27FC236}">
                <a16:creationId xmlns:a16="http://schemas.microsoft.com/office/drawing/2014/main" id="{8B0C91DB-7C78-23BD-488E-14F543A66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0" y="2393950"/>
            <a:ext cx="762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5" name="Rectangle 21">
            <a:extLst>
              <a:ext uri="{FF2B5EF4-FFF2-40B4-BE49-F238E27FC236}">
                <a16:creationId xmlns:a16="http://schemas.microsoft.com/office/drawing/2014/main" id="{449CB125-650C-535D-D7F8-511DD5724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2330450"/>
            <a:ext cx="1981200" cy="2159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6" name="Oval 22">
            <a:extLst>
              <a:ext uri="{FF2B5EF4-FFF2-40B4-BE49-F238E27FC236}">
                <a16:creationId xmlns:a16="http://schemas.microsoft.com/office/drawing/2014/main" id="{C90E6B40-8B13-527C-646B-83B807D6C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550" y="25463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7" name="Oval 23">
            <a:extLst>
              <a:ext uri="{FF2B5EF4-FFF2-40B4-BE49-F238E27FC236}">
                <a16:creationId xmlns:a16="http://schemas.microsoft.com/office/drawing/2014/main" id="{2F345717-2B0E-71E8-7185-65FA63197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150" y="2571750"/>
            <a:ext cx="355600" cy="4318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8" name="Rectangle 24">
            <a:extLst>
              <a:ext uri="{FF2B5EF4-FFF2-40B4-BE49-F238E27FC236}">
                <a16:creationId xmlns:a16="http://schemas.microsoft.com/office/drawing/2014/main" id="{0FBAA588-28E9-6605-672A-D61A32617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0" y="32194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09" name="Rectangle 25">
            <a:extLst>
              <a:ext uri="{FF2B5EF4-FFF2-40B4-BE49-F238E27FC236}">
                <a16:creationId xmlns:a16="http://schemas.microsoft.com/office/drawing/2014/main" id="{25394421-0413-8660-7280-4D6E2D3AE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32067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0" name="Line 26">
            <a:extLst>
              <a:ext uri="{FF2B5EF4-FFF2-40B4-BE49-F238E27FC236}">
                <a16:creationId xmlns:a16="http://schemas.microsoft.com/office/drawing/2014/main" id="{4AEE316B-7106-3EAB-99C0-68A6D59227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311400"/>
            <a:ext cx="165100" cy="2540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1" name="Line 27">
            <a:extLst>
              <a:ext uri="{FF2B5EF4-FFF2-40B4-BE49-F238E27FC236}">
                <a16:creationId xmlns:a16="http://schemas.microsoft.com/office/drawing/2014/main" id="{A9583CF5-B8F7-26CF-5CED-25A230915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7700" y="2349500"/>
            <a:ext cx="279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2" name="Line 28">
            <a:extLst>
              <a:ext uri="{FF2B5EF4-FFF2-40B4-BE49-F238E27FC236}">
                <a16:creationId xmlns:a16="http://schemas.microsoft.com/office/drawing/2014/main" id="{C52A3BB5-89FC-0AC8-47B2-C33BEAC12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95700" y="29718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3" name="Line 29">
            <a:extLst>
              <a:ext uri="{FF2B5EF4-FFF2-40B4-BE49-F238E27FC236}">
                <a16:creationId xmlns:a16="http://schemas.microsoft.com/office/drawing/2014/main" id="{952AE350-B6AE-3A12-53C1-A47E2B49A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5900" y="29718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4" name="Rectangle 30">
            <a:extLst>
              <a:ext uri="{FF2B5EF4-FFF2-40B4-BE49-F238E27FC236}">
                <a16:creationId xmlns:a16="http://schemas.microsoft.com/office/drawing/2014/main" id="{865D9676-2C04-3505-CC9C-60DDC4BF2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450" y="32448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5" name="Rectangle 31">
            <a:extLst>
              <a:ext uri="{FF2B5EF4-FFF2-40B4-BE49-F238E27FC236}">
                <a16:creationId xmlns:a16="http://schemas.microsoft.com/office/drawing/2014/main" id="{812080AF-4D80-034C-F783-8519F737B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50" y="3232150"/>
            <a:ext cx="127000" cy="4445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6" name="Line 32">
            <a:extLst>
              <a:ext uri="{FF2B5EF4-FFF2-40B4-BE49-F238E27FC236}">
                <a16:creationId xmlns:a16="http://schemas.microsoft.com/office/drawing/2014/main" id="{2120EB8B-B0CC-7DB4-735B-720AEA4924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33900" y="2997200"/>
            <a:ext cx="1524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7" name="Line 33">
            <a:extLst>
              <a:ext uri="{FF2B5EF4-FFF2-40B4-BE49-F238E27FC236}">
                <a16:creationId xmlns:a16="http://schemas.microsoft.com/office/drawing/2014/main" id="{87F9775A-AA37-93E7-ED0E-451D3B6E28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4100" y="2997200"/>
            <a:ext cx="38100" cy="2413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8" name="Line 34">
            <a:extLst>
              <a:ext uri="{FF2B5EF4-FFF2-40B4-BE49-F238E27FC236}">
                <a16:creationId xmlns:a16="http://schemas.microsoft.com/office/drawing/2014/main" id="{97589835-4C71-56F8-D087-EFB5E828B9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5200" y="3683000"/>
            <a:ext cx="152400" cy="228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9" name="Rectangle 35">
            <a:extLst>
              <a:ext uri="{FF2B5EF4-FFF2-40B4-BE49-F238E27FC236}">
                <a16:creationId xmlns:a16="http://schemas.microsoft.com/office/drawing/2014/main" id="{18A8B263-AC9D-8D2F-C0DE-0BC21394F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2355850"/>
            <a:ext cx="127000" cy="21209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0" name="Rectangle 36">
            <a:extLst>
              <a:ext uri="{FF2B5EF4-FFF2-40B4-BE49-F238E27FC236}">
                <a16:creationId xmlns:a16="http://schemas.microsoft.com/office/drawing/2014/main" id="{E7842197-47BE-2E41-9BFB-D0FA4F6F8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850" y="2978150"/>
            <a:ext cx="76200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1" name="Oval 37">
            <a:extLst>
              <a:ext uri="{FF2B5EF4-FFF2-40B4-BE49-F238E27FC236}">
                <a16:creationId xmlns:a16="http://schemas.microsoft.com/office/drawing/2014/main" id="{495BDF71-FEAE-BF6E-610F-52B92EAD0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0" y="3917950"/>
            <a:ext cx="165100" cy="5715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2" name="Rectangle 38">
            <a:extLst>
              <a:ext uri="{FF2B5EF4-FFF2-40B4-BE49-F238E27FC236}">
                <a16:creationId xmlns:a16="http://schemas.microsoft.com/office/drawing/2014/main" id="{415A53FC-C6F1-F524-293F-DE2C901D8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2355850"/>
            <a:ext cx="1803400" cy="2425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3" name="Rectangle 39">
            <a:extLst>
              <a:ext uri="{FF2B5EF4-FFF2-40B4-BE49-F238E27FC236}">
                <a16:creationId xmlns:a16="http://schemas.microsoft.com/office/drawing/2014/main" id="{21D43EE7-A702-E2C0-EA88-FC7DC9038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1850" y="2355850"/>
            <a:ext cx="165100" cy="24130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4" name="Rectangle 40">
            <a:extLst>
              <a:ext uri="{FF2B5EF4-FFF2-40B4-BE49-F238E27FC236}">
                <a16:creationId xmlns:a16="http://schemas.microsoft.com/office/drawing/2014/main" id="{72297B8B-5F6F-817F-B55B-DF7CB4082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0" y="2901950"/>
            <a:ext cx="76200" cy="914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5" name="Rectangle 41">
            <a:extLst>
              <a:ext uri="{FF2B5EF4-FFF2-40B4-BE49-F238E27FC236}">
                <a16:creationId xmlns:a16="http://schemas.microsoft.com/office/drawing/2014/main" id="{490C4971-3B64-2488-35B9-D8675857A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2408238"/>
            <a:ext cx="194468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1200" u="sng">
                <a:latin typeface="Times New Roman" panose="02020603050405020304" pitchFamily="18" charset="0"/>
              </a:rPr>
              <a:t>Organization Chart</a:t>
            </a:r>
            <a:endParaRPr lang="en-US" altLang="LID4096" sz="1200" b="0">
              <a:latin typeface="Times New Roman" panose="02020603050405020304" pitchFamily="18" charset="0"/>
            </a:endParaRPr>
          </a:p>
          <a:p>
            <a:endParaRPr lang="en-US" altLang="LID4096" sz="1200">
              <a:latin typeface="Times New Roman" panose="02020603050405020304" pitchFamily="18" charset="0"/>
            </a:endParaRPr>
          </a:p>
          <a:p>
            <a:r>
              <a:rPr lang="en-US" altLang="LID4096" sz="1200">
                <a:latin typeface="Times New Roman" panose="02020603050405020304" pitchFamily="18" charset="0"/>
              </a:rPr>
              <a:t>President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Vice President (Finance)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  -accounting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  -banking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Vice President (Product)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  -technical support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       &gt;&gt;help desk</a:t>
            </a:r>
          </a:p>
          <a:p>
            <a:r>
              <a:rPr lang="en-US" altLang="LID4096" sz="1200">
                <a:latin typeface="Times New Roman" panose="02020603050405020304" pitchFamily="18" charset="0"/>
              </a:rPr>
              <a:t>      -R &amp; D</a:t>
            </a:r>
          </a:p>
        </p:txBody>
      </p:sp>
      <p:sp>
        <p:nvSpPr>
          <p:cNvPr id="16426" name="Rectangle 42">
            <a:extLst>
              <a:ext uri="{FF2B5EF4-FFF2-40B4-BE49-F238E27FC236}">
                <a16:creationId xmlns:a16="http://schemas.microsoft.com/office/drawing/2014/main" id="{0F36BEA7-ED22-3C3E-E513-863A00C83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2308225"/>
            <a:ext cx="1014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1400"/>
              <a:t>Org Chart</a:t>
            </a:r>
          </a:p>
        </p:txBody>
      </p:sp>
      <p:sp>
        <p:nvSpPr>
          <p:cNvPr id="16427" name="Rectangle 43">
            <a:extLst>
              <a:ext uri="{FF2B5EF4-FFF2-40B4-BE49-F238E27FC236}">
                <a16:creationId xmlns:a16="http://schemas.microsoft.com/office/drawing/2014/main" id="{BA0BBDD7-DFC5-4D9F-1937-A425EEC33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1936750"/>
            <a:ext cx="317500" cy="3784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8" name="Rectangle 44">
            <a:extLst>
              <a:ext uri="{FF2B5EF4-FFF2-40B4-BE49-F238E27FC236}">
                <a16:creationId xmlns:a16="http://schemas.microsoft.com/office/drawing/2014/main" id="{CB2A592E-7396-710B-0A84-2C737EB8C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5965825"/>
            <a:ext cx="257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By representation</a:t>
            </a:r>
          </a:p>
        </p:txBody>
      </p:sp>
      <p:sp>
        <p:nvSpPr>
          <p:cNvPr id="16429" name="Rectangle 45">
            <a:extLst>
              <a:ext uri="{FF2B5EF4-FFF2-40B4-BE49-F238E27FC236}">
                <a16:creationId xmlns:a16="http://schemas.microsoft.com/office/drawing/2014/main" id="{AABEB48D-1680-423B-494C-640830E5C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50" y="1911350"/>
            <a:ext cx="317500" cy="3784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9310E20-651E-BCBB-366F-8E7C94AE1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EBA1476-3787-A428-3F89-D4B0D58928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 awareness</a:t>
            </a:r>
          </a:p>
          <a:p>
            <a:r>
              <a:rPr lang="en-US" altLang="LID4096"/>
              <a:t>Workspace awareness</a:t>
            </a:r>
          </a:p>
          <a:p>
            <a:r>
              <a:rPr lang="en-US" altLang="LID4096"/>
              <a:t>Research process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E5BC19F-1E73-D87A-FFAE-BEC3DDEB8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 Awareness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CF3BACC6-B50F-89BD-08A0-2989344D619D}"/>
              </a:ext>
            </a:extLst>
          </p:cNvPr>
          <p:cNvGraphicFramePr>
            <a:graphicFrameLocks/>
          </p:cNvGraphicFramePr>
          <p:nvPr/>
        </p:nvGraphicFramePr>
        <p:xfrm>
          <a:off x="3302000" y="1123950"/>
          <a:ext cx="6591300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600600" imgH="4400280" progId="MSGraph.Chart.5">
                  <p:embed/>
                </p:oleObj>
              </mc:Choice>
              <mc:Fallback>
                <p:oleObj name="Chart" r:id="rId3" imgW="6600600" imgH="440028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1123950"/>
                        <a:ext cx="6591300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02175E9F-29C8-D334-A0FC-F5F6A2FA0569}"/>
              </a:ext>
            </a:extLst>
          </p:cNvPr>
          <p:cNvGraphicFramePr>
            <a:graphicFrameLocks/>
          </p:cNvGraphicFramePr>
          <p:nvPr/>
        </p:nvGraphicFramePr>
        <p:xfrm>
          <a:off x="139700" y="3486150"/>
          <a:ext cx="3771900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5" imgW="11795040" imgH="9975600" progId="MS_ClipArt_Gallery.2">
                  <p:embed/>
                </p:oleObj>
              </mc:Choice>
              <mc:Fallback>
                <p:oleObj name="ClipArt" r:id="rId5" imgW="11795040" imgH="9975600" progId="MS_ClipArt_Gallery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3486150"/>
                        <a:ext cx="3771900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B75EF15-0693-DCE2-B841-F355F515F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 Awareness</a:t>
            </a:r>
          </a:p>
        </p:txBody>
      </p:sp>
      <p:graphicFrame>
        <p:nvGraphicFramePr>
          <p:cNvPr id="22531" name="Object 3">
            <a:extLst>
              <a:ext uri="{FF2B5EF4-FFF2-40B4-BE49-F238E27FC236}">
                <a16:creationId xmlns:a16="http://schemas.microsoft.com/office/drawing/2014/main" id="{2B945458-BE77-FF10-F5E8-903475F3EF24}"/>
              </a:ext>
            </a:extLst>
          </p:cNvPr>
          <p:cNvGraphicFramePr>
            <a:graphicFrameLocks/>
          </p:cNvGraphicFramePr>
          <p:nvPr/>
        </p:nvGraphicFramePr>
        <p:xfrm>
          <a:off x="3302000" y="1123950"/>
          <a:ext cx="6591300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600600" imgH="4400280" progId="MSGraph.Chart.5">
                  <p:embed/>
                </p:oleObj>
              </mc:Choice>
              <mc:Fallback>
                <p:oleObj name="Chart" r:id="rId3" imgW="6600600" imgH="440028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1123950"/>
                        <a:ext cx="6591300" cy="439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88B152EB-13C3-747B-7D64-AE69054574C7}"/>
              </a:ext>
            </a:extLst>
          </p:cNvPr>
          <p:cNvGraphicFramePr>
            <a:graphicFrameLocks/>
          </p:cNvGraphicFramePr>
          <p:nvPr/>
        </p:nvGraphicFramePr>
        <p:xfrm>
          <a:off x="161925" y="4648200"/>
          <a:ext cx="2790825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5" imgW="6078240" imgH="4714560" progId="MS_ClipArt_Gallery.2">
                  <p:embed/>
                </p:oleObj>
              </mc:Choice>
              <mc:Fallback>
                <p:oleObj name="ClipArt" r:id="rId5" imgW="6078240" imgH="4714560" progId="MS_ClipArt_Gallery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4648200"/>
                        <a:ext cx="2790825" cy="216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D64F5C34-027C-3800-8EFE-DEDE1E17851E}"/>
              </a:ext>
            </a:extLst>
          </p:cNvPr>
          <p:cNvGraphicFramePr>
            <a:graphicFrameLocks/>
          </p:cNvGraphicFramePr>
          <p:nvPr/>
        </p:nvGraphicFramePr>
        <p:xfrm>
          <a:off x="7286625" y="4670425"/>
          <a:ext cx="2606675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Art" r:id="rId7" imgW="6146640" imgH="5127480" progId="MS_ClipArt_Gallery.2">
                  <p:embed/>
                </p:oleObj>
              </mc:Choice>
              <mc:Fallback>
                <p:oleObj name="ClipArt" r:id="rId7" imgW="6146640" imgH="5127480" progId="MS_ClipArt_Gallery.2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25" y="4670425"/>
                        <a:ext cx="2606675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6DBA0C4-178D-7699-479F-74927C950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Workspace Awareness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130D63F-3854-E453-E263-83F2C4EAD0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up-to-the-minute knowledge about another person’s interaction with the shared workspace.</a:t>
            </a:r>
          </a:p>
        </p:txBody>
      </p:sp>
    </p:spTree>
  </p:cSld>
  <p:clrMapOvr>
    <a:masterClrMapping/>
  </p:clrMapOvr>
  <p:transition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430891E-3318-7765-8E41-744DBC4B0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50800"/>
            <a:ext cx="9531350" cy="1143000"/>
          </a:xfrm>
          <a:noFill/>
          <a:ln/>
        </p:spPr>
        <p:txBody>
          <a:bodyPr/>
          <a:lstStyle/>
          <a:p>
            <a:r>
              <a:rPr lang="en-US" altLang="LID4096"/>
              <a:t>Workspace Awareness Framework</a:t>
            </a:r>
          </a:p>
        </p:txBody>
      </p:sp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30A41FFF-0C65-47FC-E6C6-98590C2E27D8}"/>
              </a:ext>
            </a:extLst>
          </p:cNvPr>
          <p:cNvGraphicFramePr>
            <a:graphicFrameLocks/>
          </p:cNvGraphicFramePr>
          <p:nvPr/>
        </p:nvGraphicFramePr>
        <p:xfrm>
          <a:off x="1104900" y="1428750"/>
          <a:ext cx="8788400" cy="538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8800920" imgH="5405400" progId="Word.Document.6">
                  <p:embed/>
                </p:oleObj>
              </mc:Choice>
              <mc:Fallback>
                <p:oleObj name="Document" r:id="rId3" imgW="8800920" imgH="540540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1428750"/>
                        <a:ext cx="8788400" cy="538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Rectangle 4">
            <a:extLst>
              <a:ext uri="{FF2B5EF4-FFF2-40B4-BE49-F238E27FC236}">
                <a16:creationId xmlns:a16="http://schemas.microsoft.com/office/drawing/2014/main" id="{61D76CEC-28D4-00B4-5001-8467F3FD1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1454150"/>
            <a:ext cx="7454900" cy="482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C3E2011-1DC6-1AB7-73B1-F21216EC12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Research Process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C3E60C4-F9E9-A379-CB73-24E4E754E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9650" y="1847850"/>
            <a:ext cx="8267700" cy="4114800"/>
          </a:xfrm>
          <a:noFill/>
          <a:ln/>
        </p:spPr>
        <p:txBody>
          <a:bodyPr/>
          <a:lstStyle/>
          <a:p>
            <a:r>
              <a:rPr lang="en-US" altLang="LID4096"/>
              <a:t>Identify elements of workspace awareness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Decide what information to transmit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Invent widgets for presenting information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Evaluate effectiveness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B2F2F73-D397-B387-1492-84DFB43C9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Prototypes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A7B23A9-FE39-C220-8A3F-885ECD58D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Participant widgets</a:t>
            </a:r>
          </a:p>
          <a:p>
            <a:r>
              <a:rPr lang="en-US" altLang="LID4096"/>
              <a:t>Telepointers</a:t>
            </a:r>
          </a:p>
          <a:p>
            <a:r>
              <a:rPr lang="en-US" altLang="LID4096"/>
              <a:t>Radar Views</a:t>
            </a:r>
          </a:p>
          <a:p>
            <a:r>
              <a:rPr lang="en-US" altLang="LID4096"/>
              <a:t>Magnification and Distortion Views</a:t>
            </a:r>
          </a:p>
        </p:txBody>
      </p:sp>
    </p:spTree>
  </p:cSld>
  <p:clrMapOvr>
    <a:masterClrMapping/>
  </p:clrMapOvr>
  <p:transition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B21746C2-DE1E-B509-69D3-100F2A3A0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93800" y="5080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/>
              <a:t>Participant Information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FBFAC58-1042-E597-DFF8-C125438E9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98E172C5-71B6-D4B0-BFE3-E2AA5A1DE26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460500"/>
            <a:ext cx="9083675" cy="46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F4F3DB76-38C9-A7F8-5321-618EE2DB7DA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" b="59610"/>
          <a:stretch>
            <a:fillRect/>
          </a:stretch>
        </p:blipFill>
        <p:spPr bwMode="auto">
          <a:xfrm>
            <a:off x="1498600" y="2425700"/>
            <a:ext cx="6656388" cy="28194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3">
            <a:extLst>
              <a:ext uri="{FF2B5EF4-FFF2-40B4-BE49-F238E27FC236}">
                <a16:creationId xmlns:a16="http://schemas.microsoft.com/office/drawing/2014/main" id="{0EFE3CE4-41E9-75B8-D0E3-3398286AA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4600" y="647700"/>
            <a:ext cx="7772400" cy="1206500"/>
          </a:xfrm>
          <a:noFill/>
          <a:ln/>
        </p:spPr>
        <p:txBody>
          <a:bodyPr/>
          <a:lstStyle/>
          <a:p>
            <a:r>
              <a:rPr lang="en-US" altLang="LID4096"/>
              <a:t>Participant Activity</a:t>
            </a:r>
          </a:p>
        </p:txBody>
      </p:sp>
    </p:spTree>
  </p:cSld>
  <p:clrMapOvr>
    <a:masterClrMapping/>
  </p:clrMapOvr>
  <p:transition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B4003F1-ABB1-434F-3612-834803BBE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187700"/>
            <a:ext cx="647700" cy="914400"/>
          </a:xfrm>
          <a:prstGeom prst="rect">
            <a:avLst/>
          </a:prstGeom>
          <a:solidFill>
            <a:schemeClr val="tx1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E0ABBD5-7D8F-821C-F7AC-B1D727AC5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Telepointers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4B2B9E01-BD1A-4817-2F3C-A09B125A4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sp>
        <p:nvSpPr>
          <p:cNvPr id="36869" name="Line 5">
            <a:extLst>
              <a:ext uri="{FF2B5EF4-FFF2-40B4-BE49-F238E27FC236}">
                <a16:creationId xmlns:a16="http://schemas.microsoft.com/office/drawing/2014/main" id="{B0EC3FAB-DDE9-0591-06A1-520FF02D74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98600" y="36957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0" name="Line 6">
            <a:extLst>
              <a:ext uri="{FF2B5EF4-FFF2-40B4-BE49-F238E27FC236}">
                <a16:creationId xmlns:a16="http://schemas.microsoft.com/office/drawing/2014/main" id="{0CCAD472-6FC1-01B4-BF4D-4753B609C3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25600" y="3365500"/>
            <a:ext cx="228600" cy="254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53DFE734-C282-8604-3192-E37B32B01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187700"/>
            <a:ext cx="647700" cy="914400"/>
          </a:xfrm>
          <a:prstGeom prst="rect">
            <a:avLst/>
          </a:prstGeom>
          <a:solidFill>
            <a:schemeClr val="tx1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2" name="Line 8">
            <a:extLst>
              <a:ext uri="{FF2B5EF4-FFF2-40B4-BE49-F238E27FC236}">
                <a16:creationId xmlns:a16="http://schemas.microsoft.com/office/drawing/2014/main" id="{478B7569-53F9-546C-059A-BE360A089F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36800" y="36957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3" name="Line 9">
            <a:extLst>
              <a:ext uri="{FF2B5EF4-FFF2-40B4-BE49-F238E27FC236}">
                <a16:creationId xmlns:a16="http://schemas.microsoft.com/office/drawing/2014/main" id="{B7A76C83-81C9-3AF9-3E36-5CC62E0438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63800" y="3365500"/>
            <a:ext cx="228600" cy="254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02E5196F-E404-8F88-1376-A716D97A2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5026025"/>
            <a:ext cx="11826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b="0"/>
              <a:t>literal</a:t>
            </a:r>
          </a:p>
          <a:p>
            <a:pPr algn="ctr"/>
            <a:r>
              <a:rPr lang="en-US" altLang="LID4096" b="0"/>
              <a:t>cursors</a:t>
            </a:r>
          </a:p>
        </p:txBody>
      </p:sp>
      <p:sp>
        <p:nvSpPr>
          <p:cNvPr id="36875" name="Rectangle 11">
            <a:extLst>
              <a:ext uri="{FF2B5EF4-FFF2-40B4-BE49-F238E27FC236}">
                <a16:creationId xmlns:a16="http://schemas.microsoft.com/office/drawing/2014/main" id="{AB62E873-72AE-5625-D546-74E53D79C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4987925"/>
            <a:ext cx="1235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b="0"/>
              <a:t>relaxed</a:t>
            </a:r>
          </a:p>
          <a:p>
            <a:pPr algn="ctr"/>
            <a:r>
              <a:rPr lang="en-US" altLang="LID4096" b="0"/>
              <a:t>location</a:t>
            </a:r>
          </a:p>
          <a:p>
            <a:pPr algn="ctr"/>
            <a:r>
              <a:rPr lang="en-US" altLang="LID4096" b="0"/>
              <a:t>cursors</a:t>
            </a:r>
          </a:p>
        </p:txBody>
      </p:sp>
      <p:sp>
        <p:nvSpPr>
          <p:cNvPr id="36876" name="Rectangle 12">
            <a:extLst>
              <a:ext uri="{FF2B5EF4-FFF2-40B4-BE49-F238E27FC236}">
                <a16:creationId xmlns:a16="http://schemas.microsoft.com/office/drawing/2014/main" id="{F86C4930-B6F7-1A43-84AA-9F445E03D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600" y="3225800"/>
            <a:ext cx="647700" cy="914400"/>
          </a:xfrm>
          <a:prstGeom prst="rect">
            <a:avLst/>
          </a:prstGeom>
          <a:solidFill>
            <a:schemeClr val="tx1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7" name="Line 13">
            <a:extLst>
              <a:ext uri="{FF2B5EF4-FFF2-40B4-BE49-F238E27FC236}">
                <a16:creationId xmlns:a16="http://schemas.microsoft.com/office/drawing/2014/main" id="{0FE47E0E-D83F-2DAE-05E4-CB2399CB4E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8600" y="37338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8" name="Rectangle 14">
            <a:extLst>
              <a:ext uri="{FF2B5EF4-FFF2-40B4-BE49-F238E27FC236}">
                <a16:creationId xmlns:a16="http://schemas.microsoft.com/office/drawing/2014/main" id="{6E798961-D5DD-18F5-B5C7-970C77F0E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3308350"/>
            <a:ext cx="279400" cy="254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9" name="Rectangle 15">
            <a:extLst>
              <a:ext uri="{FF2B5EF4-FFF2-40B4-BE49-F238E27FC236}">
                <a16:creationId xmlns:a16="http://schemas.microsoft.com/office/drawing/2014/main" id="{8B34D98E-C538-C962-4BE0-389FA764A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800" y="3225800"/>
            <a:ext cx="647700" cy="914400"/>
          </a:xfrm>
          <a:prstGeom prst="rect">
            <a:avLst/>
          </a:prstGeom>
          <a:solidFill>
            <a:schemeClr val="tx1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0" name="Line 16">
            <a:extLst>
              <a:ext uri="{FF2B5EF4-FFF2-40B4-BE49-F238E27FC236}">
                <a16:creationId xmlns:a16="http://schemas.microsoft.com/office/drawing/2014/main" id="{260BCD2B-B1E5-BDDF-03D8-62BC9C19B18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37084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1" name="Line 17">
            <a:extLst>
              <a:ext uri="{FF2B5EF4-FFF2-40B4-BE49-F238E27FC236}">
                <a16:creationId xmlns:a16="http://schemas.microsoft.com/office/drawing/2014/main" id="{90510098-1962-FE82-F158-BBF4A36B85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65600" y="3403600"/>
            <a:ext cx="228600" cy="254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2" name="Rectangle 18">
            <a:extLst>
              <a:ext uri="{FF2B5EF4-FFF2-40B4-BE49-F238E27FC236}">
                <a16:creationId xmlns:a16="http://schemas.microsoft.com/office/drawing/2014/main" id="{09E147D9-10CF-D717-41ED-29CB03238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3638550"/>
            <a:ext cx="279400" cy="254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3" name="Line 19">
            <a:extLst>
              <a:ext uri="{FF2B5EF4-FFF2-40B4-BE49-F238E27FC236}">
                <a16:creationId xmlns:a16="http://schemas.microsoft.com/office/drawing/2014/main" id="{115CBD93-31CC-EF44-8BAC-78F16E8403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67300" y="3771900"/>
            <a:ext cx="228600" cy="254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4" name="Rectangle 20">
            <a:extLst>
              <a:ext uri="{FF2B5EF4-FFF2-40B4-BE49-F238E27FC236}">
                <a16:creationId xmlns:a16="http://schemas.microsoft.com/office/drawing/2014/main" id="{AA3AF8B8-E423-5776-DBA3-47310489E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75" y="2911475"/>
            <a:ext cx="1298575" cy="1565275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Open</a:t>
            </a:r>
          </a:p>
          <a:p>
            <a:r>
              <a:rPr lang="en-US" altLang="LID4096" b="0"/>
              <a:t>Close</a:t>
            </a:r>
          </a:p>
          <a:p>
            <a:r>
              <a:rPr lang="en-US" altLang="LID4096" b="0"/>
              <a:t>Save</a:t>
            </a:r>
          </a:p>
          <a:p>
            <a:r>
              <a:rPr lang="en-US" altLang="LID4096" b="0"/>
              <a:t>Save as</a:t>
            </a:r>
          </a:p>
        </p:txBody>
      </p:sp>
      <p:sp>
        <p:nvSpPr>
          <p:cNvPr id="36885" name="Line 21">
            <a:extLst>
              <a:ext uri="{FF2B5EF4-FFF2-40B4-BE49-F238E27FC236}">
                <a16:creationId xmlns:a16="http://schemas.microsoft.com/office/drawing/2014/main" id="{6401E796-4BBC-6F93-0AF1-25F34C7F17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89800" y="35687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6" name="Rectangle 22">
            <a:extLst>
              <a:ext uri="{FF2B5EF4-FFF2-40B4-BE49-F238E27FC236}">
                <a16:creationId xmlns:a16="http://schemas.microsoft.com/office/drawing/2014/main" id="{7BBB62BA-17E4-EC3E-959F-E006FB902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550" y="3333750"/>
            <a:ext cx="1282700" cy="3302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87" name="Rectangle 23">
            <a:extLst>
              <a:ext uri="{FF2B5EF4-FFF2-40B4-BE49-F238E27FC236}">
                <a16:creationId xmlns:a16="http://schemas.microsoft.com/office/drawing/2014/main" id="{2F4DF9A3-106B-C08F-9D1A-72E7835F7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575" y="2365375"/>
            <a:ext cx="687388" cy="469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File</a:t>
            </a:r>
          </a:p>
        </p:txBody>
      </p:sp>
      <p:sp>
        <p:nvSpPr>
          <p:cNvPr id="36888" name="Rectangle 24">
            <a:extLst>
              <a:ext uri="{FF2B5EF4-FFF2-40B4-BE49-F238E27FC236}">
                <a16:creationId xmlns:a16="http://schemas.microsoft.com/office/drawing/2014/main" id="{4822C163-D850-7735-BE81-21779A2E9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8275" y="3025775"/>
            <a:ext cx="650875" cy="317500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1400" b="0"/>
              <a:t>Close</a:t>
            </a:r>
          </a:p>
        </p:txBody>
      </p:sp>
      <p:sp>
        <p:nvSpPr>
          <p:cNvPr id="36889" name="Rectangle 25">
            <a:extLst>
              <a:ext uri="{FF2B5EF4-FFF2-40B4-BE49-F238E27FC236}">
                <a16:creationId xmlns:a16="http://schemas.microsoft.com/office/drawing/2014/main" id="{4CD02BFC-C6CF-CFC3-F58E-CDB1BB9F1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2428875"/>
            <a:ext cx="687388" cy="469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File</a:t>
            </a:r>
          </a:p>
        </p:txBody>
      </p:sp>
      <p:sp>
        <p:nvSpPr>
          <p:cNvPr id="36890" name="Line 26">
            <a:extLst>
              <a:ext uri="{FF2B5EF4-FFF2-40B4-BE49-F238E27FC236}">
                <a16:creationId xmlns:a16="http://schemas.microsoft.com/office/drawing/2014/main" id="{B84471B0-59CE-9C5D-F25F-44C058C6F9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851900" y="27940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91" name="Rectangle 27">
            <a:extLst>
              <a:ext uri="{FF2B5EF4-FFF2-40B4-BE49-F238E27FC236}">
                <a16:creationId xmlns:a16="http://schemas.microsoft.com/office/drawing/2014/main" id="{FB5AC1B8-187D-BFF1-05F4-8AC404456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9588" y="4975225"/>
            <a:ext cx="1403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b="0"/>
              <a:t>semantic</a:t>
            </a:r>
          </a:p>
          <a:p>
            <a:pPr algn="ctr"/>
            <a:r>
              <a:rPr lang="en-US" altLang="LID4096" b="0"/>
              <a:t>cursors</a:t>
            </a:r>
          </a:p>
        </p:txBody>
      </p:sp>
    </p:spTree>
  </p:cSld>
  <p:clrMapOvr>
    <a:masterClrMapping/>
  </p:clrMapOvr>
  <p:transition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7E61184-BBF7-A0BF-4089-DDC35FBE9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Literal telepointers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D9B6957-0303-2263-EDD0-E55B2B035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 </a:t>
            </a:r>
          </a:p>
        </p:txBody>
      </p:sp>
      <p:pic>
        <p:nvPicPr>
          <p:cNvPr id="38916" name="Picture 4">
            <a:extLst>
              <a:ext uri="{FF2B5EF4-FFF2-40B4-BE49-F238E27FC236}">
                <a16:creationId xmlns:a16="http://schemas.microsoft.com/office/drawing/2014/main" id="{95199008-EA62-10CC-EF0A-E9049FBAFE5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1620838"/>
            <a:ext cx="4232275" cy="49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853CD4B6-4466-FF51-A130-48772F9F16D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1658938"/>
            <a:ext cx="4232275" cy="49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28991F2-6CF6-A3E4-702D-B3B635D67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 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AED27F6-5BCA-98A9-F54A-5232466E6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24954039-1A24-3F75-974A-97D85F2D435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2701925"/>
            <a:ext cx="3643312" cy="31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5" name="Rectangle 5">
            <a:extLst>
              <a:ext uri="{FF2B5EF4-FFF2-40B4-BE49-F238E27FC236}">
                <a16:creationId xmlns:a16="http://schemas.microsoft.com/office/drawing/2014/main" id="{3D0DBAF0-EE58-F5EC-1518-451714050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1028700"/>
            <a:ext cx="3579813" cy="304641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6" name="Line 6">
            <a:extLst>
              <a:ext uri="{FF2B5EF4-FFF2-40B4-BE49-F238E27FC236}">
                <a16:creationId xmlns:a16="http://schemas.microsoft.com/office/drawing/2014/main" id="{E2F99BDE-2329-1F3D-DBA8-AAA8B2D60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313" y="1003300"/>
            <a:ext cx="1944687" cy="1749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7" name="Line 7">
            <a:extLst>
              <a:ext uri="{FF2B5EF4-FFF2-40B4-BE49-F238E27FC236}">
                <a16:creationId xmlns:a16="http://schemas.microsoft.com/office/drawing/2014/main" id="{1B0A5376-B2B6-4C89-F518-73F374E4674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8700" y="4100513"/>
            <a:ext cx="1944688" cy="1751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8" name="Line 8">
            <a:extLst>
              <a:ext uri="{FF2B5EF4-FFF2-40B4-BE49-F238E27FC236}">
                <a16:creationId xmlns:a16="http://schemas.microsoft.com/office/drawing/2014/main" id="{7116D017-0A58-D65E-6851-A91A19BEB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9313" y="4100513"/>
            <a:ext cx="1944687" cy="1751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206D1B2C-FA93-1CE5-E96D-EB83C99354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7638" y="2349500"/>
            <a:ext cx="517525" cy="26987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0" name="Line 10">
            <a:extLst>
              <a:ext uri="{FF2B5EF4-FFF2-40B4-BE49-F238E27FC236}">
                <a16:creationId xmlns:a16="http://schemas.microsoft.com/office/drawing/2014/main" id="{E05B17A8-88DF-D724-C4D5-0AFDF125CE9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43388" y="2349500"/>
            <a:ext cx="260350" cy="53975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1" name="Line 11">
            <a:extLst>
              <a:ext uri="{FF2B5EF4-FFF2-40B4-BE49-F238E27FC236}">
                <a16:creationId xmlns:a16="http://schemas.microsoft.com/office/drawing/2014/main" id="{1C3BF6AA-91B1-7F0A-9215-F0D21D0210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4100" y="1543050"/>
            <a:ext cx="260350" cy="53657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A708664-A3ED-6853-A2E8-755E1598F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93800" y="15240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/>
              <a:t>Relaxed location cursors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3BFF401-6136-F783-8773-1C5E17CA7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CA" altLang="LID4096"/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4ED4207D-459D-A87B-4A42-F97C4AB2330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390650"/>
            <a:ext cx="8504238" cy="545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3" name="Line 5">
            <a:extLst>
              <a:ext uri="{FF2B5EF4-FFF2-40B4-BE49-F238E27FC236}">
                <a16:creationId xmlns:a16="http://schemas.microsoft.com/office/drawing/2014/main" id="{652E846B-1564-73D9-A927-A6D5719F2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7000" y="2489200"/>
            <a:ext cx="965200" cy="977900"/>
          </a:xfrm>
          <a:prstGeom prst="line">
            <a:avLst/>
          </a:prstGeom>
          <a:noFill/>
          <a:ln w="101600">
            <a:solidFill>
              <a:srgbClr val="FE9B03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3014" name="Line 6">
            <a:extLst>
              <a:ext uri="{FF2B5EF4-FFF2-40B4-BE49-F238E27FC236}">
                <a16:creationId xmlns:a16="http://schemas.microsoft.com/office/drawing/2014/main" id="{72FBAC8F-3879-DDA4-DA15-AB7106DDA6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0500" y="4914900"/>
            <a:ext cx="889000" cy="939800"/>
          </a:xfrm>
          <a:prstGeom prst="line">
            <a:avLst/>
          </a:prstGeom>
          <a:noFill/>
          <a:ln w="101600">
            <a:solidFill>
              <a:srgbClr val="FE9B03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3015" name="Line 7">
            <a:extLst>
              <a:ext uri="{FF2B5EF4-FFF2-40B4-BE49-F238E27FC236}">
                <a16:creationId xmlns:a16="http://schemas.microsoft.com/office/drawing/2014/main" id="{BA5273D1-80C7-2B53-708D-5766561F50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9500" y="2540000"/>
            <a:ext cx="787400" cy="800100"/>
          </a:xfrm>
          <a:prstGeom prst="line">
            <a:avLst/>
          </a:prstGeom>
          <a:noFill/>
          <a:ln w="101600">
            <a:solidFill>
              <a:srgbClr val="FE9B03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3016" name="Line 8">
            <a:extLst>
              <a:ext uri="{FF2B5EF4-FFF2-40B4-BE49-F238E27FC236}">
                <a16:creationId xmlns:a16="http://schemas.microsoft.com/office/drawing/2014/main" id="{2E8361EC-D5BF-6E79-C639-9FD6970008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58900" y="2032000"/>
            <a:ext cx="228600" cy="25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72FBFAA1-1EED-EEAE-10C0-A5DA5736B79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51500" y="2082800"/>
            <a:ext cx="228600" cy="254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4603F0-59F9-808E-5228-E75E98F1A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21590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/>
              <a:t>Relaxed Location Cursors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733B6C7-DD92-1795-1362-AE028055A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7382A822-BB0D-5186-3582-34CD3B481A4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331913"/>
            <a:ext cx="7869237" cy="249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>
            <a:extLst>
              <a:ext uri="{FF2B5EF4-FFF2-40B4-BE49-F238E27FC236}">
                <a16:creationId xmlns:a16="http://schemas.microsoft.com/office/drawing/2014/main" id="{04D40CFC-C1A4-12B2-79A3-D7A35A17F5D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3881438"/>
            <a:ext cx="6569075" cy="290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2" name="Arc 6">
            <a:extLst>
              <a:ext uri="{FF2B5EF4-FFF2-40B4-BE49-F238E27FC236}">
                <a16:creationId xmlns:a16="http://schemas.microsoft.com/office/drawing/2014/main" id="{9D554C41-E7CE-C957-FCFD-6C593730988E}"/>
              </a:ext>
            </a:extLst>
          </p:cNvPr>
          <p:cNvSpPr>
            <a:spLocks/>
          </p:cNvSpPr>
          <p:nvPr/>
        </p:nvSpPr>
        <p:spPr bwMode="auto">
          <a:xfrm>
            <a:off x="5422900" y="3505200"/>
            <a:ext cx="1155700" cy="25908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50800" cap="rnd">
            <a:solidFill>
              <a:srgbClr val="438E00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557DE04-A7C6-E221-6443-8A569E2B9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Semantic Cursors</a:t>
            </a:r>
          </a:p>
        </p:txBody>
      </p:sp>
      <p:pic>
        <p:nvPicPr>
          <p:cNvPr id="47107" name="Picture 3">
            <a:extLst>
              <a:ext uri="{FF2B5EF4-FFF2-40B4-BE49-F238E27FC236}">
                <a16:creationId xmlns:a16="http://schemas.microsoft.com/office/drawing/2014/main" id="{CD794538-B567-6CF0-467A-8AC1D9B2127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1219200"/>
            <a:ext cx="6654800" cy="4648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006E994-4334-DE02-6941-B5C0761D0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7925" y="2905125"/>
            <a:ext cx="2241550" cy="48260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File            Edit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534E824-F5B1-2493-8041-A2AF39D83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Semantic Cursors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48AA9513-6403-8264-105F-D9E2083F0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4975" y="3241675"/>
            <a:ext cx="1298575" cy="1565275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Open</a:t>
            </a:r>
          </a:p>
          <a:p>
            <a:r>
              <a:rPr lang="en-US" altLang="LID4096" b="0"/>
              <a:t>Close</a:t>
            </a:r>
          </a:p>
          <a:p>
            <a:r>
              <a:rPr lang="en-US" altLang="LID4096" b="0"/>
              <a:t>Save</a:t>
            </a:r>
          </a:p>
          <a:p>
            <a:r>
              <a:rPr lang="en-US" altLang="LID4096" b="0"/>
              <a:t>Save as</a:t>
            </a:r>
          </a:p>
        </p:txBody>
      </p:sp>
      <p:sp>
        <p:nvSpPr>
          <p:cNvPr id="49157" name="Line 5">
            <a:extLst>
              <a:ext uri="{FF2B5EF4-FFF2-40B4-BE49-F238E27FC236}">
                <a16:creationId xmlns:a16="http://schemas.microsoft.com/office/drawing/2014/main" id="{FE31C071-0F1A-2C8E-29BB-BA5BB4C90E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65400" y="38989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5159A9DC-C0AE-2BC0-825D-3B9C29718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150" y="3663950"/>
            <a:ext cx="1282700" cy="3302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73D5CD0C-A690-104B-524D-F13919AE3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3533775"/>
            <a:ext cx="650875" cy="317500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1400" b="0"/>
              <a:t>Close</a:t>
            </a:r>
          </a:p>
        </p:txBody>
      </p:sp>
      <p:sp>
        <p:nvSpPr>
          <p:cNvPr id="49160" name="Rectangle 8">
            <a:extLst>
              <a:ext uri="{FF2B5EF4-FFF2-40B4-BE49-F238E27FC236}">
                <a16:creationId xmlns:a16="http://schemas.microsoft.com/office/drawing/2014/main" id="{1B9C1071-5460-79ED-4D34-3AE1D906E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25" y="2752725"/>
            <a:ext cx="2241550" cy="48260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File            Edit</a:t>
            </a:r>
          </a:p>
        </p:txBody>
      </p:sp>
      <p:sp>
        <p:nvSpPr>
          <p:cNvPr id="49161" name="Line 9">
            <a:extLst>
              <a:ext uri="{FF2B5EF4-FFF2-40B4-BE49-F238E27FC236}">
                <a16:creationId xmlns:a16="http://schemas.microsoft.com/office/drawing/2014/main" id="{59683144-C7A4-9D22-C2F7-6494193FA9C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05600" y="3302000"/>
            <a:ext cx="228600" cy="254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25C32AA6-AAF5-A8DB-D52A-BEAD8E190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2200" y="26670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/>
              <a:t>Radar Views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23D49DBE-53C1-2857-2122-7C09D8770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0400" y="1460500"/>
            <a:ext cx="9055100" cy="4178300"/>
          </a:xfrm>
          <a:noFill/>
          <a:ln/>
        </p:spPr>
        <p:txBody>
          <a:bodyPr/>
          <a:lstStyle/>
          <a:p>
            <a:r>
              <a:rPr lang="en-US" altLang="LID4096"/>
              <a:t>overviews in separate windows</a:t>
            </a:r>
          </a:p>
        </p:txBody>
      </p:sp>
      <p:pic>
        <p:nvPicPr>
          <p:cNvPr id="51204" name="Picture 4">
            <a:extLst>
              <a:ext uri="{FF2B5EF4-FFF2-40B4-BE49-F238E27FC236}">
                <a16:creationId xmlns:a16="http://schemas.microsoft.com/office/drawing/2014/main" id="{3E6704C6-CA0A-9A74-8511-D52A526D7F2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69" t="37369" b="4990"/>
          <a:stretch>
            <a:fillRect/>
          </a:stretch>
        </p:blipFill>
        <p:spPr bwMode="auto">
          <a:xfrm>
            <a:off x="1851025" y="2100263"/>
            <a:ext cx="641350" cy="3540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5">
            <a:extLst>
              <a:ext uri="{FF2B5EF4-FFF2-40B4-BE49-F238E27FC236}">
                <a16:creationId xmlns:a16="http://schemas.microsoft.com/office/drawing/2014/main" id="{0EAF0CCE-1452-3D9D-A871-DBA418484DD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t="12050" r="72250" b="63251"/>
          <a:stretch>
            <a:fillRect/>
          </a:stretch>
        </p:blipFill>
        <p:spPr bwMode="auto">
          <a:xfrm>
            <a:off x="6783388" y="2833688"/>
            <a:ext cx="2025650" cy="202406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6">
            <a:extLst>
              <a:ext uri="{FF2B5EF4-FFF2-40B4-BE49-F238E27FC236}">
                <a16:creationId xmlns:a16="http://schemas.microsoft.com/office/drawing/2014/main" id="{0B4D702F-19FB-770D-8C09-3D108B234E4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0" t="16119" r="3720" b="11560"/>
          <a:stretch>
            <a:fillRect/>
          </a:stretch>
        </p:blipFill>
        <p:spPr bwMode="auto">
          <a:xfrm>
            <a:off x="4251325" y="2209800"/>
            <a:ext cx="1244600" cy="33464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Rectangle 7">
            <a:extLst>
              <a:ext uri="{FF2B5EF4-FFF2-40B4-BE49-F238E27FC236}">
                <a16:creationId xmlns:a16="http://schemas.microsoft.com/office/drawing/2014/main" id="{876AF646-DDA4-0CC9-4FC0-B8CCB5C96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525" y="5940425"/>
            <a:ext cx="1573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b="0"/>
              <a:t>Multi-User</a:t>
            </a:r>
          </a:p>
          <a:p>
            <a:pPr algn="ctr"/>
            <a:r>
              <a:rPr lang="en-US" altLang="LID4096" b="0"/>
              <a:t>Scrollbar</a:t>
            </a:r>
          </a:p>
        </p:txBody>
      </p:sp>
      <p:sp>
        <p:nvSpPr>
          <p:cNvPr id="51208" name="Rectangle 8">
            <a:extLst>
              <a:ext uri="{FF2B5EF4-FFF2-40B4-BE49-F238E27FC236}">
                <a16:creationId xmlns:a16="http://schemas.microsoft.com/office/drawing/2014/main" id="{EC6F3B22-C426-A009-651E-100A0A4A9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925" y="5940425"/>
            <a:ext cx="1235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b="0"/>
              <a:t>Gestalt </a:t>
            </a:r>
          </a:p>
          <a:p>
            <a:pPr algn="ctr"/>
            <a:r>
              <a:rPr lang="en-US" altLang="LID4096" b="0"/>
              <a:t>View</a:t>
            </a:r>
          </a:p>
        </p:txBody>
      </p:sp>
      <p:sp>
        <p:nvSpPr>
          <p:cNvPr id="51209" name="Rectangle 9">
            <a:extLst>
              <a:ext uri="{FF2B5EF4-FFF2-40B4-BE49-F238E27FC236}">
                <a16:creationId xmlns:a16="http://schemas.microsoft.com/office/drawing/2014/main" id="{95A6C75A-65DD-9F39-27ED-F13B30719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5581650"/>
            <a:ext cx="23082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/>
            <a:r>
              <a:rPr lang="en-US" altLang="LID4096" b="0"/>
              <a:t>Radar + WISIWYD</a:t>
            </a:r>
          </a:p>
          <a:p>
            <a:pPr algn="ctr"/>
            <a:r>
              <a:rPr lang="en-US" altLang="LID4096" b="0"/>
              <a:t>View</a:t>
            </a:r>
          </a:p>
        </p:txBody>
      </p:sp>
    </p:spTree>
  </p:cSld>
  <p:clrMapOvr>
    <a:masterClrMapping/>
  </p:clrMapOvr>
  <p:transition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584EE51-6BD7-7950-F427-4E5E89FC9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Multi-User Scrollbars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D1F3BDB-428B-1C07-49A2-9A20C4A56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graphicFrame>
        <p:nvGraphicFramePr>
          <p:cNvPr id="53252" name="Object 4">
            <a:extLst>
              <a:ext uri="{FF2B5EF4-FFF2-40B4-BE49-F238E27FC236}">
                <a16:creationId xmlns:a16="http://schemas.microsoft.com/office/drawing/2014/main" id="{68C1953C-5F7C-4DF0-1B1D-A7B6E1BAD2F0}"/>
              </a:ext>
            </a:extLst>
          </p:cNvPr>
          <p:cNvGraphicFramePr>
            <a:graphicFrameLocks/>
          </p:cNvGraphicFramePr>
          <p:nvPr/>
        </p:nvGraphicFramePr>
        <p:xfrm>
          <a:off x="698500" y="2178050"/>
          <a:ext cx="8636000" cy="322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86400" imgH="2057400" progId="Word.Document.6">
                  <p:embed/>
                </p:oleObj>
              </mc:Choice>
              <mc:Fallback>
                <p:oleObj name="Document" r:id="rId3" imgW="5486400" imgH="2057400" progId="Word.Document.6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2178050"/>
                        <a:ext cx="8636000" cy="322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2FB83635-F170-CE39-9196-A717542C1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Gestalt View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9C9D8BD-BDD7-AED8-E509-F78556194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55300" name="Picture 4">
            <a:extLst>
              <a:ext uri="{FF2B5EF4-FFF2-40B4-BE49-F238E27FC236}">
                <a16:creationId xmlns:a16="http://schemas.microsoft.com/office/drawing/2014/main" id="{9487D157-686B-6CD7-25FC-D3A01496B55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531938"/>
            <a:ext cx="8813800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B4E09B43-F03B-1567-9D76-72C4DA12A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1400" y="25400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/>
              <a:t>Radar View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F06BA2C-EAB9-88A8-11B8-FE38814D8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57348" name="Picture 4">
            <a:extLst>
              <a:ext uri="{FF2B5EF4-FFF2-40B4-BE49-F238E27FC236}">
                <a16:creationId xmlns:a16="http://schemas.microsoft.com/office/drawing/2014/main" id="{5F919340-E5A6-7E12-DBF8-3B502A3686A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192213"/>
            <a:ext cx="7556500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9" name="Arc 5">
            <a:extLst>
              <a:ext uri="{FF2B5EF4-FFF2-40B4-BE49-F238E27FC236}">
                <a16:creationId xmlns:a16="http://schemas.microsoft.com/office/drawing/2014/main" id="{65732068-2AC3-8864-C84A-6C21C2B08777}"/>
              </a:ext>
            </a:extLst>
          </p:cNvPr>
          <p:cNvSpPr>
            <a:spLocks/>
          </p:cNvSpPr>
          <p:nvPr/>
        </p:nvSpPr>
        <p:spPr bwMode="auto">
          <a:xfrm>
            <a:off x="4267200" y="4406900"/>
            <a:ext cx="2552700" cy="12192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76200" cap="rnd">
            <a:solidFill>
              <a:srgbClr val="FDC0E5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ED8F3AE-AD12-EE28-54A2-64AACE0C6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57150"/>
            <a:ext cx="8001000" cy="1117600"/>
          </a:xfrm>
          <a:noFill/>
          <a:ln/>
        </p:spPr>
        <p:txBody>
          <a:bodyPr/>
          <a:lstStyle/>
          <a:p>
            <a:r>
              <a:rPr lang="en-US" altLang="LID4096"/>
              <a:t>Historical Radar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65149C8-1BFC-0C22-9E0D-D456CDD58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 b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9396" name="Picture 4">
            <a:extLst>
              <a:ext uri="{FF2B5EF4-FFF2-40B4-BE49-F238E27FC236}">
                <a16:creationId xmlns:a16="http://schemas.microsoft.com/office/drawing/2014/main" id="{AA6F27B1-4842-9FDA-280F-B0F8E1A73FB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1009650"/>
            <a:ext cx="7851775" cy="573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7" name="Rectangle 5">
            <a:extLst>
              <a:ext uri="{FF2B5EF4-FFF2-40B4-BE49-F238E27FC236}">
                <a16:creationId xmlns:a16="http://schemas.microsoft.com/office/drawing/2014/main" id="{F72EDB18-98F3-D91C-9482-9A975468C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100" y="2120900"/>
            <a:ext cx="1111250" cy="1244600"/>
          </a:xfrm>
          <a:prstGeom prst="rect">
            <a:avLst/>
          </a:prstGeom>
          <a:noFill/>
          <a:ln w="50800">
            <a:solidFill>
              <a:srgbClr val="FDC0E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E1A3F2D5-2FBD-723B-851D-5FD193A5F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1987550"/>
            <a:ext cx="1111250" cy="1244600"/>
          </a:xfrm>
          <a:prstGeom prst="rect">
            <a:avLst/>
          </a:prstGeom>
          <a:noFill/>
          <a:ln w="50800">
            <a:solidFill>
              <a:srgbClr val="FDC0E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6148EE71-8796-74C5-2817-3C99169CC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0" y="1797050"/>
            <a:ext cx="1111250" cy="1244600"/>
          </a:xfrm>
          <a:prstGeom prst="rect">
            <a:avLst/>
          </a:prstGeom>
          <a:noFill/>
          <a:ln w="50800">
            <a:solidFill>
              <a:srgbClr val="FDC0E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2A1C095-16AE-97C8-DB20-D7ACD4D19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Historical Radar</a:t>
            </a:r>
          </a:p>
        </p:txBody>
      </p:sp>
      <p:pic>
        <p:nvPicPr>
          <p:cNvPr id="61443" name="Picture 3">
            <a:extLst>
              <a:ext uri="{FF2B5EF4-FFF2-40B4-BE49-F238E27FC236}">
                <a16:creationId xmlns:a16="http://schemas.microsoft.com/office/drawing/2014/main" id="{8FEB7A54-CFFC-A5CF-AD03-B5368BD9F3C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1181100"/>
            <a:ext cx="7013575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A3AABF0-EBED-DE53-0C9F-86D950DD9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7000"/>
            <a:ext cx="3378200" cy="1143000"/>
          </a:xfrm>
          <a:noFill/>
          <a:ln/>
        </p:spPr>
        <p:txBody>
          <a:bodyPr/>
          <a:lstStyle/>
          <a:p>
            <a:r>
              <a:rPr lang="en-US" altLang="LID4096"/>
              <a:t>Aging by attention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9560FAC-F9C8-F3C7-B530-59426C024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63492" name="Picture 4">
            <a:extLst>
              <a:ext uri="{FF2B5EF4-FFF2-40B4-BE49-F238E27FC236}">
                <a16:creationId xmlns:a16="http://schemas.microsoft.com/office/drawing/2014/main" id="{EF11A9A6-2F4F-3C28-90D6-2A79F79BFA1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50" y="0"/>
            <a:ext cx="5507038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92A7987E-08F1-3BAD-019F-8B512025B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you see is what I do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2D53E90-D2E0-392C-659A-F5312AB4E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pic>
        <p:nvPicPr>
          <p:cNvPr id="65540" name="Picture 4">
            <a:extLst>
              <a:ext uri="{FF2B5EF4-FFF2-40B4-BE49-F238E27FC236}">
                <a16:creationId xmlns:a16="http://schemas.microsoft.com/office/drawing/2014/main" id="{63A185D0-D376-9A9A-949B-D9EBE9DF41D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065213"/>
            <a:ext cx="9299575" cy="574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41" name="Line 5">
            <a:extLst>
              <a:ext uri="{FF2B5EF4-FFF2-40B4-BE49-F238E27FC236}">
                <a16:creationId xmlns:a16="http://schemas.microsoft.com/office/drawing/2014/main" id="{D82AADCF-6057-ED9D-E442-635BB3F285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2800" y="3771900"/>
            <a:ext cx="381000" cy="4191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5542" name="Line 6">
            <a:extLst>
              <a:ext uri="{FF2B5EF4-FFF2-40B4-BE49-F238E27FC236}">
                <a16:creationId xmlns:a16="http://schemas.microsoft.com/office/drawing/2014/main" id="{9E881E19-AFAD-B0BC-0F52-946AC9A2CA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26450" y="3003550"/>
            <a:ext cx="381000" cy="4191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5543" name="Line 7">
            <a:extLst>
              <a:ext uri="{FF2B5EF4-FFF2-40B4-BE49-F238E27FC236}">
                <a16:creationId xmlns:a16="http://schemas.microsoft.com/office/drawing/2014/main" id="{46F9CA5F-3C48-5902-7BD3-D8DE57B8D2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83200" y="3810000"/>
            <a:ext cx="381000" cy="4191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BEBE57E-7DAB-B373-E7AE-4ECCA9B2A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Distortion &amp; Magnification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98630D0-3052-683D-5CE5-4BAAD2DE2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fisheye lens</a:t>
            </a:r>
          </a:p>
          <a:p>
            <a:r>
              <a:rPr lang="en-US" altLang="LID4096"/>
              <a:t>moving lens</a:t>
            </a:r>
          </a:p>
          <a:p>
            <a:r>
              <a:rPr lang="en-US" altLang="LID4096"/>
              <a:t>biplanar view</a:t>
            </a:r>
          </a:p>
        </p:txBody>
      </p:sp>
    </p:spTree>
  </p:cSld>
  <p:clrMapOvr>
    <a:masterClrMapping/>
  </p:clrMapOvr>
  <p:transition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ED011800-D95B-B118-1EC2-10844AE28D6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57150"/>
            <a:ext cx="8445500" cy="663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635" name="Rectangle 3">
            <a:extLst>
              <a:ext uri="{FF2B5EF4-FFF2-40B4-BE49-F238E27FC236}">
                <a16:creationId xmlns:a16="http://schemas.microsoft.com/office/drawing/2014/main" id="{093B2E50-0BD2-6BC0-6683-A233B0F6F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88200" y="3124200"/>
            <a:ext cx="2705100" cy="1752600"/>
          </a:xfrm>
          <a:noFill/>
          <a:ln/>
        </p:spPr>
        <p:txBody>
          <a:bodyPr/>
          <a:lstStyle/>
          <a:p>
            <a:r>
              <a:rPr lang="en-US" altLang="LID4096"/>
              <a:t>Fisheye Lens</a:t>
            </a: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2961D8A4-E250-C26F-2270-6880A18474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sp>
        <p:nvSpPr>
          <p:cNvPr id="69637" name="Line 5">
            <a:extLst>
              <a:ext uri="{FF2B5EF4-FFF2-40B4-BE49-F238E27FC236}">
                <a16:creationId xmlns:a16="http://schemas.microsoft.com/office/drawing/2014/main" id="{F080218E-AA6B-7DBB-AA1F-DE23EA71B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900" y="1250950"/>
            <a:ext cx="4953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8487CF9E-E1A1-7EAB-7A5F-3A4271DDD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" y="835025"/>
            <a:ext cx="1111250" cy="8350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other’s</a:t>
            </a:r>
          </a:p>
          <a:p>
            <a:r>
              <a:rPr lang="en-US" altLang="LID4096" b="0"/>
              <a:t>focus</a:t>
            </a:r>
          </a:p>
        </p:txBody>
      </p:sp>
      <p:sp>
        <p:nvSpPr>
          <p:cNvPr id="69639" name="Line 7">
            <a:extLst>
              <a:ext uri="{FF2B5EF4-FFF2-40B4-BE49-F238E27FC236}">
                <a16:creationId xmlns:a16="http://schemas.microsoft.com/office/drawing/2014/main" id="{C6F04E42-DD2E-68B8-3003-952A690CDE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3300" y="4222750"/>
            <a:ext cx="4953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9640" name="Rectangle 8">
            <a:extLst>
              <a:ext uri="{FF2B5EF4-FFF2-40B4-BE49-F238E27FC236}">
                <a16:creationId xmlns:a16="http://schemas.microsoft.com/office/drawing/2014/main" id="{FD89D5B3-8792-C108-7F1D-033BCC4E4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" y="3794125"/>
            <a:ext cx="925513" cy="83502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b="0"/>
              <a:t>my</a:t>
            </a:r>
          </a:p>
          <a:p>
            <a:r>
              <a:rPr lang="en-US" altLang="LID4096" b="0"/>
              <a:t>focus</a:t>
            </a:r>
          </a:p>
        </p:txBody>
      </p:sp>
    </p:spTree>
  </p:cSld>
  <p:clrMapOvr>
    <a:masterClrMapping/>
  </p:clrMapOvr>
  <p:transition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115141F-24ED-D40F-ACDE-F807B006B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77800"/>
            <a:ext cx="2565400" cy="1231900"/>
          </a:xfrm>
          <a:noFill/>
          <a:ln/>
        </p:spPr>
        <p:txBody>
          <a:bodyPr/>
          <a:lstStyle/>
          <a:p>
            <a:r>
              <a:rPr lang="en-US" altLang="LID4096"/>
              <a:t>Moving </a:t>
            </a:r>
            <a:br>
              <a:rPr lang="en-US" altLang="LID4096"/>
            </a:br>
            <a:r>
              <a:rPr lang="en-US" altLang="LID4096"/>
              <a:t>Lens</a:t>
            </a:r>
          </a:p>
        </p:txBody>
      </p:sp>
      <p:pic>
        <p:nvPicPr>
          <p:cNvPr id="71683" name="Picture 3">
            <a:extLst>
              <a:ext uri="{FF2B5EF4-FFF2-40B4-BE49-F238E27FC236}">
                <a16:creationId xmlns:a16="http://schemas.microsoft.com/office/drawing/2014/main" id="{CB0222F7-E940-C168-07F5-0B3A89A132E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" t="8310"/>
          <a:stretch>
            <a:fillRect/>
          </a:stretch>
        </p:blipFill>
        <p:spPr bwMode="auto">
          <a:xfrm>
            <a:off x="2387600" y="0"/>
            <a:ext cx="6791325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4" name="Rectangle 4">
            <a:extLst>
              <a:ext uri="{FF2B5EF4-FFF2-40B4-BE49-F238E27FC236}">
                <a16:creationId xmlns:a16="http://schemas.microsoft.com/office/drawing/2014/main" id="{C5238139-A8FC-2651-1DC2-714677E07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50" y="3473450"/>
            <a:ext cx="711200" cy="730250"/>
          </a:xfrm>
          <a:prstGeom prst="rect">
            <a:avLst/>
          </a:prstGeom>
          <a:noFill/>
          <a:ln w="5080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538ACDCC-9DE6-A0B7-A694-89E85912D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0" y="3397250"/>
            <a:ext cx="558800" cy="558800"/>
          </a:xfrm>
          <a:prstGeom prst="rect">
            <a:avLst/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1D795AC1-B168-1544-0903-1ECA68E90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450" y="4216400"/>
            <a:ext cx="2482850" cy="2444750"/>
          </a:xfrm>
          <a:prstGeom prst="rect">
            <a:avLst/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>
            <a:extLst>
              <a:ext uri="{FF2B5EF4-FFF2-40B4-BE49-F238E27FC236}">
                <a16:creationId xmlns:a16="http://schemas.microsoft.com/office/drawing/2014/main" id="{632D9833-2F1E-2CAD-FEDB-7F57A602B85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0"/>
            <a:ext cx="636587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1" name="Rectangle 3">
            <a:extLst>
              <a:ext uri="{FF2B5EF4-FFF2-40B4-BE49-F238E27FC236}">
                <a16:creationId xmlns:a16="http://schemas.microsoft.com/office/drawing/2014/main" id="{8B9E28DE-924E-732B-8F93-CB3BBBAD3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800" y="139700"/>
            <a:ext cx="3003550" cy="1143000"/>
          </a:xfrm>
          <a:noFill/>
          <a:ln/>
        </p:spPr>
        <p:txBody>
          <a:bodyPr/>
          <a:lstStyle/>
          <a:p>
            <a:r>
              <a:rPr lang="en-US" altLang="LID4096"/>
              <a:t>Biplanar</a:t>
            </a:r>
            <a:br>
              <a:rPr lang="en-US" altLang="LID4096"/>
            </a:br>
            <a:r>
              <a:rPr lang="en-US" altLang="LID4096"/>
              <a:t>View</a:t>
            </a:r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04D9D3A6-DC53-78EB-2E49-D0FFA70E9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LID4096"/>
              <a:t> </a:t>
            </a:r>
          </a:p>
        </p:txBody>
      </p:sp>
      <p:sp>
        <p:nvSpPr>
          <p:cNvPr id="73733" name="Line 5">
            <a:extLst>
              <a:ext uri="{FF2B5EF4-FFF2-40B4-BE49-F238E27FC236}">
                <a16:creationId xmlns:a16="http://schemas.microsoft.com/office/drawing/2014/main" id="{9E526258-FC0F-D238-717E-269A7E1E30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86300" y="2305050"/>
            <a:ext cx="95250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3734" name="Line 6">
            <a:extLst>
              <a:ext uri="{FF2B5EF4-FFF2-40B4-BE49-F238E27FC236}">
                <a16:creationId xmlns:a16="http://schemas.microsoft.com/office/drawing/2014/main" id="{27DF76CD-13C9-10FA-1CB9-58D64CF6DA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05700" y="5143500"/>
            <a:ext cx="209550" cy="285750"/>
          </a:xfrm>
          <a:prstGeom prst="line">
            <a:avLst/>
          </a:prstGeom>
          <a:noFill/>
          <a:ln w="12700">
            <a:solidFill>
              <a:srgbClr val="438E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3735" name="Line 7">
            <a:extLst>
              <a:ext uri="{FF2B5EF4-FFF2-40B4-BE49-F238E27FC236}">
                <a16:creationId xmlns:a16="http://schemas.microsoft.com/office/drawing/2014/main" id="{0C2F5F47-6D80-0BC9-56A7-1AC474C2DE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191500" y="3867150"/>
            <a:ext cx="342900" cy="38100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1C7955E9-17DC-D92B-5D49-7E51E03B4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 and the Message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CB99AFCC-0C27-0972-90D1-BB87CD1BC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of other people’s work in a shared space is essential for effective group interaction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Groupware systems must include specific mechanisms to support this practice</a:t>
            </a:r>
          </a:p>
        </p:txBody>
      </p:sp>
    </p:spTree>
  </p:cSld>
  <p:clrMapOvr>
    <a:masterClrMapping/>
  </p:clrMapOvr>
  <p:transition>
    <p:pull/>
  </p:transition>
</p:sld>
</file>

<file path=ppt/theme/theme1.xml><?xml version="1.0" encoding="utf-8"?>
<a:theme xmlns:a="http://schemas.openxmlformats.org/drawingml/2006/main" name="roseman.ppt">
  <a:themeElements>
    <a:clrScheme name="">
      <a:dk1>
        <a:srgbClr val="000000"/>
      </a:dk1>
      <a:lt1>
        <a:srgbClr val="FFFFFF"/>
      </a:lt1>
      <a:dk2>
        <a:srgbClr val="3365FB"/>
      </a:dk2>
      <a:lt2>
        <a:srgbClr val="FAFD00"/>
      </a:lt2>
      <a:accent1>
        <a:srgbClr val="FF8203"/>
      </a:accent1>
      <a:accent2>
        <a:srgbClr val="E84400"/>
      </a:accent2>
      <a:accent3>
        <a:srgbClr val="ADB8FD"/>
      </a:accent3>
      <a:accent4>
        <a:srgbClr val="DADADA"/>
      </a:accent4>
      <a:accent5>
        <a:srgbClr val="FFC1AA"/>
      </a:accent5>
      <a:accent6>
        <a:srgbClr val="D23D00"/>
      </a:accent6>
      <a:hlink>
        <a:srgbClr val="00DFCA"/>
      </a:hlink>
      <a:folHlink>
        <a:srgbClr val="618FFD"/>
      </a:folHlink>
    </a:clrScheme>
    <a:fontScheme name="roseman.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roseman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seman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seman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seman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seman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seman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seman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c:\_docs\talks\intel\roseman.ppt</Template>
  <TotalTime>0</TotalTime>
  <Pages>36</Pages>
  <Words>1562</Words>
  <Application>Microsoft Office PowerPoint</Application>
  <PresentationFormat>A4 Paper (210x297 mm)</PresentationFormat>
  <Paragraphs>293</Paragraphs>
  <Slides>36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Monotype Sorts</vt:lpstr>
      <vt:lpstr>Times New Roman</vt:lpstr>
      <vt:lpstr>roseman.ppt</vt:lpstr>
      <vt:lpstr>ClipArt</vt:lpstr>
      <vt:lpstr>Chart</vt:lpstr>
      <vt:lpstr>Document</vt:lpstr>
      <vt:lpstr>Supporting Workspace Awareness  in  Desktop Conferencing</vt:lpstr>
      <vt:lpstr>The Message</vt:lpstr>
      <vt:lpstr>Outline</vt:lpstr>
      <vt:lpstr>Desktop Conferencing</vt:lpstr>
      <vt:lpstr> </vt:lpstr>
      <vt:lpstr>What you see is what I see</vt:lpstr>
      <vt:lpstr>Relaxed WYSIWIS</vt:lpstr>
      <vt:lpstr>Awareness</vt:lpstr>
      <vt:lpstr>Group Awareness</vt:lpstr>
      <vt:lpstr>Group Awareness</vt:lpstr>
      <vt:lpstr>Workspace Awareness</vt:lpstr>
      <vt:lpstr>Workspace Awareness Framework</vt:lpstr>
      <vt:lpstr>Research Process</vt:lpstr>
      <vt:lpstr>Awareness Prototypes</vt:lpstr>
      <vt:lpstr>Participant Information</vt:lpstr>
      <vt:lpstr>Participant Activity</vt:lpstr>
      <vt:lpstr>Telepointers</vt:lpstr>
      <vt:lpstr>Literal telepointers</vt:lpstr>
      <vt:lpstr> </vt:lpstr>
      <vt:lpstr>Relaxed location cursors</vt:lpstr>
      <vt:lpstr>Relaxed Location Cursors</vt:lpstr>
      <vt:lpstr>Semantic Cursors</vt:lpstr>
      <vt:lpstr>Semantic Cursors</vt:lpstr>
      <vt:lpstr>Radar Views</vt:lpstr>
      <vt:lpstr>Multi-User Scrollbars</vt:lpstr>
      <vt:lpstr>Gestalt View</vt:lpstr>
      <vt:lpstr>Radar View</vt:lpstr>
      <vt:lpstr>Historical Radar</vt:lpstr>
      <vt:lpstr>Historical Radar</vt:lpstr>
      <vt:lpstr>Aging by attention</vt:lpstr>
      <vt:lpstr>What you see is what I do</vt:lpstr>
      <vt:lpstr>Distortion &amp; Magnification</vt:lpstr>
      <vt:lpstr>Fisheye Lens</vt:lpstr>
      <vt:lpstr>Moving  Lens</vt:lpstr>
      <vt:lpstr>Biplanar View</vt:lpstr>
      <vt:lpstr>Summary and the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for Group Awareness in Real-time Desktop Conferences</dc:title>
  <dc:subject/>
  <dc:creator>HCI Lab</dc:creator>
  <cp:keywords/>
  <dc:description/>
  <cp:lastModifiedBy>Saul Greenberg</cp:lastModifiedBy>
  <cp:revision>36</cp:revision>
  <cp:lastPrinted>1995-04-19T15:24:11Z</cp:lastPrinted>
  <dcterms:created xsi:type="dcterms:W3CDTF">1995-05-19T13:32:58Z</dcterms:created>
  <dcterms:modified xsi:type="dcterms:W3CDTF">2026-10-03T02:25:03Z</dcterms:modified>
</cp:coreProperties>
</file>