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318" r:id="rId2"/>
    <p:sldId id="316" r:id="rId3"/>
    <p:sldId id="292" r:id="rId4"/>
    <p:sldId id="257" r:id="rId5"/>
    <p:sldId id="258" r:id="rId6"/>
    <p:sldId id="280" r:id="rId7"/>
    <p:sldId id="259" r:id="rId8"/>
    <p:sldId id="281" r:id="rId9"/>
    <p:sldId id="298" r:id="rId10"/>
    <p:sldId id="282" r:id="rId11"/>
    <p:sldId id="299" r:id="rId12"/>
    <p:sldId id="283" r:id="rId13"/>
    <p:sldId id="301" r:id="rId14"/>
    <p:sldId id="284" r:id="rId15"/>
    <p:sldId id="302" r:id="rId16"/>
    <p:sldId id="285" r:id="rId17"/>
    <p:sldId id="303" r:id="rId18"/>
    <p:sldId id="286" r:id="rId19"/>
    <p:sldId id="304" r:id="rId20"/>
    <p:sldId id="305" r:id="rId21"/>
    <p:sldId id="288" r:id="rId22"/>
    <p:sldId id="306" r:id="rId23"/>
    <p:sldId id="287" r:id="rId24"/>
    <p:sldId id="290" r:id="rId25"/>
    <p:sldId id="289" r:id="rId26"/>
    <p:sldId id="291" r:id="rId27"/>
    <p:sldId id="293" r:id="rId28"/>
    <p:sldId id="307" r:id="rId29"/>
    <p:sldId id="265" r:id="rId30"/>
    <p:sldId id="308" r:id="rId31"/>
    <p:sldId id="294" r:id="rId32"/>
    <p:sldId id="309" r:id="rId33"/>
    <p:sldId id="266" r:id="rId34"/>
    <p:sldId id="310" r:id="rId35"/>
    <p:sldId id="311" r:id="rId36"/>
    <p:sldId id="267" r:id="rId37"/>
    <p:sldId id="295" r:id="rId38"/>
    <p:sldId id="296" r:id="rId39"/>
    <p:sldId id="297" r:id="rId40"/>
    <p:sldId id="314" r:id="rId41"/>
    <p:sldId id="300" r:id="rId42"/>
    <p:sldId id="315" r:id="rId43"/>
    <p:sldId id="319" r:id="rId44"/>
    <p:sldId id="320" r:id="rId4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67" tIns="0" rIns="20067" bIns="0" numCol="1" anchor="t" anchorCtr="0" compatLnSpc="1">
            <a:prstTxWarp prst="textNoShape">
              <a:avLst/>
            </a:prstTxWarp>
          </a:bodyPr>
          <a:lstStyle>
            <a:lvl1pPr defTabSz="963613">
              <a:defRPr sz="11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67" tIns="0" rIns="20067" bIns="0" numCol="1" anchor="t" anchorCtr="0" compatLnSpc="1">
            <a:prstTxWarp prst="textNoShape">
              <a:avLst/>
            </a:prstTxWarp>
          </a:bodyPr>
          <a:lstStyle>
            <a:lvl1pPr algn="r" defTabSz="963613">
              <a:defRPr sz="11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67" tIns="0" rIns="20067" bIns="0" numCol="1" anchor="b" anchorCtr="0" compatLnSpc="1">
            <a:prstTxWarp prst="textNoShape">
              <a:avLst/>
            </a:prstTxWarp>
          </a:bodyPr>
          <a:lstStyle>
            <a:lvl1pPr defTabSz="963613">
              <a:defRPr sz="11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67" tIns="0" rIns="20067" bIns="0" numCol="1" anchor="b" anchorCtr="0" compatLnSpc="1">
            <a:prstTxWarp prst="textNoShape">
              <a:avLst/>
            </a:prstTxWarp>
          </a:bodyPr>
          <a:lstStyle>
            <a:lvl1pPr algn="r" defTabSz="963613">
              <a:defRPr sz="1100" i="1" smtClean="0">
                <a:latin typeface="Arial" charset="0"/>
              </a:defRPr>
            </a:lvl1pPr>
          </a:lstStyle>
          <a:p>
            <a:pPr>
              <a:defRPr/>
            </a:pPr>
            <a:fld id="{D58FCAB6-1465-47B1-932B-AA63F5372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4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67" tIns="0" rIns="20067" bIns="0" numCol="1" anchor="t" anchorCtr="0" compatLnSpc="1">
            <a:prstTxWarp prst="textNoShape">
              <a:avLst/>
            </a:prstTxWarp>
          </a:bodyPr>
          <a:lstStyle>
            <a:lvl1pPr defTabSz="963613">
              <a:defRPr sz="11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67" tIns="0" rIns="20067" bIns="0" numCol="1" anchor="t" anchorCtr="0" compatLnSpc="1">
            <a:prstTxWarp prst="textNoShape">
              <a:avLst/>
            </a:prstTxWarp>
          </a:bodyPr>
          <a:lstStyle>
            <a:lvl1pPr algn="r" defTabSz="963613">
              <a:defRPr sz="11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67" tIns="0" rIns="20067" bIns="0" numCol="1" anchor="b" anchorCtr="0" compatLnSpc="1">
            <a:prstTxWarp prst="textNoShape">
              <a:avLst/>
            </a:prstTxWarp>
          </a:bodyPr>
          <a:lstStyle>
            <a:lvl1pPr defTabSz="963613">
              <a:defRPr sz="11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067" tIns="0" rIns="20067" bIns="0" numCol="1" anchor="b" anchorCtr="0" compatLnSpc="1">
            <a:prstTxWarp prst="textNoShape">
              <a:avLst/>
            </a:prstTxWarp>
          </a:bodyPr>
          <a:lstStyle>
            <a:lvl1pPr algn="r" defTabSz="963613">
              <a:defRPr sz="1100" i="1" smtClean="0"/>
            </a:lvl1pPr>
          </a:lstStyle>
          <a:p>
            <a:pPr>
              <a:defRPr/>
            </a:pPr>
            <a:fld id="{4BA3DADF-BF6D-46CE-9175-B57A76D43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252788" y="9145588"/>
            <a:ext cx="809625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74" tIns="46824" rIns="91974" bIns="46824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300">
                <a:latin typeface="Arial" charset="0"/>
              </a:rPr>
              <a:t>Page </a:t>
            </a:r>
            <a:fld id="{A1AB3B4D-679C-402E-B629-9CCE029F6AF5}" type="slidenum">
              <a:rPr lang="en-US" sz="1300">
                <a:latin typeface="Arial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sz="1300">
              <a:latin typeface="Arial" charset="0"/>
            </a:endParaRPr>
          </a:p>
        </p:txBody>
      </p:sp>
      <p:sp>
        <p:nvSpPr>
          <p:cNvPr id="5120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92" tIns="48496" rIns="96992" bIns="48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3449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8A7687-04EB-41AB-A20A-113E79C72EAE}" type="slidenum">
              <a:rPr lang="en-US" sz="1100"/>
              <a:pPr/>
              <a:t>2</a:t>
            </a:fld>
            <a:endParaRPr lang="en-US" sz="11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BFC3211-4AEC-422A-B60C-ED60DEF2E972}" type="slidenum">
              <a:rPr lang="en-US" sz="1100"/>
              <a:pPr/>
              <a:t>11</a:t>
            </a:fld>
            <a:endParaRPr lang="en-US" sz="11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76A067-5950-4D86-9E47-35D0319018C3}" type="slidenum">
              <a:rPr lang="en-US" sz="1100"/>
              <a:pPr/>
              <a:t>12</a:t>
            </a:fld>
            <a:endParaRPr lang="en-US" sz="11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3B7537-A9BD-4271-B5E5-1FCF74A52F69}" type="slidenum">
              <a:rPr lang="en-US" sz="1100"/>
              <a:pPr/>
              <a:t>13</a:t>
            </a:fld>
            <a:endParaRPr lang="en-US" sz="11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F47E23-1E60-4EB6-A145-65636F191B44}" type="slidenum">
              <a:rPr lang="en-US" sz="1100"/>
              <a:pPr/>
              <a:t>14</a:t>
            </a:fld>
            <a:endParaRPr lang="en-US" sz="11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8BD2BB-02B3-46C0-8447-28F91BD91E5E}" type="slidenum">
              <a:rPr lang="en-US" sz="1100"/>
              <a:pPr/>
              <a:t>15</a:t>
            </a:fld>
            <a:endParaRPr lang="en-US" sz="11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5A4466-593E-415D-AB4E-082606F5E15B}" type="slidenum">
              <a:rPr lang="en-US" sz="1100"/>
              <a:pPr/>
              <a:t>16</a:t>
            </a:fld>
            <a:endParaRPr lang="en-US" sz="11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447FBD-8B0E-49C1-B926-28485179613F}" type="slidenum">
              <a:rPr lang="en-US" sz="1100"/>
              <a:pPr/>
              <a:t>17</a:t>
            </a:fld>
            <a:endParaRPr lang="en-US" sz="11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CB1C5A-84F8-4B9C-A637-3B6FF22ACEB6}" type="slidenum">
              <a:rPr lang="en-US" sz="1100"/>
              <a:pPr/>
              <a:t>18</a:t>
            </a:fld>
            <a:endParaRPr lang="en-US" sz="11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5FB077-FDD3-4574-BC5A-81FD85646B55}" type="slidenum">
              <a:rPr lang="en-US" sz="1100"/>
              <a:pPr/>
              <a:t>19</a:t>
            </a:fld>
            <a:endParaRPr lang="en-US" sz="11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3B5614-3D79-44BB-8665-CA2FB26CB1AB}" type="slidenum">
              <a:rPr lang="en-US" sz="1100"/>
              <a:pPr/>
              <a:t>20</a:t>
            </a:fld>
            <a:endParaRPr lang="en-US" sz="11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1A7605-3DD0-403C-9BA4-8A90C7B94562}" type="slidenum">
              <a:rPr lang="en-US" sz="1100"/>
              <a:pPr/>
              <a:t>3</a:t>
            </a:fld>
            <a:endParaRPr lang="en-US" sz="11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C14927-8D54-4DD6-B0E9-F2F924F03067}" type="slidenum">
              <a:rPr lang="en-US" sz="1100"/>
              <a:pPr/>
              <a:t>21</a:t>
            </a:fld>
            <a:endParaRPr lang="en-US" sz="11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D94386A-B811-4E33-BD55-9257236878E6}" type="slidenum">
              <a:rPr lang="en-US" sz="1100"/>
              <a:pPr/>
              <a:t>22</a:t>
            </a:fld>
            <a:endParaRPr lang="en-US" sz="11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F33C4A-0696-4124-895C-0A8339053D7E}" type="slidenum">
              <a:rPr lang="en-US" sz="1100"/>
              <a:pPr/>
              <a:t>23</a:t>
            </a:fld>
            <a:endParaRPr lang="en-US" sz="11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23E3ED-80F3-454C-81C5-F308A962F7C8}" type="slidenum">
              <a:rPr lang="en-US" sz="1100"/>
              <a:pPr/>
              <a:t>24</a:t>
            </a:fld>
            <a:endParaRPr lang="en-US" sz="11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848E4E-776F-465F-8838-EA19EEDD3342}" type="slidenum">
              <a:rPr lang="en-US" sz="1100"/>
              <a:pPr/>
              <a:t>25</a:t>
            </a:fld>
            <a:endParaRPr lang="en-US" sz="11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DD42D9-14D0-43F8-A392-AF7A94580326}" type="slidenum">
              <a:rPr lang="en-US" sz="1100"/>
              <a:pPr/>
              <a:t>26</a:t>
            </a:fld>
            <a:endParaRPr lang="en-US" sz="11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36EDD5-0BEB-49E4-AF87-CF23FB9DF16C}" type="slidenum">
              <a:rPr lang="en-US" sz="1100"/>
              <a:pPr/>
              <a:t>27</a:t>
            </a:fld>
            <a:endParaRPr lang="en-US" sz="11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B6228F-FBE8-4C0A-A1DA-47BB001630C8}" type="slidenum">
              <a:rPr lang="en-US" sz="1100"/>
              <a:pPr/>
              <a:t>28</a:t>
            </a:fld>
            <a:endParaRPr lang="en-US" sz="11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BF0FC6-3398-4FEF-911F-E0C2823AB2C3}" type="slidenum">
              <a:rPr lang="en-US" sz="1100"/>
              <a:pPr/>
              <a:t>29</a:t>
            </a:fld>
            <a:endParaRPr lang="en-US" sz="11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464A44-66EF-43A5-A7EC-4E471B2E1CF0}" type="slidenum">
              <a:rPr lang="en-US" sz="1100"/>
              <a:pPr/>
              <a:t>30</a:t>
            </a:fld>
            <a:endParaRPr lang="en-US" sz="11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8A18AA-7B42-4E86-8D84-6A5F30A65D77}" type="slidenum">
              <a:rPr lang="en-US" sz="1100"/>
              <a:pPr/>
              <a:t>4</a:t>
            </a:fld>
            <a:endParaRPr lang="en-US" sz="11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6BA551A-836B-484C-B643-1C0B74130E4F}" type="slidenum">
              <a:rPr lang="en-US" sz="1100"/>
              <a:pPr/>
              <a:t>31</a:t>
            </a:fld>
            <a:endParaRPr lang="en-US" sz="11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717FD2-2A90-4EFE-BB85-E4A07FBE8E39}" type="slidenum">
              <a:rPr lang="en-US" sz="1100"/>
              <a:pPr/>
              <a:t>32</a:t>
            </a:fld>
            <a:endParaRPr lang="en-US" sz="11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7797F0-CBEE-4D92-8782-6527420304F2}" type="slidenum">
              <a:rPr lang="en-US" sz="1100"/>
              <a:pPr/>
              <a:t>33</a:t>
            </a:fld>
            <a:endParaRPr lang="en-US" sz="11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F5754D-5B26-4282-B414-F91D0E8D5825}" type="slidenum">
              <a:rPr lang="en-US" sz="1100"/>
              <a:pPr/>
              <a:t>34</a:t>
            </a:fld>
            <a:endParaRPr lang="en-US" sz="11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49A7BD-0F45-4905-BAE4-F46243AB6159}" type="slidenum">
              <a:rPr lang="en-US" sz="1100"/>
              <a:pPr/>
              <a:t>35</a:t>
            </a:fld>
            <a:endParaRPr lang="en-US" sz="11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91754C-2166-48B6-BFAE-CA977A45EB9B}" type="slidenum">
              <a:rPr lang="en-US" sz="1100"/>
              <a:pPr/>
              <a:t>36</a:t>
            </a:fld>
            <a:endParaRPr lang="en-US" sz="11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B0DFC6-EC11-46ED-9000-952B736CFC7D}" type="slidenum">
              <a:rPr lang="en-US" sz="1100"/>
              <a:pPr/>
              <a:t>37</a:t>
            </a:fld>
            <a:endParaRPr lang="en-US" sz="11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ECB5E88-BE06-4D19-9BA9-5463F22AD00B}" type="slidenum">
              <a:rPr lang="en-US" sz="1100"/>
              <a:pPr/>
              <a:t>38</a:t>
            </a:fld>
            <a:endParaRPr lang="en-US" sz="11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8ED781-BB8D-48F8-BF2B-22414F703517}" type="slidenum">
              <a:rPr lang="en-US" sz="1100"/>
              <a:pPr/>
              <a:t>39</a:t>
            </a:fld>
            <a:endParaRPr lang="en-US" sz="11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DA9AF6-CE20-42F6-9B94-850C7D8F3F30}" type="slidenum">
              <a:rPr lang="en-US" sz="1100"/>
              <a:pPr/>
              <a:t>40</a:t>
            </a:fld>
            <a:endParaRPr lang="en-US" sz="11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1FB6C4-9E5A-48E5-8BF0-2AFACCB590FD}" type="slidenum">
              <a:rPr lang="en-US" sz="1100"/>
              <a:pPr/>
              <a:t>5</a:t>
            </a:fld>
            <a:endParaRPr lang="en-US" sz="11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41BC19-703A-4261-977D-B6EF5DB61859}" type="slidenum">
              <a:rPr lang="en-US" sz="1100"/>
              <a:pPr/>
              <a:t>41</a:t>
            </a:fld>
            <a:endParaRPr lang="en-US" sz="11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FFDCF9-2973-4730-9159-9EB01C6AF726}" type="slidenum">
              <a:rPr lang="en-US" sz="1100"/>
              <a:pPr/>
              <a:t>42</a:t>
            </a:fld>
            <a:endParaRPr lang="en-US" sz="11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7B1C41-8322-4E2A-9132-504107742FB7}" type="slidenum">
              <a:rPr lang="en-US" sz="1100"/>
              <a:pPr/>
              <a:t>43</a:t>
            </a:fld>
            <a:endParaRPr lang="en-US" sz="11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A7D1C7-F716-4FB1-B713-639E137F9163}" type="slidenum">
              <a:rPr lang="en-US" sz="1100"/>
              <a:pPr/>
              <a:t>6</a:t>
            </a:fld>
            <a:endParaRPr lang="en-US" sz="11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D792C2-0749-421A-87BC-7FC64FA07A8D}" type="slidenum">
              <a:rPr lang="en-US" sz="1100"/>
              <a:pPr/>
              <a:t>7</a:t>
            </a:fld>
            <a:endParaRPr lang="en-US" sz="11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53BF871-FB49-44D1-9DC2-8E18323828A2}" type="slidenum">
              <a:rPr lang="en-US" sz="1100"/>
              <a:pPr/>
              <a:t>8</a:t>
            </a:fld>
            <a:endParaRPr lang="en-US" sz="11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F31211-A08D-412C-BC73-8628DE1D68CD}" type="slidenum">
              <a:rPr lang="en-US" sz="1100"/>
              <a:pPr/>
              <a:t>9</a:t>
            </a:fld>
            <a:endParaRPr lang="en-US" sz="11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36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53E7AB-DF21-4916-A654-2D4E593E0AE7}" type="slidenum">
              <a:rPr lang="en-US" sz="1100"/>
              <a:pPr/>
              <a:t>10</a:t>
            </a:fld>
            <a:endParaRPr lang="en-US" sz="11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12776"/>
            <a:ext cx="7777559" cy="720080"/>
          </a:xfrm>
        </p:spPr>
        <p:txBody>
          <a:bodyPr/>
          <a:lstStyle>
            <a:lvl1pPr algn="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2060848"/>
            <a:ext cx="5000600" cy="334888"/>
          </a:xfrm>
        </p:spPr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412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6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66725" y="1700213"/>
            <a:ext cx="4064000" cy="4752975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25" y="1700213"/>
            <a:ext cx="4065588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2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1219200"/>
            <a:ext cx="8305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9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219200"/>
            <a:ext cx="8305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700213"/>
            <a:ext cx="4064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700213"/>
            <a:ext cx="4065588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8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9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10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56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71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00213"/>
            <a:ext cx="8281988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3" r:id="rId2"/>
    <p:sldLayoutId id="2147483684" r:id="rId3"/>
    <p:sldLayoutId id="2147483677" r:id="rId4"/>
    <p:sldLayoutId id="2147483678" r:id="rId5"/>
    <p:sldLayoutId id="2147483685" r:id="rId6"/>
    <p:sldLayoutId id="2147483679" r:id="rId7"/>
    <p:sldLayoutId id="2147483686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800">
          <a:solidFill>
            <a:srgbClr val="000066"/>
          </a:solidFill>
          <a:latin typeface="+mj-lt"/>
          <a:ea typeface="+mn-ea"/>
          <a:cs typeface="+mn-cs"/>
        </a:defRPr>
      </a:lvl1pPr>
      <a:lvl2pPr marL="536575" indent="-268288" algn="l" rtl="0" fontAlgn="base">
        <a:spcBef>
          <a:spcPct val="20000"/>
        </a:spcBef>
        <a:spcAft>
          <a:spcPct val="0"/>
        </a:spcAft>
        <a:buClr>
          <a:srgbClr val="CC3300"/>
        </a:buClr>
        <a:buChar char="•"/>
        <a:defRPr sz="2400">
          <a:solidFill>
            <a:srgbClr val="000066"/>
          </a:solidFill>
          <a:latin typeface="+mj-lt"/>
        </a:defRPr>
      </a:lvl2pPr>
      <a:lvl3pPr marL="1073150" indent="-268288" algn="l" rtl="0" fontAlgn="base">
        <a:spcBef>
          <a:spcPct val="20000"/>
        </a:spcBef>
        <a:spcAft>
          <a:spcPct val="0"/>
        </a:spcAft>
        <a:buClr>
          <a:srgbClr val="CC3300"/>
        </a:buClr>
        <a:buChar char="o"/>
        <a:defRPr sz="2000">
          <a:solidFill>
            <a:srgbClr val="000066"/>
          </a:solidFill>
          <a:latin typeface="+mj-lt"/>
        </a:defRPr>
      </a:lvl3pPr>
      <a:lvl4pPr marL="1611313" indent="-358775" algn="l" rtl="0" fontAlgn="base">
        <a:spcBef>
          <a:spcPct val="20000"/>
        </a:spcBef>
        <a:spcAft>
          <a:spcPct val="0"/>
        </a:spcAft>
        <a:buClr>
          <a:srgbClr val="CC3300"/>
        </a:buClr>
        <a:buFont typeface="Times New Roman" pitchFamily="18" charset="0"/>
        <a:buChar char="–"/>
        <a:defRPr sz="1600">
          <a:solidFill>
            <a:srgbClr val="000066"/>
          </a:solidFill>
          <a:latin typeface="+mj-lt"/>
        </a:defRPr>
      </a:lvl4pPr>
      <a:lvl5pPr marL="2063750" indent="-27305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j-lt"/>
        </a:defRPr>
      </a:lvl5pPr>
      <a:lvl6pPr marL="25209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6pPr>
      <a:lvl7pPr marL="29781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7pPr>
      <a:lvl8pPr marL="34353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8pPr>
      <a:lvl9pPr marL="38925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1412875"/>
            <a:ext cx="8007350" cy="720725"/>
          </a:xfrm>
        </p:spPr>
        <p:txBody>
          <a:bodyPr/>
          <a:lstStyle/>
          <a:p>
            <a:r>
              <a:rPr lang="en-US" smtClean="0"/>
              <a:t>How to Referee a Technical Paper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8038" y="2060575"/>
            <a:ext cx="5000625" cy="334963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Saul Greenberg</a:t>
            </a:r>
            <a:br>
              <a:rPr lang="en-CA" dirty="0" smtClean="0"/>
            </a:br>
            <a:r>
              <a:rPr lang="en-CA" dirty="0" smtClean="0"/>
              <a:t>University of Calgary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6148" name="Group 5"/>
          <p:cNvGrpSpPr>
            <a:grpSpLocks noChangeAspect="1"/>
          </p:cNvGrpSpPr>
          <p:nvPr/>
        </p:nvGrpSpPr>
        <p:grpSpPr bwMode="auto">
          <a:xfrm>
            <a:off x="5553075" y="3733800"/>
            <a:ext cx="2720975" cy="2324100"/>
            <a:chOff x="3498" y="2352"/>
            <a:chExt cx="1714" cy="1464"/>
          </a:xfrm>
        </p:grpSpPr>
        <p:sp>
          <p:nvSpPr>
            <p:cNvPr id="6150" name="AutoShape 4"/>
            <p:cNvSpPr>
              <a:spLocks noChangeAspect="1" noChangeArrowheads="1" noTextEdit="1"/>
            </p:cNvSpPr>
            <p:nvPr/>
          </p:nvSpPr>
          <p:spPr bwMode="auto">
            <a:xfrm>
              <a:off x="3498" y="2352"/>
              <a:ext cx="1714" cy="1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6"/>
            <p:cNvSpPr>
              <a:spLocks noEditPoints="1"/>
            </p:cNvSpPr>
            <p:nvPr/>
          </p:nvSpPr>
          <p:spPr bwMode="auto">
            <a:xfrm>
              <a:off x="3701" y="2477"/>
              <a:ext cx="1511" cy="1339"/>
            </a:xfrm>
            <a:custGeom>
              <a:avLst/>
              <a:gdLst>
                <a:gd name="T0" fmla="*/ 1406 w 1511"/>
                <a:gd name="T1" fmla="*/ 0 h 1339"/>
                <a:gd name="T2" fmla="*/ 108 w 1511"/>
                <a:gd name="T3" fmla="*/ 0 h 1339"/>
                <a:gd name="T4" fmla="*/ 108 w 1511"/>
                <a:gd name="T5" fmla="*/ 0 h 1339"/>
                <a:gd name="T6" fmla="*/ 85 w 1511"/>
                <a:gd name="T7" fmla="*/ 0 h 1339"/>
                <a:gd name="T8" fmla="*/ 67 w 1511"/>
                <a:gd name="T9" fmla="*/ 9 h 1339"/>
                <a:gd name="T10" fmla="*/ 47 w 1511"/>
                <a:gd name="T11" fmla="*/ 17 h 1339"/>
                <a:gd name="T12" fmla="*/ 32 w 1511"/>
                <a:gd name="T13" fmla="*/ 29 h 1339"/>
                <a:gd name="T14" fmla="*/ 21 w 1511"/>
                <a:gd name="T15" fmla="*/ 46 h 1339"/>
                <a:gd name="T16" fmla="*/ 9 w 1511"/>
                <a:gd name="T17" fmla="*/ 64 h 1339"/>
                <a:gd name="T18" fmla="*/ 3 w 1511"/>
                <a:gd name="T19" fmla="*/ 84 h 1339"/>
                <a:gd name="T20" fmla="*/ 0 w 1511"/>
                <a:gd name="T21" fmla="*/ 104 h 1339"/>
                <a:gd name="T22" fmla="*/ 0 w 1511"/>
                <a:gd name="T23" fmla="*/ 1232 h 1339"/>
                <a:gd name="T24" fmla="*/ 0 w 1511"/>
                <a:gd name="T25" fmla="*/ 1232 h 1339"/>
                <a:gd name="T26" fmla="*/ 3 w 1511"/>
                <a:gd name="T27" fmla="*/ 1255 h 1339"/>
                <a:gd name="T28" fmla="*/ 9 w 1511"/>
                <a:gd name="T29" fmla="*/ 1272 h 1339"/>
                <a:gd name="T30" fmla="*/ 21 w 1511"/>
                <a:gd name="T31" fmla="*/ 1293 h 1339"/>
                <a:gd name="T32" fmla="*/ 32 w 1511"/>
                <a:gd name="T33" fmla="*/ 1307 h 1339"/>
                <a:gd name="T34" fmla="*/ 47 w 1511"/>
                <a:gd name="T35" fmla="*/ 1322 h 1339"/>
                <a:gd name="T36" fmla="*/ 67 w 1511"/>
                <a:gd name="T37" fmla="*/ 1330 h 1339"/>
                <a:gd name="T38" fmla="*/ 85 w 1511"/>
                <a:gd name="T39" fmla="*/ 1336 h 1339"/>
                <a:gd name="T40" fmla="*/ 108 w 1511"/>
                <a:gd name="T41" fmla="*/ 1339 h 1339"/>
                <a:gd name="T42" fmla="*/ 1406 w 1511"/>
                <a:gd name="T43" fmla="*/ 1339 h 1339"/>
                <a:gd name="T44" fmla="*/ 1406 w 1511"/>
                <a:gd name="T45" fmla="*/ 1339 h 1339"/>
                <a:gd name="T46" fmla="*/ 1427 w 1511"/>
                <a:gd name="T47" fmla="*/ 1336 h 1339"/>
                <a:gd name="T48" fmla="*/ 1447 w 1511"/>
                <a:gd name="T49" fmla="*/ 1330 h 1339"/>
                <a:gd name="T50" fmla="*/ 1465 w 1511"/>
                <a:gd name="T51" fmla="*/ 1322 h 1339"/>
                <a:gd name="T52" fmla="*/ 1479 w 1511"/>
                <a:gd name="T53" fmla="*/ 1307 h 1339"/>
                <a:gd name="T54" fmla="*/ 1494 w 1511"/>
                <a:gd name="T55" fmla="*/ 1293 h 1339"/>
                <a:gd name="T56" fmla="*/ 1502 w 1511"/>
                <a:gd name="T57" fmla="*/ 1272 h 1339"/>
                <a:gd name="T58" fmla="*/ 1508 w 1511"/>
                <a:gd name="T59" fmla="*/ 1255 h 1339"/>
                <a:gd name="T60" fmla="*/ 1511 w 1511"/>
                <a:gd name="T61" fmla="*/ 1232 h 1339"/>
                <a:gd name="T62" fmla="*/ 1511 w 1511"/>
                <a:gd name="T63" fmla="*/ 104 h 1339"/>
                <a:gd name="T64" fmla="*/ 1511 w 1511"/>
                <a:gd name="T65" fmla="*/ 104 h 1339"/>
                <a:gd name="T66" fmla="*/ 1508 w 1511"/>
                <a:gd name="T67" fmla="*/ 84 h 1339"/>
                <a:gd name="T68" fmla="*/ 1502 w 1511"/>
                <a:gd name="T69" fmla="*/ 64 h 1339"/>
                <a:gd name="T70" fmla="*/ 1494 w 1511"/>
                <a:gd name="T71" fmla="*/ 46 h 1339"/>
                <a:gd name="T72" fmla="*/ 1479 w 1511"/>
                <a:gd name="T73" fmla="*/ 29 h 1339"/>
                <a:gd name="T74" fmla="*/ 1465 w 1511"/>
                <a:gd name="T75" fmla="*/ 17 h 1339"/>
                <a:gd name="T76" fmla="*/ 1447 w 1511"/>
                <a:gd name="T77" fmla="*/ 9 h 1339"/>
                <a:gd name="T78" fmla="*/ 1427 w 1511"/>
                <a:gd name="T79" fmla="*/ 0 h 1339"/>
                <a:gd name="T80" fmla="*/ 1406 w 1511"/>
                <a:gd name="T81" fmla="*/ 0 h 1339"/>
                <a:gd name="T82" fmla="*/ 1406 w 1511"/>
                <a:gd name="T83" fmla="*/ 0 h 1339"/>
                <a:gd name="T84" fmla="*/ 108 w 1511"/>
                <a:gd name="T85" fmla="*/ 90 h 1339"/>
                <a:gd name="T86" fmla="*/ 1406 w 1511"/>
                <a:gd name="T87" fmla="*/ 90 h 1339"/>
                <a:gd name="T88" fmla="*/ 1406 w 1511"/>
                <a:gd name="T89" fmla="*/ 90 h 1339"/>
                <a:gd name="T90" fmla="*/ 1409 w 1511"/>
                <a:gd name="T91" fmla="*/ 93 h 1339"/>
                <a:gd name="T92" fmla="*/ 1415 w 1511"/>
                <a:gd name="T93" fmla="*/ 96 h 1339"/>
                <a:gd name="T94" fmla="*/ 1418 w 1511"/>
                <a:gd name="T95" fmla="*/ 99 h 1339"/>
                <a:gd name="T96" fmla="*/ 1418 w 1511"/>
                <a:gd name="T97" fmla="*/ 104 h 1339"/>
                <a:gd name="T98" fmla="*/ 1418 w 1511"/>
                <a:gd name="T99" fmla="*/ 1019 h 1339"/>
                <a:gd name="T100" fmla="*/ 93 w 1511"/>
                <a:gd name="T101" fmla="*/ 1019 h 1339"/>
                <a:gd name="T102" fmla="*/ 93 w 1511"/>
                <a:gd name="T103" fmla="*/ 104 h 1339"/>
                <a:gd name="T104" fmla="*/ 93 w 1511"/>
                <a:gd name="T105" fmla="*/ 104 h 1339"/>
                <a:gd name="T106" fmla="*/ 93 w 1511"/>
                <a:gd name="T107" fmla="*/ 99 h 1339"/>
                <a:gd name="T108" fmla="*/ 96 w 1511"/>
                <a:gd name="T109" fmla="*/ 96 h 1339"/>
                <a:gd name="T110" fmla="*/ 102 w 1511"/>
                <a:gd name="T111" fmla="*/ 93 h 1339"/>
                <a:gd name="T112" fmla="*/ 108 w 1511"/>
                <a:gd name="T113" fmla="*/ 90 h 1339"/>
                <a:gd name="T114" fmla="*/ 108 w 1511"/>
                <a:gd name="T115" fmla="*/ 90 h 13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511" h="1339">
                  <a:moveTo>
                    <a:pt x="1406" y="0"/>
                  </a:moveTo>
                  <a:lnTo>
                    <a:pt x="108" y="0"/>
                  </a:lnTo>
                  <a:lnTo>
                    <a:pt x="85" y="0"/>
                  </a:lnTo>
                  <a:lnTo>
                    <a:pt x="67" y="9"/>
                  </a:lnTo>
                  <a:lnTo>
                    <a:pt x="47" y="17"/>
                  </a:lnTo>
                  <a:lnTo>
                    <a:pt x="32" y="29"/>
                  </a:lnTo>
                  <a:lnTo>
                    <a:pt x="21" y="46"/>
                  </a:lnTo>
                  <a:lnTo>
                    <a:pt x="9" y="64"/>
                  </a:lnTo>
                  <a:lnTo>
                    <a:pt x="3" y="84"/>
                  </a:lnTo>
                  <a:lnTo>
                    <a:pt x="0" y="104"/>
                  </a:lnTo>
                  <a:lnTo>
                    <a:pt x="0" y="1232"/>
                  </a:lnTo>
                  <a:lnTo>
                    <a:pt x="3" y="1255"/>
                  </a:lnTo>
                  <a:lnTo>
                    <a:pt x="9" y="1272"/>
                  </a:lnTo>
                  <a:lnTo>
                    <a:pt x="21" y="1293"/>
                  </a:lnTo>
                  <a:lnTo>
                    <a:pt x="32" y="1307"/>
                  </a:lnTo>
                  <a:lnTo>
                    <a:pt x="47" y="1322"/>
                  </a:lnTo>
                  <a:lnTo>
                    <a:pt x="67" y="1330"/>
                  </a:lnTo>
                  <a:lnTo>
                    <a:pt x="85" y="1336"/>
                  </a:lnTo>
                  <a:lnTo>
                    <a:pt x="108" y="1339"/>
                  </a:lnTo>
                  <a:lnTo>
                    <a:pt x="1406" y="1339"/>
                  </a:lnTo>
                  <a:lnTo>
                    <a:pt x="1427" y="1336"/>
                  </a:lnTo>
                  <a:lnTo>
                    <a:pt x="1447" y="1330"/>
                  </a:lnTo>
                  <a:lnTo>
                    <a:pt x="1465" y="1322"/>
                  </a:lnTo>
                  <a:lnTo>
                    <a:pt x="1479" y="1307"/>
                  </a:lnTo>
                  <a:lnTo>
                    <a:pt x="1494" y="1293"/>
                  </a:lnTo>
                  <a:lnTo>
                    <a:pt x="1502" y="1272"/>
                  </a:lnTo>
                  <a:lnTo>
                    <a:pt x="1508" y="1255"/>
                  </a:lnTo>
                  <a:lnTo>
                    <a:pt x="1511" y="1232"/>
                  </a:lnTo>
                  <a:lnTo>
                    <a:pt x="1511" y="104"/>
                  </a:lnTo>
                  <a:lnTo>
                    <a:pt x="1508" y="84"/>
                  </a:lnTo>
                  <a:lnTo>
                    <a:pt x="1502" y="64"/>
                  </a:lnTo>
                  <a:lnTo>
                    <a:pt x="1494" y="46"/>
                  </a:lnTo>
                  <a:lnTo>
                    <a:pt x="1479" y="29"/>
                  </a:lnTo>
                  <a:lnTo>
                    <a:pt x="1465" y="17"/>
                  </a:lnTo>
                  <a:lnTo>
                    <a:pt x="1447" y="9"/>
                  </a:lnTo>
                  <a:lnTo>
                    <a:pt x="1427" y="0"/>
                  </a:lnTo>
                  <a:lnTo>
                    <a:pt x="1406" y="0"/>
                  </a:lnTo>
                  <a:close/>
                  <a:moveTo>
                    <a:pt x="108" y="90"/>
                  </a:moveTo>
                  <a:lnTo>
                    <a:pt x="1406" y="90"/>
                  </a:lnTo>
                  <a:lnTo>
                    <a:pt x="1409" y="93"/>
                  </a:lnTo>
                  <a:lnTo>
                    <a:pt x="1415" y="96"/>
                  </a:lnTo>
                  <a:lnTo>
                    <a:pt x="1418" y="99"/>
                  </a:lnTo>
                  <a:lnTo>
                    <a:pt x="1418" y="104"/>
                  </a:lnTo>
                  <a:lnTo>
                    <a:pt x="1418" y="1019"/>
                  </a:lnTo>
                  <a:lnTo>
                    <a:pt x="93" y="1019"/>
                  </a:lnTo>
                  <a:lnTo>
                    <a:pt x="93" y="104"/>
                  </a:lnTo>
                  <a:lnTo>
                    <a:pt x="93" y="99"/>
                  </a:lnTo>
                  <a:lnTo>
                    <a:pt x="96" y="96"/>
                  </a:lnTo>
                  <a:lnTo>
                    <a:pt x="102" y="93"/>
                  </a:lnTo>
                  <a:lnTo>
                    <a:pt x="108" y="90"/>
                  </a:lnTo>
                  <a:close/>
                </a:path>
              </a:pathLst>
            </a:custGeom>
            <a:solidFill>
              <a:srgbClr val="75D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3748" y="2523"/>
              <a:ext cx="1418" cy="1247"/>
            </a:xfrm>
            <a:prstGeom prst="rect">
              <a:avLst/>
            </a:prstGeom>
            <a:solidFill>
              <a:srgbClr val="00A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8"/>
            <p:cNvSpPr>
              <a:spLocks/>
            </p:cNvSpPr>
            <p:nvPr/>
          </p:nvSpPr>
          <p:spPr bwMode="auto">
            <a:xfrm>
              <a:off x="3748" y="3122"/>
              <a:ext cx="1418" cy="648"/>
            </a:xfrm>
            <a:custGeom>
              <a:avLst/>
              <a:gdLst>
                <a:gd name="T0" fmla="*/ 0 w 1418"/>
                <a:gd name="T1" fmla="*/ 232 h 648"/>
                <a:gd name="T2" fmla="*/ 0 w 1418"/>
                <a:gd name="T3" fmla="*/ 648 h 648"/>
                <a:gd name="T4" fmla="*/ 1418 w 1418"/>
                <a:gd name="T5" fmla="*/ 648 h 648"/>
                <a:gd name="T6" fmla="*/ 1418 w 1418"/>
                <a:gd name="T7" fmla="*/ 270 h 648"/>
                <a:gd name="T8" fmla="*/ 1418 w 1418"/>
                <a:gd name="T9" fmla="*/ 270 h 648"/>
                <a:gd name="T10" fmla="*/ 1386 w 1418"/>
                <a:gd name="T11" fmla="*/ 241 h 648"/>
                <a:gd name="T12" fmla="*/ 1351 w 1418"/>
                <a:gd name="T13" fmla="*/ 212 h 648"/>
                <a:gd name="T14" fmla="*/ 1313 w 1418"/>
                <a:gd name="T15" fmla="*/ 183 h 648"/>
                <a:gd name="T16" fmla="*/ 1272 w 1418"/>
                <a:gd name="T17" fmla="*/ 160 h 648"/>
                <a:gd name="T18" fmla="*/ 1232 w 1418"/>
                <a:gd name="T19" fmla="*/ 133 h 648"/>
                <a:gd name="T20" fmla="*/ 1191 w 1418"/>
                <a:gd name="T21" fmla="*/ 113 h 648"/>
                <a:gd name="T22" fmla="*/ 1144 w 1418"/>
                <a:gd name="T23" fmla="*/ 93 h 648"/>
                <a:gd name="T24" fmla="*/ 1101 w 1418"/>
                <a:gd name="T25" fmla="*/ 72 h 648"/>
                <a:gd name="T26" fmla="*/ 1051 w 1418"/>
                <a:gd name="T27" fmla="*/ 58 h 648"/>
                <a:gd name="T28" fmla="*/ 1005 w 1418"/>
                <a:gd name="T29" fmla="*/ 43 h 648"/>
                <a:gd name="T30" fmla="*/ 953 w 1418"/>
                <a:gd name="T31" fmla="*/ 29 h 648"/>
                <a:gd name="T32" fmla="*/ 903 w 1418"/>
                <a:gd name="T33" fmla="*/ 20 h 648"/>
                <a:gd name="T34" fmla="*/ 851 w 1418"/>
                <a:gd name="T35" fmla="*/ 11 h 648"/>
                <a:gd name="T36" fmla="*/ 796 w 1418"/>
                <a:gd name="T37" fmla="*/ 6 h 648"/>
                <a:gd name="T38" fmla="*/ 744 w 1418"/>
                <a:gd name="T39" fmla="*/ 0 h 648"/>
                <a:gd name="T40" fmla="*/ 688 w 1418"/>
                <a:gd name="T41" fmla="*/ 0 h 648"/>
                <a:gd name="T42" fmla="*/ 688 w 1418"/>
                <a:gd name="T43" fmla="*/ 0 h 648"/>
                <a:gd name="T44" fmla="*/ 636 w 1418"/>
                <a:gd name="T45" fmla="*/ 0 h 648"/>
                <a:gd name="T46" fmla="*/ 587 w 1418"/>
                <a:gd name="T47" fmla="*/ 3 h 648"/>
                <a:gd name="T48" fmla="*/ 537 w 1418"/>
                <a:gd name="T49" fmla="*/ 8 h 648"/>
                <a:gd name="T50" fmla="*/ 491 w 1418"/>
                <a:gd name="T51" fmla="*/ 17 h 648"/>
                <a:gd name="T52" fmla="*/ 441 w 1418"/>
                <a:gd name="T53" fmla="*/ 26 h 648"/>
                <a:gd name="T54" fmla="*/ 395 w 1418"/>
                <a:gd name="T55" fmla="*/ 35 h 648"/>
                <a:gd name="T56" fmla="*/ 351 w 1418"/>
                <a:gd name="T57" fmla="*/ 49 h 648"/>
                <a:gd name="T58" fmla="*/ 305 w 1418"/>
                <a:gd name="T59" fmla="*/ 64 h 648"/>
                <a:gd name="T60" fmla="*/ 264 w 1418"/>
                <a:gd name="T61" fmla="*/ 78 h 648"/>
                <a:gd name="T62" fmla="*/ 221 w 1418"/>
                <a:gd name="T63" fmla="*/ 96 h 648"/>
                <a:gd name="T64" fmla="*/ 180 w 1418"/>
                <a:gd name="T65" fmla="*/ 116 h 648"/>
                <a:gd name="T66" fmla="*/ 142 w 1418"/>
                <a:gd name="T67" fmla="*/ 136 h 648"/>
                <a:gd name="T68" fmla="*/ 104 w 1418"/>
                <a:gd name="T69" fmla="*/ 157 h 648"/>
                <a:gd name="T70" fmla="*/ 67 w 1418"/>
                <a:gd name="T71" fmla="*/ 180 h 648"/>
                <a:gd name="T72" fmla="*/ 35 w 1418"/>
                <a:gd name="T73" fmla="*/ 206 h 648"/>
                <a:gd name="T74" fmla="*/ 0 w 1418"/>
                <a:gd name="T75" fmla="*/ 232 h 648"/>
                <a:gd name="T76" fmla="*/ 0 w 1418"/>
                <a:gd name="T77" fmla="*/ 232 h 64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418" h="648">
                  <a:moveTo>
                    <a:pt x="0" y="232"/>
                  </a:moveTo>
                  <a:lnTo>
                    <a:pt x="0" y="648"/>
                  </a:lnTo>
                  <a:lnTo>
                    <a:pt x="1418" y="648"/>
                  </a:lnTo>
                  <a:lnTo>
                    <a:pt x="1418" y="270"/>
                  </a:lnTo>
                  <a:lnTo>
                    <a:pt x="1386" y="241"/>
                  </a:lnTo>
                  <a:lnTo>
                    <a:pt x="1351" y="212"/>
                  </a:lnTo>
                  <a:lnTo>
                    <a:pt x="1313" y="183"/>
                  </a:lnTo>
                  <a:lnTo>
                    <a:pt x="1272" y="160"/>
                  </a:lnTo>
                  <a:lnTo>
                    <a:pt x="1232" y="133"/>
                  </a:lnTo>
                  <a:lnTo>
                    <a:pt x="1191" y="113"/>
                  </a:lnTo>
                  <a:lnTo>
                    <a:pt x="1144" y="93"/>
                  </a:lnTo>
                  <a:lnTo>
                    <a:pt x="1101" y="72"/>
                  </a:lnTo>
                  <a:lnTo>
                    <a:pt x="1051" y="58"/>
                  </a:lnTo>
                  <a:lnTo>
                    <a:pt x="1005" y="43"/>
                  </a:lnTo>
                  <a:lnTo>
                    <a:pt x="953" y="29"/>
                  </a:lnTo>
                  <a:lnTo>
                    <a:pt x="903" y="20"/>
                  </a:lnTo>
                  <a:lnTo>
                    <a:pt x="851" y="11"/>
                  </a:lnTo>
                  <a:lnTo>
                    <a:pt x="796" y="6"/>
                  </a:lnTo>
                  <a:lnTo>
                    <a:pt x="744" y="0"/>
                  </a:lnTo>
                  <a:lnTo>
                    <a:pt x="688" y="0"/>
                  </a:lnTo>
                  <a:lnTo>
                    <a:pt x="636" y="0"/>
                  </a:lnTo>
                  <a:lnTo>
                    <a:pt x="587" y="3"/>
                  </a:lnTo>
                  <a:lnTo>
                    <a:pt x="537" y="8"/>
                  </a:lnTo>
                  <a:lnTo>
                    <a:pt x="491" y="17"/>
                  </a:lnTo>
                  <a:lnTo>
                    <a:pt x="441" y="26"/>
                  </a:lnTo>
                  <a:lnTo>
                    <a:pt x="395" y="35"/>
                  </a:lnTo>
                  <a:lnTo>
                    <a:pt x="351" y="49"/>
                  </a:lnTo>
                  <a:lnTo>
                    <a:pt x="305" y="64"/>
                  </a:lnTo>
                  <a:lnTo>
                    <a:pt x="264" y="78"/>
                  </a:lnTo>
                  <a:lnTo>
                    <a:pt x="221" y="96"/>
                  </a:lnTo>
                  <a:lnTo>
                    <a:pt x="180" y="116"/>
                  </a:lnTo>
                  <a:lnTo>
                    <a:pt x="142" y="136"/>
                  </a:lnTo>
                  <a:lnTo>
                    <a:pt x="104" y="157"/>
                  </a:lnTo>
                  <a:lnTo>
                    <a:pt x="67" y="180"/>
                  </a:lnTo>
                  <a:lnTo>
                    <a:pt x="35" y="206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75D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9"/>
            <p:cNvSpPr>
              <a:spLocks/>
            </p:cNvSpPr>
            <p:nvPr/>
          </p:nvSpPr>
          <p:spPr bwMode="auto">
            <a:xfrm>
              <a:off x="3730" y="2506"/>
              <a:ext cx="1453" cy="1281"/>
            </a:xfrm>
            <a:custGeom>
              <a:avLst/>
              <a:gdLst>
                <a:gd name="T0" fmla="*/ 79 w 1453"/>
                <a:gd name="T1" fmla="*/ 1281 h 1281"/>
                <a:gd name="T2" fmla="*/ 47 w 1453"/>
                <a:gd name="T3" fmla="*/ 1275 h 1281"/>
                <a:gd name="T4" fmla="*/ 24 w 1453"/>
                <a:gd name="T5" fmla="*/ 1258 h 1281"/>
                <a:gd name="T6" fmla="*/ 6 w 1453"/>
                <a:gd name="T7" fmla="*/ 1234 h 1281"/>
                <a:gd name="T8" fmla="*/ 0 w 1453"/>
                <a:gd name="T9" fmla="*/ 1203 h 1281"/>
                <a:gd name="T10" fmla="*/ 0 w 1453"/>
                <a:gd name="T11" fmla="*/ 75 h 1281"/>
                <a:gd name="T12" fmla="*/ 3 w 1453"/>
                <a:gd name="T13" fmla="*/ 61 h 1281"/>
                <a:gd name="T14" fmla="*/ 15 w 1453"/>
                <a:gd name="T15" fmla="*/ 32 h 1281"/>
                <a:gd name="T16" fmla="*/ 35 w 1453"/>
                <a:gd name="T17" fmla="*/ 12 h 1281"/>
                <a:gd name="T18" fmla="*/ 61 w 1453"/>
                <a:gd name="T19" fmla="*/ 0 h 1281"/>
                <a:gd name="T20" fmla="*/ 79 w 1453"/>
                <a:gd name="T21" fmla="*/ 0 h 1281"/>
                <a:gd name="T22" fmla="*/ 1377 w 1453"/>
                <a:gd name="T23" fmla="*/ 0 h 1281"/>
                <a:gd name="T24" fmla="*/ 1406 w 1453"/>
                <a:gd name="T25" fmla="*/ 6 h 1281"/>
                <a:gd name="T26" fmla="*/ 1430 w 1453"/>
                <a:gd name="T27" fmla="*/ 20 h 1281"/>
                <a:gd name="T28" fmla="*/ 1447 w 1453"/>
                <a:gd name="T29" fmla="*/ 46 h 1281"/>
                <a:gd name="T30" fmla="*/ 1453 w 1453"/>
                <a:gd name="T31" fmla="*/ 75 h 1281"/>
                <a:gd name="T32" fmla="*/ 1453 w 1453"/>
                <a:gd name="T33" fmla="*/ 1203 h 1281"/>
                <a:gd name="T34" fmla="*/ 1453 w 1453"/>
                <a:gd name="T35" fmla="*/ 1220 h 1281"/>
                <a:gd name="T36" fmla="*/ 1441 w 1453"/>
                <a:gd name="T37" fmla="*/ 1246 h 1281"/>
                <a:gd name="T38" fmla="*/ 1418 w 1453"/>
                <a:gd name="T39" fmla="*/ 1266 h 1281"/>
                <a:gd name="T40" fmla="*/ 1392 w 1453"/>
                <a:gd name="T41" fmla="*/ 1278 h 1281"/>
                <a:gd name="T42" fmla="*/ 1377 w 1453"/>
                <a:gd name="T43" fmla="*/ 1281 h 1281"/>
                <a:gd name="T44" fmla="*/ 1377 w 1453"/>
                <a:gd name="T45" fmla="*/ 1246 h 1281"/>
                <a:gd name="T46" fmla="*/ 1386 w 1453"/>
                <a:gd name="T47" fmla="*/ 1246 h 1281"/>
                <a:gd name="T48" fmla="*/ 1406 w 1453"/>
                <a:gd name="T49" fmla="*/ 1234 h 1281"/>
                <a:gd name="T50" fmla="*/ 1418 w 1453"/>
                <a:gd name="T51" fmla="*/ 1211 h 1281"/>
                <a:gd name="T52" fmla="*/ 1418 w 1453"/>
                <a:gd name="T53" fmla="*/ 1203 h 1281"/>
                <a:gd name="T54" fmla="*/ 1418 w 1453"/>
                <a:gd name="T55" fmla="*/ 75 h 1281"/>
                <a:gd name="T56" fmla="*/ 1415 w 1453"/>
                <a:gd name="T57" fmla="*/ 58 h 1281"/>
                <a:gd name="T58" fmla="*/ 1392 w 1453"/>
                <a:gd name="T59" fmla="*/ 38 h 1281"/>
                <a:gd name="T60" fmla="*/ 1377 w 1453"/>
                <a:gd name="T61" fmla="*/ 32 h 1281"/>
                <a:gd name="T62" fmla="*/ 79 w 1453"/>
                <a:gd name="T63" fmla="*/ 32 h 1281"/>
                <a:gd name="T64" fmla="*/ 70 w 1453"/>
                <a:gd name="T65" fmla="*/ 35 h 1281"/>
                <a:gd name="T66" fmla="*/ 47 w 1453"/>
                <a:gd name="T67" fmla="*/ 46 h 1281"/>
                <a:gd name="T68" fmla="*/ 35 w 1453"/>
                <a:gd name="T69" fmla="*/ 67 h 1281"/>
                <a:gd name="T70" fmla="*/ 35 w 1453"/>
                <a:gd name="T71" fmla="*/ 75 h 1281"/>
                <a:gd name="T72" fmla="*/ 35 w 1453"/>
                <a:gd name="T73" fmla="*/ 1203 h 1281"/>
                <a:gd name="T74" fmla="*/ 38 w 1453"/>
                <a:gd name="T75" fmla="*/ 1220 h 1281"/>
                <a:gd name="T76" fmla="*/ 61 w 1453"/>
                <a:gd name="T77" fmla="*/ 1243 h 1281"/>
                <a:gd name="T78" fmla="*/ 79 w 1453"/>
                <a:gd name="T79" fmla="*/ 1246 h 1281"/>
                <a:gd name="T80" fmla="*/ 1377 w 1453"/>
                <a:gd name="T81" fmla="*/ 1246 h 1281"/>
                <a:gd name="T82" fmla="*/ 1377 w 1453"/>
                <a:gd name="T83" fmla="*/ 1281 h 1281"/>
                <a:gd name="T84" fmla="*/ 79 w 1453"/>
                <a:gd name="T85" fmla="*/ 1281 h 12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53" h="1281">
                  <a:moveTo>
                    <a:pt x="79" y="1281"/>
                  </a:moveTo>
                  <a:lnTo>
                    <a:pt x="79" y="1281"/>
                  </a:lnTo>
                  <a:lnTo>
                    <a:pt x="61" y="1278"/>
                  </a:lnTo>
                  <a:lnTo>
                    <a:pt x="47" y="1275"/>
                  </a:lnTo>
                  <a:lnTo>
                    <a:pt x="35" y="1266"/>
                  </a:lnTo>
                  <a:lnTo>
                    <a:pt x="24" y="1258"/>
                  </a:lnTo>
                  <a:lnTo>
                    <a:pt x="15" y="1246"/>
                  </a:lnTo>
                  <a:lnTo>
                    <a:pt x="6" y="1234"/>
                  </a:lnTo>
                  <a:lnTo>
                    <a:pt x="3" y="1220"/>
                  </a:lnTo>
                  <a:lnTo>
                    <a:pt x="0" y="120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6"/>
                  </a:lnTo>
                  <a:lnTo>
                    <a:pt x="15" y="32"/>
                  </a:lnTo>
                  <a:lnTo>
                    <a:pt x="24" y="20"/>
                  </a:lnTo>
                  <a:lnTo>
                    <a:pt x="35" y="12"/>
                  </a:lnTo>
                  <a:lnTo>
                    <a:pt x="47" y="6"/>
                  </a:lnTo>
                  <a:lnTo>
                    <a:pt x="61" y="0"/>
                  </a:lnTo>
                  <a:lnTo>
                    <a:pt x="79" y="0"/>
                  </a:lnTo>
                  <a:lnTo>
                    <a:pt x="1377" y="0"/>
                  </a:lnTo>
                  <a:lnTo>
                    <a:pt x="1392" y="0"/>
                  </a:lnTo>
                  <a:lnTo>
                    <a:pt x="1406" y="6"/>
                  </a:lnTo>
                  <a:lnTo>
                    <a:pt x="1418" y="12"/>
                  </a:lnTo>
                  <a:lnTo>
                    <a:pt x="1430" y="20"/>
                  </a:lnTo>
                  <a:lnTo>
                    <a:pt x="1441" y="32"/>
                  </a:lnTo>
                  <a:lnTo>
                    <a:pt x="1447" y="46"/>
                  </a:lnTo>
                  <a:lnTo>
                    <a:pt x="1453" y="61"/>
                  </a:lnTo>
                  <a:lnTo>
                    <a:pt x="1453" y="75"/>
                  </a:lnTo>
                  <a:lnTo>
                    <a:pt x="1453" y="1203"/>
                  </a:lnTo>
                  <a:lnTo>
                    <a:pt x="1453" y="1220"/>
                  </a:lnTo>
                  <a:lnTo>
                    <a:pt x="1447" y="1234"/>
                  </a:lnTo>
                  <a:lnTo>
                    <a:pt x="1441" y="1246"/>
                  </a:lnTo>
                  <a:lnTo>
                    <a:pt x="1430" y="1258"/>
                  </a:lnTo>
                  <a:lnTo>
                    <a:pt x="1418" y="1266"/>
                  </a:lnTo>
                  <a:lnTo>
                    <a:pt x="1406" y="1275"/>
                  </a:lnTo>
                  <a:lnTo>
                    <a:pt x="1392" y="1278"/>
                  </a:lnTo>
                  <a:lnTo>
                    <a:pt x="1377" y="1281"/>
                  </a:lnTo>
                  <a:lnTo>
                    <a:pt x="1377" y="1264"/>
                  </a:lnTo>
                  <a:lnTo>
                    <a:pt x="1377" y="1246"/>
                  </a:lnTo>
                  <a:lnTo>
                    <a:pt x="1386" y="1246"/>
                  </a:lnTo>
                  <a:lnTo>
                    <a:pt x="1392" y="1243"/>
                  </a:lnTo>
                  <a:lnTo>
                    <a:pt x="1406" y="1234"/>
                  </a:lnTo>
                  <a:lnTo>
                    <a:pt x="1415" y="1220"/>
                  </a:lnTo>
                  <a:lnTo>
                    <a:pt x="1418" y="1211"/>
                  </a:lnTo>
                  <a:lnTo>
                    <a:pt x="1418" y="1203"/>
                  </a:lnTo>
                  <a:lnTo>
                    <a:pt x="1418" y="75"/>
                  </a:lnTo>
                  <a:lnTo>
                    <a:pt x="1418" y="67"/>
                  </a:lnTo>
                  <a:lnTo>
                    <a:pt x="1415" y="58"/>
                  </a:lnTo>
                  <a:lnTo>
                    <a:pt x="1406" y="46"/>
                  </a:lnTo>
                  <a:lnTo>
                    <a:pt x="1392" y="38"/>
                  </a:lnTo>
                  <a:lnTo>
                    <a:pt x="1386" y="35"/>
                  </a:lnTo>
                  <a:lnTo>
                    <a:pt x="1377" y="32"/>
                  </a:lnTo>
                  <a:lnTo>
                    <a:pt x="79" y="32"/>
                  </a:lnTo>
                  <a:lnTo>
                    <a:pt x="70" y="35"/>
                  </a:lnTo>
                  <a:lnTo>
                    <a:pt x="61" y="38"/>
                  </a:lnTo>
                  <a:lnTo>
                    <a:pt x="47" y="46"/>
                  </a:lnTo>
                  <a:lnTo>
                    <a:pt x="38" y="58"/>
                  </a:lnTo>
                  <a:lnTo>
                    <a:pt x="35" y="67"/>
                  </a:lnTo>
                  <a:lnTo>
                    <a:pt x="35" y="75"/>
                  </a:lnTo>
                  <a:lnTo>
                    <a:pt x="35" y="1203"/>
                  </a:lnTo>
                  <a:lnTo>
                    <a:pt x="35" y="1211"/>
                  </a:lnTo>
                  <a:lnTo>
                    <a:pt x="38" y="1220"/>
                  </a:lnTo>
                  <a:lnTo>
                    <a:pt x="47" y="1234"/>
                  </a:lnTo>
                  <a:lnTo>
                    <a:pt x="61" y="1243"/>
                  </a:lnTo>
                  <a:lnTo>
                    <a:pt x="70" y="1246"/>
                  </a:lnTo>
                  <a:lnTo>
                    <a:pt x="79" y="1246"/>
                  </a:lnTo>
                  <a:lnTo>
                    <a:pt x="1377" y="1246"/>
                  </a:lnTo>
                  <a:lnTo>
                    <a:pt x="1377" y="1264"/>
                  </a:lnTo>
                  <a:lnTo>
                    <a:pt x="1377" y="1281"/>
                  </a:lnTo>
                  <a:lnTo>
                    <a:pt x="79" y="12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0"/>
            <p:cNvSpPr>
              <a:spLocks/>
            </p:cNvSpPr>
            <p:nvPr/>
          </p:nvSpPr>
          <p:spPr bwMode="auto">
            <a:xfrm>
              <a:off x="4741" y="3136"/>
              <a:ext cx="175" cy="160"/>
            </a:xfrm>
            <a:custGeom>
              <a:avLst/>
              <a:gdLst>
                <a:gd name="T0" fmla="*/ 88 w 175"/>
                <a:gd name="T1" fmla="*/ 160 h 160"/>
                <a:gd name="T2" fmla="*/ 88 w 175"/>
                <a:gd name="T3" fmla="*/ 160 h 160"/>
                <a:gd name="T4" fmla="*/ 105 w 175"/>
                <a:gd name="T5" fmla="*/ 157 h 160"/>
                <a:gd name="T6" fmla="*/ 122 w 175"/>
                <a:gd name="T7" fmla="*/ 151 h 160"/>
                <a:gd name="T8" fmla="*/ 137 w 175"/>
                <a:gd name="T9" fmla="*/ 146 h 160"/>
                <a:gd name="T10" fmla="*/ 149 w 175"/>
                <a:gd name="T11" fmla="*/ 137 h 160"/>
                <a:gd name="T12" fmla="*/ 160 w 175"/>
                <a:gd name="T13" fmla="*/ 125 h 160"/>
                <a:gd name="T14" fmla="*/ 169 w 175"/>
                <a:gd name="T15" fmla="*/ 111 h 160"/>
                <a:gd name="T16" fmla="*/ 175 w 175"/>
                <a:gd name="T17" fmla="*/ 96 h 160"/>
                <a:gd name="T18" fmla="*/ 175 w 175"/>
                <a:gd name="T19" fmla="*/ 79 h 160"/>
                <a:gd name="T20" fmla="*/ 175 w 175"/>
                <a:gd name="T21" fmla="*/ 79 h 160"/>
                <a:gd name="T22" fmla="*/ 175 w 175"/>
                <a:gd name="T23" fmla="*/ 64 h 160"/>
                <a:gd name="T24" fmla="*/ 169 w 175"/>
                <a:gd name="T25" fmla="*/ 50 h 160"/>
                <a:gd name="T26" fmla="*/ 160 w 175"/>
                <a:gd name="T27" fmla="*/ 35 h 160"/>
                <a:gd name="T28" fmla="*/ 149 w 175"/>
                <a:gd name="T29" fmla="*/ 24 h 160"/>
                <a:gd name="T30" fmla="*/ 137 w 175"/>
                <a:gd name="T31" fmla="*/ 15 h 160"/>
                <a:gd name="T32" fmla="*/ 122 w 175"/>
                <a:gd name="T33" fmla="*/ 6 h 160"/>
                <a:gd name="T34" fmla="*/ 105 w 175"/>
                <a:gd name="T35" fmla="*/ 3 h 160"/>
                <a:gd name="T36" fmla="*/ 88 w 175"/>
                <a:gd name="T37" fmla="*/ 0 h 160"/>
                <a:gd name="T38" fmla="*/ 88 w 175"/>
                <a:gd name="T39" fmla="*/ 0 h 160"/>
                <a:gd name="T40" fmla="*/ 70 w 175"/>
                <a:gd name="T41" fmla="*/ 3 h 160"/>
                <a:gd name="T42" fmla="*/ 53 w 175"/>
                <a:gd name="T43" fmla="*/ 6 h 160"/>
                <a:gd name="T44" fmla="*/ 38 w 175"/>
                <a:gd name="T45" fmla="*/ 15 h 160"/>
                <a:gd name="T46" fmla="*/ 27 w 175"/>
                <a:gd name="T47" fmla="*/ 24 h 160"/>
                <a:gd name="T48" fmla="*/ 15 w 175"/>
                <a:gd name="T49" fmla="*/ 35 h 160"/>
                <a:gd name="T50" fmla="*/ 6 w 175"/>
                <a:gd name="T51" fmla="*/ 50 h 160"/>
                <a:gd name="T52" fmla="*/ 3 w 175"/>
                <a:gd name="T53" fmla="*/ 64 h 160"/>
                <a:gd name="T54" fmla="*/ 0 w 175"/>
                <a:gd name="T55" fmla="*/ 79 h 160"/>
                <a:gd name="T56" fmla="*/ 0 w 175"/>
                <a:gd name="T57" fmla="*/ 79 h 160"/>
                <a:gd name="T58" fmla="*/ 3 w 175"/>
                <a:gd name="T59" fmla="*/ 96 h 160"/>
                <a:gd name="T60" fmla="*/ 6 w 175"/>
                <a:gd name="T61" fmla="*/ 111 h 160"/>
                <a:gd name="T62" fmla="*/ 15 w 175"/>
                <a:gd name="T63" fmla="*/ 125 h 160"/>
                <a:gd name="T64" fmla="*/ 27 w 175"/>
                <a:gd name="T65" fmla="*/ 137 h 160"/>
                <a:gd name="T66" fmla="*/ 38 w 175"/>
                <a:gd name="T67" fmla="*/ 146 h 160"/>
                <a:gd name="T68" fmla="*/ 53 w 175"/>
                <a:gd name="T69" fmla="*/ 151 h 160"/>
                <a:gd name="T70" fmla="*/ 70 w 175"/>
                <a:gd name="T71" fmla="*/ 157 h 160"/>
                <a:gd name="T72" fmla="*/ 88 w 175"/>
                <a:gd name="T73" fmla="*/ 160 h 160"/>
                <a:gd name="T74" fmla="*/ 88 w 175"/>
                <a:gd name="T75" fmla="*/ 160 h 1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75" h="160">
                  <a:moveTo>
                    <a:pt x="88" y="160"/>
                  </a:moveTo>
                  <a:lnTo>
                    <a:pt x="88" y="160"/>
                  </a:lnTo>
                  <a:lnTo>
                    <a:pt x="105" y="157"/>
                  </a:lnTo>
                  <a:lnTo>
                    <a:pt x="122" y="151"/>
                  </a:lnTo>
                  <a:lnTo>
                    <a:pt x="137" y="146"/>
                  </a:lnTo>
                  <a:lnTo>
                    <a:pt x="149" y="137"/>
                  </a:lnTo>
                  <a:lnTo>
                    <a:pt x="160" y="125"/>
                  </a:lnTo>
                  <a:lnTo>
                    <a:pt x="169" y="111"/>
                  </a:lnTo>
                  <a:lnTo>
                    <a:pt x="175" y="96"/>
                  </a:lnTo>
                  <a:lnTo>
                    <a:pt x="175" y="79"/>
                  </a:lnTo>
                  <a:lnTo>
                    <a:pt x="175" y="64"/>
                  </a:lnTo>
                  <a:lnTo>
                    <a:pt x="169" y="50"/>
                  </a:lnTo>
                  <a:lnTo>
                    <a:pt x="160" y="35"/>
                  </a:lnTo>
                  <a:lnTo>
                    <a:pt x="149" y="24"/>
                  </a:lnTo>
                  <a:lnTo>
                    <a:pt x="137" y="15"/>
                  </a:lnTo>
                  <a:lnTo>
                    <a:pt x="122" y="6"/>
                  </a:lnTo>
                  <a:lnTo>
                    <a:pt x="105" y="3"/>
                  </a:lnTo>
                  <a:lnTo>
                    <a:pt x="88" y="0"/>
                  </a:lnTo>
                  <a:lnTo>
                    <a:pt x="70" y="3"/>
                  </a:lnTo>
                  <a:lnTo>
                    <a:pt x="53" y="6"/>
                  </a:lnTo>
                  <a:lnTo>
                    <a:pt x="38" y="15"/>
                  </a:lnTo>
                  <a:lnTo>
                    <a:pt x="27" y="24"/>
                  </a:lnTo>
                  <a:lnTo>
                    <a:pt x="15" y="35"/>
                  </a:lnTo>
                  <a:lnTo>
                    <a:pt x="6" y="50"/>
                  </a:lnTo>
                  <a:lnTo>
                    <a:pt x="3" y="64"/>
                  </a:lnTo>
                  <a:lnTo>
                    <a:pt x="0" y="79"/>
                  </a:lnTo>
                  <a:lnTo>
                    <a:pt x="3" y="96"/>
                  </a:lnTo>
                  <a:lnTo>
                    <a:pt x="6" y="111"/>
                  </a:lnTo>
                  <a:lnTo>
                    <a:pt x="15" y="125"/>
                  </a:lnTo>
                  <a:lnTo>
                    <a:pt x="27" y="137"/>
                  </a:lnTo>
                  <a:lnTo>
                    <a:pt x="38" y="146"/>
                  </a:lnTo>
                  <a:lnTo>
                    <a:pt x="53" y="151"/>
                  </a:lnTo>
                  <a:lnTo>
                    <a:pt x="70" y="157"/>
                  </a:lnTo>
                  <a:lnTo>
                    <a:pt x="88" y="160"/>
                  </a:lnTo>
                  <a:close/>
                </a:path>
              </a:pathLst>
            </a:custGeom>
            <a:solidFill>
              <a:srgbClr val="FBC8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1"/>
            <p:cNvSpPr>
              <a:spLocks/>
            </p:cNvSpPr>
            <p:nvPr/>
          </p:nvSpPr>
          <p:spPr bwMode="auto">
            <a:xfrm>
              <a:off x="4172" y="3136"/>
              <a:ext cx="174" cy="160"/>
            </a:xfrm>
            <a:custGeom>
              <a:avLst/>
              <a:gdLst>
                <a:gd name="T0" fmla="*/ 87 w 174"/>
                <a:gd name="T1" fmla="*/ 160 h 160"/>
                <a:gd name="T2" fmla="*/ 87 w 174"/>
                <a:gd name="T3" fmla="*/ 160 h 160"/>
                <a:gd name="T4" fmla="*/ 105 w 174"/>
                <a:gd name="T5" fmla="*/ 157 h 160"/>
                <a:gd name="T6" fmla="*/ 122 w 174"/>
                <a:gd name="T7" fmla="*/ 151 h 160"/>
                <a:gd name="T8" fmla="*/ 137 w 174"/>
                <a:gd name="T9" fmla="*/ 146 h 160"/>
                <a:gd name="T10" fmla="*/ 148 w 174"/>
                <a:gd name="T11" fmla="*/ 137 h 160"/>
                <a:gd name="T12" fmla="*/ 160 w 174"/>
                <a:gd name="T13" fmla="*/ 125 h 160"/>
                <a:gd name="T14" fmla="*/ 168 w 174"/>
                <a:gd name="T15" fmla="*/ 111 h 160"/>
                <a:gd name="T16" fmla="*/ 171 w 174"/>
                <a:gd name="T17" fmla="*/ 96 h 160"/>
                <a:gd name="T18" fmla="*/ 174 w 174"/>
                <a:gd name="T19" fmla="*/ 79 h 160"/>
                <a:gd name="T20" fmla="*/ 174 w 174"/>
                <a:gd name="T21" fmla="*/ 79 h 160"/>
                <a:gd name="T22" fmla="*/ 171 w 174"/>
                <a:gd name="T23" fmla="*/ 64 h 160"/>
                <a:gd name="T24" fmla="*/ 168 w 174"/>
                <a:gd name="T25" fmla="*/ 50 h 160"/>
                <a:gd name="T26" fmla="*/ 160 w 174"/>
                <a:gd name="T27" fmla="*/ 35 h 160"/>
                <a:gd name="T28" fmla="*/ 148 w 174"/>
                <a:gd name="T29" fmla="*/ 24 h 160"/>
                <a:gd name="T30" fmla="*/ 137 w 174"/>
                <a:gd name="T31" fmla="*/ 15 h 160"/>
                <a:gd name="T32" fmla="*/ 122 w 174"/>
                <a:gd name="T33" fmla="*/ 6 h 160"/>
                <a:gd name="T34" fmla="*/ 105 w 174"/>
                <a:gd name="T35" fmla="*/ 3 h 160"/>
                <a:gd name="T36" fmla="*/ 87 w 174"/>
                <a:gd name="T37" fmla="*/ 0 h 160"/>
                <a:gd name="T38" fmla="*/ 87 w 174"/>
                <a:gd name="T39" fmla="*/ 0 h 160"/>
                <a:gd name="T40" fmla="*/ 70 w 174"/>
                <a:gd name="T41" fmla="*/ 3 h 160"/>
                <a:gd name="T42" fmla="*/ 52 w 174"/>
                <a:gd name="T43" fmla="*/ 6 h 160"/>
                <a:gd name="T44" fmla="*/ 38 w 174"/>
                <a:gd name="T45" fmla="*/ 15 h 160"/>
                <a:gd name="T46" fmla="*/ 26 w 174"/>
                <a:gd name="T47" fmla="*/ 24 h 160"/>
                <a:gd name="T48" fmla="*/ 15 w 174"/>
                <a:gd name="T49" fmla="*/ 35 h 160"/>
                <a:gd name="T50" fmla="*/ 6 w 174"/>
                <a:gd name="T51" fmla="*/ 50 h 160"/>
                <a:gd name="T52" fmla="*/ 0 w 174"/>
                <a:gd name="T53" fmla="*/ 64 h 160"/>
                <a:gd name="T54" fmla="*/ 0 w 174"/>
                <a:gd name="T55" fmla="*/ 79 h 160"/>
                <a:gd name="T56" fmla="*/ 0 w 174"/>
                <a:gd name="T57" fmla="*/ 79 h 160"/>
                <a:gd name="T58" fmla="*/ 0 w 174"/>
                <a:gd name="T59" fmla="*/ 96 h 160"/>
                <a:gd name="T60" fmla="*/ 6 w 174"/>
                <a:gd name="T61" fmla="*/ 111 h 160"/>
                <a:gd name="T62" fmla="*/ 15 w 174"/>
                <a:gd name="T63" fmla="*/ 125 h 160"/>
                <a:gd name="T64" fmla="*/ 26 w 174"/>
                <a:gd name="T65" fmla="*/ 137 h 160"/>
                <a:gd name="T66" fmla="*/ 38 w 174"/>
                <a:gd name="T67" fmla="*/ 146 h 160"/>
                <a:gd name="T68" fmla="*/ 52 w 174"/>
                <a:gd name="T69" fmla="*/ 151 h 160"/>
                <a:gd name="T70" fmla="*/ 70 w 174"/>
                <a:gd name="T71" fmla="*/ 157 h 160"/>
                <a:gd name="T72" fmla="*/ 87 w 174"/>
                <a:gd name="T73" fmla="*/ 160 h 160"/>
                <a:gd name="T74" fmla="*/ 87 w 174"/>
                <a:gd name="T75" fmla="*/ 160 h 1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74" h="160">
                  <a:moveTo>
                    <a:pt x="87" y="160"/>
                  </a:moveTo>
                  <a:lnTo>
                    <a:pt x="87" y="160"/>
                  </a:lnTo>
                  <a:lnTo>
                    <a:pt x="105" y="157"/>
                  </a:lnTo>
                  <a:lnTo>
                    <a:pt x="122" y="151"/>
                  </a:lnTo>
                  <a:lnTo>
                    <a:pt x="137" y="146"/>
                  </a:lnTo>
                  <a:lnTo>
                    <a:pt x="148" y="137"/>
                  </a:lnTo>
                  <a:lnTo>
                    <a:pt x="160" y="125"/>
                  </a:lnTo>
                  <a:lnTo>
                    <a:pt x="168" y="111"/>
                  </a:lnTo>
                  <a:lnTo>
                    <a:pt x="171" y="96"/>
                  </a:lnTo>
                  <a:lnTo>
                    <a:pt x="174" y="79"/>
                  </a:lnTo>
                  <a:lnTo>
                    <a:pt x="171" y="64"/>
                  </a:lnTo>
                  <a:lnTo>
                    <a:pt x="168" y="50"/>
                  </a:lnTo>
                  <a:lnTo>
                    <a:pt x="160" y="35"/>
                  </a:lnTo>
                  <a:lnTo>
                    <a:pt x="148" y="24"/>
                  </a:lnTo>
                  <a:lnTo>
                    <a:pt x="137" y="15"/>
                  </a:lnTo>
                  <a:lnTo>
                    <a:pt x="122" y="6"/>
                  </a:lnTo>
                  <a:lnTo>
                    <a:pt x="105" y="3"/>
                  </a:lnTo>
                  <a:lnTo>
                    <a:pt x="87" y="0"/>
                  </a:lnTo>
                  <a:lnTo>
                    <a:pt x="70" y="3"/>
                  </a:lnTo>
                  <a:lnTo>
                    <a:pt x="52" y="6"/>
                  </a:lnTo>
                  <a:lnTo>
                    <a:pt x="38" y="15"/>
                  </a:lnTo>
                  <a:lnTo>
                    <a:pt x="26" y="24"/>
                  </a:lnTo>
                  <a:lnTo>
                    <a:pt x="15" y="35"/>
                  </a:lnTo>
                  <a:lnTo>
                    <a:pt x="6" y="50"/>
                  </a:lnTo>
                  <a:lnTo>
                    <a:pt x="0" y="64"/>
                  </a:lnTo>
                  <a:lnTo>
                    <a:pt x="0" y="79"/>
                  </a:lnTo>
                  <a:lnTo>
                    <a:pt x="0" y="96"/>
                  </a:lnTo>
                  <a:lnTo>
                    <a:pt x="6" y="111"/>
                  </a:lnTo>
                  <a:lnTo>
                    <a:pt x="15" y="125"/>
                  </a:lnTo>
                  <a:lnTo>
                    <a:pt x="26" y="137"/>
                  </a:lnTo>
                  <a:lnTo>
                    <a:pt x="38" y="146"/>
                  </a:lnTo>
                  <a:lnTo>
                    <a:pt x="52" y="151"/>
                  </a:lnTo>
                  <a:lnTo>
                    <a:pt x="70" y="157"/>
                  </a:lnTo>
                  <a:lnTo>
                    <a:pt x="87" y="160"/>
                  </a:lnTo>
                  <a:close/>
                </a:path>
              </a:pathLst>
            </a:custGeom>
            <a:solidFill>
              <a:srgbClr val="FBC8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2"/>
            <p:cNvSpPr>
              <a:spLocks/>
            </p:cNvSpPr>
            <p:nvPr/>
          </p:nvSpPr>
          <p:spPr bwMode="auto">
            <a:xfrm>
              <a:off x="3992" y="3491"/>
              <a:ext cx="1095" cy="270"/>
            </a:xfrm>
            <a:custGeom>
              <a:avLst/>
              <a:gdLst>
                <a:gd name="T0" fmla="*/ 839 w 1095"/>
                <a:gd name="T1" fmla="*/ 0 h 270"/>
                <a:gd name="T2" fmla="*/ 256 w 1095"/>
                <a:gd name="T3" fmla="*/ 8 h 270"/>
                <a:gd name="T4" fmla="*/ 256 w 1095"/>
                <a:gd name="T5" fmla="*/ 8 h 270"/>
                <a:gd name="T6" fmla="*/ 226 w 1095"/>
                <a:gd name="T7" fmla="*/ 20 h 270"/>
                <a:gd name="T8" fmla="*/ 195 w 1095"/>
                <a:gd name="T9" fmla="*/ 35 h 270"/>
                <a:gd name="T10" fmla="*/ 154 w 1095"/>
                <a:gd name="T11" fmla="*/ 61 h 270"/>
                <a:gd name="T12" fmla="*/ 133 w 1095"/>
                <a:gd name="T13" fmla="*/ 75 h 270"/>
                <a:gd name="T14" fmla="*/ 110 w 1095"/>
                <a:gd name="T15" fmla="*/ 96 h 270"/>
                <a:gd name="T16" fmla="*/ 90 w 1095"/>
                <a:gd name="T17" fmla="*/ 116 h 270"/>
                <a:gd name="T18" fmla="*/ 70 w 1095"/>
                <a:gd name="T19" fmla="*/ 139 h 270"/>
                <a:gd name="T20" fmla="*/ 49 w 1095"/>
                <a:gd name="T21" fmla="*/ 168 h 270"/>
                <a:gd name="T22" fmla="*/ 32 w 1095"/>
                <a:gd name="T23" fmla="*/ 197 h 270"/>
                <a:gd name="T24" fmla="*/ 14 w 1095"/>
                <a:gd name="T25" fmla="*/ 232 h 270"/>
                <a:gd name="T26" fmla="*/ 0 w 1095"/>
                <a:gd name="T27" fmla="*/ 270 h 270"/>
                <a:gd name="T28" fmla="*/ 1095 w 1095"/>
                <a:gd name="T29" fmla="*/ 270 h 270"/>
                <a:gd name="T30" fmla="*/ 1095 w 1095"/>
                <a:gd name="T31" fmla="*/ 270 h 270"/>
                <a:gd name="T32" fmla="*/ 1083 w 1095"/>
                <a:gd name="T33" fmla="*/ 238 h 270"/>
                <a:gd name="T34" fmla="*/ 1069 w 1095"/>
                <a:gd name="T35" fmla="*/ 203 h 270"/>
                <a:gd name="T36" fmla="*/ 1046 w 1095"/>
                <a:gd name="T37" fmla="*/ 162 h 270"/>
                <a:gd name="T38" fmla="*/ 1031 w 1095"/>
                <a:gd name="T39" fmla="*/ 142 h 270"/>
                <a:gd name="T40" fmla="*/ 1014 w 1095"/>
                <a:gd name="T41" fmla="*/ 119 h 270"/>
                <a:gd name="T42" fmla="*/ 993 w 1095"/>
                <a:gd name="T43" fmla="*/ 96 h 270"/>
                <a:gd name="T44" fmla="*/ 970 w 1095"/>
                <a:gd name="T45" fmla="*/ 75 h 270"/>
                <a:gd name="T46" fmla="*/ 941 w 1095"/>
                <a:gd name="T47" fmla="*/ 52 h 270"/>
                <a:gd name="T48" fmla="*/ 912 w 1095"/>
                <a:gd name="T49" fmla="*/ 35 h 270"/>
                <a:gd name="T50" fmla="*/ 877 w 1095"/>
                <a:gd name="T51" fmla="*/ 17 h 270"/>
                <a:gd name="T52" fmla="*/ 839 w 1095"/>
                <a:gd name="T53" fmla="*/ 0 h 270"/>
                <a:gd name="T54" fmla="*/ 839 w 1095"/>
                <a:gd name="T55" fmla="*/ 0 h 27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95" h="270">
                  <a:moveTo>
                    <a:pt x="839" y="0"/>
                  </a:moveTo>
                  <a:lnTo>
                    <a:pt x="256" y="8"/>
                  </a:lnTo>
                  <a:lnTo>
                    <a:pt x="226" y="20"/>
                  </a:lnTo>
                  <a:lnTo>
                    <a:pt x="195" y="35"/>
                  </a:lnTo>
                  <a:lnTo>
                    <a:pt x="154" y="61"/>
                  </a:lnTo>
                  <a:lnTo>
                    <a:pt x="133" y="75"/>
                  </a:lnTo>
                  <a:lnTo>
                    <a:pt x="110" y="96"/>
                  </a:lnTo>
                  <a:lnTo>
                    <a:pt x="90" y="116"/>
                  </a:lnTo>
                  <a:lnTo>
                    <a:pt x="70" y="139"/>
                  </a:lnTo>
                  <a:lnTo>
                    <a:pt x="49" y="168"/>
                  </a:lnTo>
                  <a:lnTo>
                    <a:pt x="32" y="197"/>
                  </a:lnTo>
                  <a:lnTo>
                    <a:pt x="14" y="232"/>
                  </a:lnTo>
                  <a:lnTo>
                    <a:pt x="0" y="270"/>
                  </a:lnTo>
                  <a:lnTo>
                    <a:pt x="1095" y="270"/>
                  </a:lnTo>
                  <a:lnTo>
                    <a:pt x="1083" y="238"/>
                  </a:lnTo>
                  <a:lnTo>
                    <a:pt x="1069" y="203"/>
                  </a:lnTo>
                  <a:lnTo>
                    <a:pt x="1046" y="162"/>
                  </a:lnTo>
                  <a:lnTo>
                    <a:pt x="1031" y="142"/>
                  </a:lnTo>
                  <a:lnTo>
                    <a:pt x="1014" y="119"/>
                  </a:lnTo>
                  <a:lnTo>
                    <a:pt x="993" y="96"/>
                  </a:lnTo>
                  <a:lnTo>
                    <a:pt x="970" y="75"/>
                  </a:lnTo>
                  <a:lnTo>
                    <a:pt x="941" y="52"/>
                  </a:lnTo>
                  <a:lnTo>
                    <a:pt x="912" y="35"/>
                  </a:lnTo>
                  <a:lnTo>
                    <a:pt x="877" y="17"/>
                  </a:lnTo>
                  <a:lnTo>
                    <a:pt x="839" y="0"/>
                  </a:lnTo>
                  <a:close/>
                </a:path>
              </a:pathLst>
            </a:custGeom>
            <a:solidFill>
              <a:srgbClr val="0071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3"/>
            <p:cNvSpPr>
              <a:spLocks/>
            </p:cNvSpPr>
            <p:nvPr/>
          </p:nvSpPr>
          <p:spPr bwMode="auto">
            <a:xfrm>
              <a:off x="3977" y="3473"/>
              <a:ext cx="1128" cy="305"/>
            </a:xfrm>
            <a:custGeom>
              <a:avLst/>
              <a:gdLst>
                <a:gd name="T0" fmla="*/ 12 w 1128"/>
                <a:gd name="T1" fmla="*/ 305 h 305"/>
                <a:gd name="T2" fmla="*/ 0 w 1128"/>
                <a:gd name="T3" fmla="*/ 297 h 305"/>
                <a:gd name="T4" fmla="*/ 0 w 1128"/>
                <a:gd name="T5" fmla="*/ 282 h 305"/>
                <a:gd name="T6" fmla="*/ 0 w 1128"/>
                <a:gd name="T7" fmla="*/ 282 h 305"/>
                <a:gd name="T8" fmla="*/ 32 w 1128"/>
                <a:gd name="T9" fmla="*/ 206 h 305"/>
                <a:gd name="T10" fmla="*/ 70 w 1128"/>
                <a:gd name="T11" fmla="*/ 145 h 305"/>
                <a:gd name="T12" fmla="*/ 114 w 1128"/>
                <a:gd name="T13" fmla="*/ 99 h 305"/>
                <a:gd name="T14" fmla="*/ 160 w 1128"/>
                <a:gd name="T15" fmla="*/ 64 h 305"/>
                <a:gd name="T16" fmla="*/ 236 w 1128"/>
                <a:gd name="T17" fmla="*/ 23 h 305"/>
                <a:gd name="T18" fmla="*/ 268 w 1128"/>
                <a:gd name="T19" fmla="*/ 12 h 305"/>
                <a:gd name="T20" fmla="*/ 268 w 1128"/>
                <a:gd name="T21" fmla="*/ 9 h 305"/>
                <a:gd name="T22" fmla="*/ 860 w 1128"/>
                <a:gd name="T23" fmla="*/ 3 h 305"/>
                <a:gd name="T24" fmla="*/ 901 w 1128"/>
                <a:gd name="T25" fmla="*/ 18 h 305"/>
                <a:gd name="T26" fmla="*/ 968 w 1128"/>
                <a:gd name="T27" fmla="*/ 58 h 305"/>
                <a:gd name="T28" fmla="*/ 1020 w 1128"/>
                <a:gd name="T29" fmla="*/ 102 h 305"/>
                <a:gd name="T30" fmla="*/ 1061 w 1128"/>
                <a:gd name="T31" fmla="*/ 148 h 305"/>
                <a:gd name="T32" fmla="*/ 1101 w 1128"/>
                <a:gd name="T33" fmla="*/ 215 h 305"/>
                <a:gd name="T34" fmla="*/ 1125 w 1128"/>
                <a:gd name="T35" fmla="*/ 273 h 305"/>
                <a:gd name="T36" fmla="*/ 1128 w 1128"/>
                <a:gd name="T37" fmla="*/ 285 h 305"/>
                <a:gd name="T38" fmla="*/ 1128 w 1128"/>
                <a:gd name="T39" fmla="*/ 291 h 305"/>
                <a:gd name="T40" fmla="*/ 1119 w 1128"/>
                <a:gd name="T41" fmla="*/ 302 h 305"/>
                <a:gd name="T42" fmla="*/ 1113 w 1128"/>
                <a:gd name="T43" fmla="*/ 305 h 305"/>
                <a:gd name="T44" fmla="*/ 1107 w 1128"/>
                <a:gd name="T45" fmla="*/ 305 h 305"/>
                <a:gd name="T46" fmla="*/ 1096 w 1128"/>
                <a:gd name="T47" fmla="*/ 297 h 305"/>
                <a:gd name="T48" fmla="*/ 1093 w 1128"/>
                <a:gd name="T49" fmla="*/ 291 h 305"/>
                <a:gd name="T50" fmla="*/ 1090 w 1128"/>
                <a:gd name="T51" fmla="*/ 285 h 305"/>
                <a:gd name="T52" fmla="*/ 1090 w 1128"/>
                <a:gd name="T53" fmla="*/ 285 h 305"/>
                <a:gd name="T54" fmla="*/ 1084 w 1128"/>
                <a:gd name="T55" fmla="*/ 262 h 305"/>
                <a:gd name="T56" fmla="*/ 1069 w 1128"/>
                <a:gd name="T57" fmla="*/ 230 h 305"/>
                <a:gd name="T58" fmla="*/ 1046 w 1128"/>
                <a:gd name="T59" fmla="*/ 189 h 305"/>
                <a:gd name="T60" fmla="*/ 1032 w 1128"/>
                <a:gd name="T61" fmla="*/ 169 h 305"/>
                <a:gd name="T62" fmla="*/ 997 w 1128"/>
                <a:gd name="T63" fmla="*/ 128 h 305"/>
                <a:gd name="T64" fmla="*/ 947 w 1128"/>
                <a:gd name="T65" fmla="*/ 87 h 305"/>
                <a:gd name="T66" fmla="*/ 886 w 1128"/>
                <a:gd name="T67" fmla="*/ 50 h 305"/>
                <a:gd name="T68" fmla="*/ 852 w 1128"/>
                <a:gd name="T69" fmla="*/ 35 h 305"/>
                <a:gd name="T70" fmla="*/ 273 w 1128"/>
                <a:gd name="T71" fmla="*/ 44 h 305"/>
                <a:gd name="T72" fmla="*/ 268 w 1128"/>
                <a:gd name="T73" fmla="*/ 47 h 305"/>
                <a:gd name="T74" fmla="*/ 247 w 1128"/>
                <a:gd name="T75" fmla="*/ 53 h 305"/>
                <a:gd name="T76" fmla="*/ 247 w 1128"/>
                <a:gd name="T77" fmla="*/ 53 h 305"/>
                <a:gd name="T78" fmla="*/ 178 w 1128"/>
                <a:gd name="T79" fmla="*/ 93 h 305"/>
                <a:gd name="T80" fmla="*/ 178 w 1128"/>
                <a:gd name="T81" fmla="*/ 93 h 305"/>
                <a:gd name="T82" fmla="*/ 137 w 1128"/>
                <a:gd name="T83" fmla="*/ 125 h 305"/>
                <a:gd name="T84" fmla="*/ 99 w 1128"/>
                <a:gd name="T85" fmla="*/ 169 h 305"/>
                <a:gd name="T86" fmla="*/ 61 w 1128"/>
                <a:gd name="T87" fmla="*/ 224 h 305"/>
                <a:gd name="T88" fmla="*/ 32 w 1128"/>
                <a:gd name="T89" fmla="*/ 294 h 305"/>
                <a:gd name="T90" fmla="*/ 32 w 1128"/>
                <a:gd name="T91" fmla="*/ 294 h 305"/>
                <a:gd name="T92" fmla="*/ 26 w 1128"/>
                <a:gd name="T93" fmla="*/ 302 h 305"/>
                <a:gd name="T94" fmla="*/ 15 w 1128"/>
                <a:gd name="T95" fmla="*/ 305 h 305"/>
                <a:gd name="T96" fmla="*/ 12 w 1128"/>
                <a:gd name="T97" fmla="*/ 305 h 3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128" h="305">
                  <a:moveTo>
                    <a:pt x="12" y="305"/>
                  </a:moveTo>
                  <a:lnTo>
                    <a:pt x="12" y="305"/>
                  </a:lnTo>
                  <a:lnTo>
                    <a:pt x="6" y="299"/>
                  </a:lnTo>
                  <a:lnTo>
                    <a:pt x="0" y="297"/>
                  </a:lnTo>
                  <a:lnTo>
                    <a:pt x="0" y="288"/>
                  </a:lnTo>
                  <a:lnTo>
                    <a:pt x="0" y="282"/>
                  </a:lnTo>
                  <a:lnTo>
                    <a:pt x="15" y="244"/>
                  </a:lnTo>
                  <a:lnTo>
                    <a:pt x="32" y="206"/>
                  </a:lnTo>
                  <a:lnTo>
                    <a:pt x="50" y="175"/>
                  </a:lnTo>
                  <a:lnTo>
                    <a:pt x="70" y="145"/>
                  </a:lnTo>
                  <a:lnTo>
                    <a:pt x="93" y="122"/>
                  </a:lnTo>
                  <a:lnTo>
                    <a:pt x="114" y="99"/>
                  </a:lnTo>
                  <a:lnTo>
                    <a:pt x="137" y="82"/>
                  </a:lnTo>
                  <a:lnTo>
                    <a:pt x="160" y="64"/>
                  </a:lnTo>
                  <a:lnTo>
                    <a:pt x="201" y="38"/>
                  </a:lnTo>
                  <a:lnTo>
                    <a:pt x="236" y="23"/>
                  </a:lnTo>
                  <a:lnTo>
                    <a:pt x="259" y="12"/>
                  </a:lnTo>
                  <a:lnTo>
                    <a:pt x="268" y="12"/>
                  </a:lnTo>
                  <a:lnTo>
                    <a:pt x="268" y="9"/>
                  </a:lnTo>
                  <a:lnTo>
                    <a:pt x="857" y="0"/>
                  </a:lnTo>
                  <a:lnTo>
                    <a:pt x="860" y="3"/>
                  </a:lnTo>
                  <a:lnTo>
                    <a:pt x="901" y="18"/>
                  </a:lnTo>
                  <a:lnTo>
                    <a:pt x="936" y="38"/>
                  </a:lnTo>
                  <a:lnTo>
                    <a:pt x="968" y="58"/>
                  </a:lnTo>
                  <a:lnTo>
                    <a:pt x="994" y="79"/>
                  </a:lnTo>
                  <a:lnTo>
                    <a:pt x="1020" y="102"/>
                  </a:lnTo>
                  <a:lnTo>
                    <a:pt x="1040" y="125"/>
                  </a:lnTo>
                  <a:lnTo>
                    <a:pt x="1061" y="148"/>
                  </a:lnTo>
                  <a:lnTo>
                    <a:pt x="1075" y="172"/>
                  </a:lnTo>
                  <a:lnTo>
                    <a:pt x="1101" y="215"/>
                  </a:lnTo>
                  <a:lnTo>
                    <a:pt x="1116" y="250"/>
                  </a:lnTo>
                  <a:lnTo>
                    <a:pt x="1125" y="273"/>
                  </a:lnTo>
                  <a:lnTo>
                    <a:pt x="1128" y="285"/>
                  </a:lnTo>
                  <a:lnTo>
                    <a:pt x="1128" y="291"/>
                  </a:lnTo>
                  <a:lnTo>
                    <a:pt x="1125" y="297"/>
                  </a:lnTo>
                  <a:lnTo>
                    <a:pt x="1119" y="302"/>
                  </a:lnTo>
                  <a:lnTo>
                    <a:pt x="1113" y="305"/>
                  </a:lnTo>
                  <a:lnTo>
                    <a:pt x="1107" y="305"/>
                  </a:lnTo>
                  <a:lnTo>
                    <a:pt x="1101" y="302"/>
                  </a:lnTo>
                  <a:lnTo>
                    <a:pt x="1096" y="297"/>
                  </a:lnTo>
                  <a:lnTo>
                    <a:pt x="1093" y="291"/>
                  </a:lnTo>
                  <a:lnTo>
                    <a:pt x="1090" y="285"/>
                  </a:lnTo>
                  <a:lnTo>
                    <a:pt x="1084" y="262"/>
                  </a:lnTo>
                  <a:lnTo>
                    <a:pt x="1069" y="230"/>
                  </a:lnTo>
                  <a:lnTo>
                    <a:pt x="1046" y="189"/>
                  </a:lnTo>
                  <a:lnTo>
                    <a:pt x="1032" y="169"/>
                  </a:lnTo>
                  <a:lnTo>
                    <a:pt x="1017" y="148"/>
                  </a:lnTo>
                  <a:lnTo>
                    <a:pt x="997" y="128"/>
                  </a:lnTo>
                  <a:lnTo>
                    <a:pt x="974" y="105"/>
                  </a:lnTo>
                  <a:lnTo>
                    <a:pt x="947" y="87"/>
                  </a:lnTo>
                  <a:lnTo>
                    <a:pt x="918" y="67"/>
                  </a:lnTo>
                  <a:lnTo>
                    <a:pt x="886" y="50"/>
                  </a:lnTo>
                  <a:lnTo>
                    <a:pt x="852" y="35"/>
                  </a:lnTo>
                  <a:lnTo>
                    <a:pt x="273" y="44"/>
                  </a:lnTo>
                  <a:lnTo>
                    <a:pt x="268" y="47"/>
                  </a:lnTo>
                  <a:lnTo>
                    <a:pt x="247" y="53"/>
                  </a:lnTo>
                  <a:lnTo>
                    <a:pt x="215" y="70"/>
                  </a:lnTo>
                  <a:lnTo>
                    <a:pt x="178" y="93"/>
                  </a:lnTo>
                  <a:lnTo>
                    <a:pt x="157" y="108"/>
                  </a:lnTo>
                  <a:lnTo>
                    <a:pt x="137" y="125"/>
                  </a:lnTo>
                  <a:lnTo>
                    <a:pt x="117" y="145"/>
                  </a:lnTo>
                  <a:lnTo>
                    <a:pt x="99" y="169"/>
                  </a:lnTo>
                  <a:lnTo>
                    <a:pt x="79" y="195"/>
                  </a:lnTo>
                  <a:lnTo>
                    <a:pt x="61" y="224"/>
                  </a:lnTo>
                  <a:lnTo>
                    <a:pt x="47" y="256"/>
                  </a:lnTo>
                  <a:lnTo>
                    <a:pt x="32" y="294"/>
                  </a:lnTo>
                  <a:lnTo>
                    <a:pt x="29" y="297"/>
                  </a:lnTo>
                  <a:lnTo>
                    <a:pt x="26" y="302"/>
                  </a:lnTo>
                  <a:lnTo>
                    <a:pt x="15" y="305"/>
                  </a:lnTo>
                  <a:lnTo>
                    <a:pt x="12" y="3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4"/>
            <p:cNvSpPr>
              <a:spLocks/>
            </p:cNvSpPr>
            <p:nvPr/>
          </p:nvSpPr>
          <p:spPr bwMode="auto">
            <a:xfrm>
              <a:off x="4277" y="3491"/>
              <a:ext cx="557" cy="267"/>
            </a:xfrm>
            <a:custGeom>
              <a:avLst/>
              <a:gdLst>
                <a:gd name="T0" fmla="*/ 557 w 557"/>
                <a:gd name="T1" fmla="*/ 3 h 267"/>
                <a:gd name="T2" fmla="*/ 557 w 557"/>
                <a:gd name="T3" fmla="*/ 3 h 267"/>
                <a:gd name="T4" fmla="*/ 554 w 557"/>
                <a:gd name="T5" fmla="*/ 0 h 267"/>
                <a:gd name="T6" fmla="*/ 0 w 557"/>
                <a:gd name="T7" fmla="*/ 8 h 267"/>
                <a:gd name="T8" fmla="*/ 232 w 557"/>
                <a:gd name="T9" fmla="*/ 267 h 267"/>
                <a:gd name="T10" fmla="*/ 557 w 557"/>
                <a:gd name="T11" fmla="*/ 3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7" h="267">
                  <a:moveTo>
                    <a:pt x="557" y="3"/>
                  </a:moveTo>
                  <a:lnTo>
                    <a:pt x="557" y="3"/>
                  </a:lnTo>
                  <a:lnTo>
                    <a:pt x="554" y="0"/>
                  </a:lnTo>
                  <a:lnTo>
                    <a:pt x="0" y="8"/>
                  </a:lnTo>
                  <a:lnTo>
                    <a:pt x="232" y="267"/>
                  </a:lnTo>
                  <a:lnTo>
                    <a:pt x="55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5"/>
            <p:cNvSpPr>
              <a:spLocks/>
            </p:cNvSpPr>
            <p:nvPr/>
          </p:nvSpPr>
          <p:spPr bwMode="auto">
            <a:xfrm>
              <a:off x="4433" y="3496"/>
              <a:ext cx="163" cy="262"/>
            </a:xfrm>
            <a:custGeom>
              <a:avLst/>
              <a:gdLst>
                <a:gd name="T0" fmla="*/ 76 w 163"/>
                <a:gd name="T1" fmla="*/ 262 h 262"/>
                <a:gd name="T2" fmla="*/ 163 w 163"/>
                <a:gd name="T3" fmla="*/ 189 h 262"/>
                <a:gd name="T4" fmla="*/ 79 w 163"/>
                <a:gd name="T5" fmla="*/ 0 h 262"/>
                <a:gd name="T6" fmla="*/ 79 w 163"/>
                <a:gd name="T7" fmla="*/ 0 h 262"/>
                <a:gd name="T8" fmla="*/ 0 w 163"/>
                <a:gd name="T9" fmla="*/ 178 h 262"/>
                <a:gd name="T10" fmla="*/ 76 w 163"/>
                <a:gd name="T11" fmla="*/ 262 h 2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3" h="262">
                  <a:moveTo>
                    <a:pt x="76" y="262"/>
                  </a:moveTo>
                  <a:lnTo>
                    <a:pt x="163" y="189"/>
                  </a:lnTo>
                  <a:lnTo>
                    <a:pt x="79" y="0"/>
                  </a:lnTo>
                  <a:lnTo>
                    <a:pt x="0" y="178"/>
                  </a:lnTo>
                  <a:lnTo>
                    <a:pt x="76" y="262"/>
                  </a:ln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6"/>
            <p:cNvSpPr>
              <a:spLocks/>
            </p:cNvSpPr>
            <p:nvPr/>
          </p:nvSpPr>
          <p:spPr bwMode="auto">
            <a:xfrm>
              <a:off x="4248" y="2605"/>
              <a:ext cx="589" cy="894"/>
            </a:xfrm>
            <a:custGeom>
              <a:avLst/>
              <a:gdLst>
                <a:gd name="T0" fmla="*/ 299 w 589"/>
                <a:gd name="T1" fmla="*/ 0 h 894"/>
                <a:gd name="T2" fmla="*/ 299 w 589"/>
                <a:gd name="T3" fmla="*/ 0 h 894"/>
                <a:gd name="T4" fmla="*/ 267 w 589"/>
                <a:gd name="T5" fmla="*/ 3 h 894"/>
                <a:gd name="T6" fmla="*/ 238 w 589"/>
                <a:gd name="T7" fmla="*/ 8 h 894"/>
                <a:gd name="T8" fmla="*/ 212 w 589"/>
                <a:gd name="T9" fmla="*/ 17 h 894"/>
                <a:gd name="T10" fmla="*/ 185 w 589"/>
                <a:gd name="T11" fmla="*/ 29 h 894"/>
                <a:gd name="T12" fmla="*/ 159 w 589"/>
                <a:gd name="T13" fmla="*/ 40 h 894"/>
                <a:gd name="T14" fmla="*/ 136 w 589"/>
                <a:gd name="T15" fmla="*/ 58 h 894"/>
                <a:gd name="T16" fmla="*/ 113 w 589"/>
                <a:gd name="T17" fmla="*/ 78 h 894"/>
                <a:gd name="T18" fmla="*/ 92 w 589"/>
                <a:gd name="T19" fmla="*/ 101 h 894"/>
                <a:gd name="T20" fmla="*/ 72 w 589"/>
                <a:gd name="T21" fmla="*/ 125 h 894"/>
                <a:gd name="T22" fmla="*/ 58 w 589"/>
                <a:gd name="T23" fmla="*/ 151 h 894"/>
                <a:gd name="T24" fmla="*/ 40 w 589"/>
                <a:gd name="T25" fmla="*/ 180 h 894"/>
                <a:gd name="T26" fmla="*/ 29 w 589"/>
                <a:gd name="T27" fmla="*/ 209 h 894"/>
                <a:gd name="T28" fmla="*/ 20 w 589"/>
                <a:gd name="T29" fmla="*/ 241 h 894"/>
                <a:gd name="T30" fmla="*/ 11 w 589"/>
                <a:gd name="T31" fmla="*/ 273 h 894"/>
                <a:gd name="T32" fmla="*/ 8 w 589"/>
                <a:gd name="T33" fmla="*/ 308 h 894"/>
                <a:gd name="T34" fmla="*/ 5 w 589"/>
                <a:gd name="T35" fmla="*/ 342 h 894"/>
                <a:gd name="T36" fmla="*/ 0 w 589"/>
                <a:gd name="T37" fmla="*/ 517 h 894"/>
                <a:gd name="T38" fmla="*/ 0 w 589"/>
                <a:gd name="T39" fmla="*/ 894 h 894"/>
                <a:gd name="T40" fmla="*/ 586 w 589"/>
                <a:gd name="T41" fmla="*/ 894 h 894"/>
                <a:gd name="T42" fmla="*/ 589 w 589"/>
                <a:gd name="T43" fmla="*/ 342 h 894"/>
                <a:gd name="T44" fmla="*/ 589 w 589"/>
                <a:gd name="T45" fmla="*/ 342 h 894"/>
                <a:gd name="T46" fmla="*/ 586 w 589"/>
                <a:gd name="T47" fmla="*/ 308 h 894"/>
                <a:gd name="T48" fmla="*/ 583 w 589"/>
                <a:gd name="T49" fmla="*/ 273 h 894"/>
                <a:gd name="T50" fmla="*/ 575 w 589"/>
                <a:gd name="T51" fmla="*/ 241 h 894"/>
                <a:gd name="T52" fmla="*/ 566 w 589"/>
                <a:gd name="T53" fmla="*/ 209 h 894"/>
                <a:gd name="T54" fmla="*/ 554 w 589"/>
                <a:gd name="T55" fmla="*/ 180 h 894"/>
                <a:gd name="T56" fmla="*/ 540 w 589"/>
                <a:gd name="T57" fmla="*/ 151 h 894"/>
                <a:gd name="T58" fmla="*/ 522 w 589"/>
                <a:gd name="T59" fmla="*/ 125 h 894"/>
                <a:gd name="T60" fmla="*/ 502 w 589"/>
                <a:gd name="T61" fmla="*/ 101 h 894"/>
                <a:gd name="T62" fmla="*/ 482 w 589"/>
                <a:gd name="T63" fmla="*/ 78 h 894"/>
                <a:gd name="T64" fmla="*/ 461 w 589"/>
                <a:gd name="T65" fmla="*/ 58 h 894"/>
                <a:gd name="T66" fmla="*/ 435 w 589"/>
                <a:gd name="T67" fmla="*/ 40 h 894"/>
                <a:gd name="T68" fmla="*/ 412 w 589"/>
                <a:gd name="T69" fmla="*/ 29 h 894"/>
                <a:gd name="T70" fmla="*/ 383 w 589"/>
                <a:gd name="T71" fmla="*/ 17 h 894"/>
                <a:gd name="T72" fmla="*/ 357 w 589"/>
                <a:gd name="T73" fmla="*/ 8 h 894"/>
                <a:gd name="T74" fmla="*/ 328 w 589"/>
                <a:gd name="T75" fmla="*/ 3 h 894"/>
                <a:gd name="T76" fmla="*/ 299 w 589"/>
                <a:gd name="T77" fmla="*/ 0 h 894"/>
                <a:gd name="T78" fmla="*/ 299 w 589"/>
                <a:gd name="T79" fmla="*/ 0 h 8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89" h="894">
                  <a:moveTo>
                    <a:pt x="299" y="0"/>
                  </a:moveTo>
                  <a:lnTo>
                    <a:pt x="299" y="0"/>
                  </a:lnTo>
                  <a:lnTo>
                    <a:pt x="267" y="3"/>
                  </a:lnTo>
                  <a:lnTo>
                    <a:pt x="238" y="8"/>
                  </a:lnTo>
                  <a:lnTo>
                    <a:pt x="212" y="17"/>
                  </a:lnTo>
                  <a:lnTo>
                    <a:pt x="185" y="29"/>
                  </a:lnTo>
                  <a:lnTo>
                    <a:pt x="159" y="40"/>
                  </a:lnTo>
                  <a:lnTo>
                    <a:pt x="136" y="58"/>
                  </a:lnTo>
                  <a:lnTo>
                    <a:pt x="113" y="78"/>
                  </a:lnTo>
                  <a:lnTo>
                    <a:pt x="92" y="101"/>
                  </a:lnTo>
                  <a:lnTo>
                    <a:pt x="72" y="125"/>
                  </a:lnTo>
                  <a:lnTo>
                    <a:pt x="58" y="151"/>
                  </a:lnTo>
                  <a:lnTo>
                    <a:pt x="40" y="180"/>
                  </a:lnTo>
                  <a:lnTo>
                    <a:pt x="29" y="209"/>
                  </a:lnTo>
                  <a:lnTo>
                    <a:pt x="20" y="241"/>
                  </a:lnTo>
                  <a:lnTo>
                    <a:pt x="11" y="273"/>
                  </a:lnTo>
                  <a:lnTo>
                    <a:pt x="8" y="308"/>
                  </a:lnTo>
                  <a:lnTo>
                    <a:pt x="5" y="342"/>
                  </a:lnTo>
                  <a:lnTo>
                    <a:pt x="0" y="517"/>
                  </a:lnTo>
                  <a:lnTo>
                    <a:pt x="0" y="894"/>
                  </a:lnTo>
                  <a:lnTo>
                    <a:pt x="586" y="894"/>
                  </a:lnTo>
                  <a:lnTo>
                    <a:pt x="589" y="342"/>
                  </a:lnTo>
                  <a:lnTo>
                    <a:pt x="586" y="308"/>
                  </a:lnTo>
                  <a:lnTo>
                    <a:pt x="583" y="273"/>
                  </a:lnTo>
                  <a:lnTo>
                    <a:pt x="575" y="241"/>
                  </a:lnTo>
                  <a:lnTo>
                    <a:pt x="566" y="209"/>
                  </a:lnTo>
                  <a:lnTo>
                    <a:pt x="554" y="180"/>
                  </a:lnTo>
                  <a:lnTo>
                    <a:pt x="540" y="151"/>
                  </a:lnTo>
                  <a:lnTo>
                    <a:pt x="522" y="125"/>
                  </a:lnTo>
                  <a:lnTo>
                    <a:pt x="502" y="101"/>
                  </a:lnTo>
                  <a:lnTo>
                    <a:pt x="482" y="78"/>
                  </a:lnTo>
                  <a:lnTo>
                    <a:pt x="461" y="58"/>
                  </a:lnTo>
                  <a:lnTo>
                    <a:pt x="435" y="40"/>
                  </a:lnTo>
                  <a:lnTo>
                    <a:pt x="412" y="29"/>
                  </a:lnTo>
                  <a:lnTo>
                    <a:pt x="383" y="17"/>
                  </a:lnTo>
                  <a:lnTo>
                    <a:pt x="357" y="8"/>
                  </a:lnTo>
                  <a:lnTo>
                    <a:pt x="328" y="3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FAB9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7"/>
            <p:cNvSpPr>
              <a:spLocks/>
            </p:cNvSpPr>
            <p:nvPr/>
          </p:nvSpPr>
          <p:spPr bwMode="auto">
            <a:xfrm>
              <a:off x="4248" y="2605"/>
              <a:ext cx="424" cy="894"/>
            </a:xfrm>
            <a:custGeom>
              <a:avLst/>
              <a:gdLst>
                <a:gd name="T0" fmla="*/ 287 w 424"/>
                <a:gd name="T1" fmla="*/ 0 h 894"/>
                <a:gd name="T2" fmla="*/ 287 w 424"/>
                <a:gd name="T3" fmla="*/ 0 h 894"/>
                <a:gd name="T4" fmla="*/ 258 w 424"/>
                <a:gd name="T5" fmla="*/ 3 h 894"/>
                <a:gd name="T6" fmla="*/ 229 w 424"/>
                <a:gd name="T7" fmla="*/ 8 h 894"/>
                <a:gd name="T8" fmla="*/ 203 w 424"/>
                <a:gd name="T9" fmla="*/ 20 h 894"/>
                <a:gd name="T10" fmla="*/ 177 w 424"/>
                <a:gd name="T11" fmla="*/ 32 h 894"/>
                <a:gd name="T12" fmla="*/ 153 w 424"/>
                <a:gd name="T13" fmla="*/ 46 h 894"/>
                <a:gd name="T14" fmla="*/ 130 w 424"/>
                <a:gd name="T15" fmla="*/ 64 h 894"/>
                <a:gd name="T16" fmla="*/ 107 w 424"/>
                <a:gd name="T17" fmla="*/ 84 h 894"/>
                <a:gd name="T18" fmla="*/ 90 w 424"/>
                <a:gd name="T19" fmla="*/ 104 h 894"/>
                <a:gd name="T20" fmla="*/ 69 w 424"/>
                <a:gd name="T21" fmla="*/ 128 h 894"/>
                <a:gd name="T22" fmla="*/ 55 w 424"/>
                <a:gd name="T23" fmla="*/ 154 h 894"/>
                <a:gd name="T24" fmla="*/ 40 w 424"/>
                <a:gd name="T25" fmla="*/ 183 h 894"/>
                <a:gd name="T26" fmla="*/ 29 w 424"/>
                <a:gd name="T27" fmla="*/ 212 h 894"/>
                <a:gd name="T28" fmla="*/ 20 w 424"/>
                <a:gd name="T29" fmla="*/ 244 h 894"/>
                <a:gd name="T30" fmla="*/ 11 w 424"/>
                <a:gd name="T31" fmla="*/ 276 h 894"/>
                <a:gd name="T32" fmla="*/ 8 w 424"/>
                <a:gd name="T33" fmla="*/ 308 h 894"/>
                <a:gd name="T34" fmla="*/ 5 w 424"/>
                <a:gd name="T35" fmla="*/ 342 h 894"/>
                <a:gd name="T36" fmla="*/ 0 w 424"/>
                <a:gd name="T37" fmla="*/ 517 h 894"/>
                <a:gd name="T38" fmla="*/ 0 w 424"/>
                <a:gd name="T39" fmla="*/ 894 h 894"/>
                <a:gd name="T40" fmla="*/ 354 w 424"/>
                <a:gd name="T41" fmla="*/ 894 h 894"/>
                <a:gd name="T42" fmla="*/ 354 w 424"/>
                <a:gd name="T43" fmla="*/ 894 h 894"/>
                <a:gd name="T44" fmla="*/ 368 w 424"/>
                <a:gd name="T45" fmla="*/ 854 h 894"/>
                <a:gd name="T46" fmla="*/ 383 w 424"/>
                <a:gd name="T47" fmla="*/ 810 h 894"/>
                <a:gd name="T48" fmla="*/ 395 w 424"/>
                <a:gd name="T49" fmla="*/ 764 h 894"/>
                <a:gd name="T50" fmla="*/ 406 w 424"/>
                <a:gd name="T51" fmla="*/ 717 h 894"/>
                <a:gd name="T52" fmla="*/ 412 w 424"/>
                <a:gd name="T53" fmla="*/ 668 h 894"/>
                <a:gd name="T54" fmla="*/ 418 w 424"/>
                <a:gd name="T55" fmla="*/ 618 h 894"/>
                <a:gd name="T56" fmla="*/ 421 w 424"/>
                <a:gd name="T57" fmla="*/ 566 h 894"/>
                <a:gd name="T58" fmla="*/ 424 w 424"/>
                <a:gd name="T59" fmla="*/ 514 h 894"/>
                <a:gd name="T60" fmla="*/ 424 w 424"/>
                <a:gd name="T61" fmla="*/ 514 h 894"/>
                <a:gd name="T62" fmla="*/ 421 w 424"/>
                <a:gd name="T63" fmla="*/ 435 h 894"/>
                <a:gd name="T64" fmla="*/ 415 w 424"/>
                <a:gd name="T65" fmla="*/ 363 h 894"/>
                <a:gd name="T66" fmla="*/ 403 w 424"/>
                <a:gd name="T67" fmla="*/ 293 h 894"/>
                <a:gd name="T68" fmla="*/ 386 w 424"/>
                <a:gd name="T69" fmla="*/ 226 h 894"/>
                <a:gd name="T70" fmla="*/ 366 w 424"/>
                <a:gd name="T71" fmla="*/ 162 h 894"/>
                <a:gd name="T72" fmla="*/ 342 w 424"/>
                <a:gd name="T73" fmla="*/ 104 h 894"/>
                <a:gd name="T74" fmla="*/ 316 w 424"/>
                <a:gd name="T75" fmla="*/ 49 h 894"/>
                <a:gd name="T76" fmla="*/ 287 w 424"/>
                <a:gd name="T77" fmla="*/ 0 h 894"/>
                <a:gd name="T78" fmla="*/ 287 w 424"/>
                <a:gd name="T79" fmla="*/ 0 h 8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24" h="894">
                  <a:moveTo>
                    <a:pt x="287" y="0"/>
                  </a:moveTo>
                  <a:lnTo>
                    <a:pt x="287" y="0"/>
                  </a:lnTo>
                  <a:lnTo>
                    <a:pt x="258" y="3"/>
                  </a:lnTo>
                  <a:lnTo>
                    <a:pt x="229" y="8"/>
                  </a:lnTo>
                  <a:lnTo>
                    <a:pt x="203" y="20"/>
                  </a:lnTo>
                  <a:lnTo>
                    <a:pt x="177" y="32"/>
                  </a:lnTo>
                  <a:lnTo>
                    <a:pt x="153" y="46"/>
                  </a:lnTo>
                  <a:lnTo>
                    <a:pt x="130" y="64"/>
                  </a:lnTo>
                  <a:lnTo>
                    <a:pt x="107" y="84"/>
                  </a:lnTo>
                  <a:lnTo>
                    <a:pt x="90" y="104"/>
                  </a:lnTo>
                  <a:lnTo>
                    <a:pt x="69" y="128"/>
                  </a:lnTo>
                  <a:lnTo>
                    <a:pt x="55" y="154"/>
                  </a:lnTo>
                  <a:lnTo>
                    <a:pt x="40" y="183"/>
                  </a:lnTo>
                  <a:lnTo>
                    <a:pt x="29" y="212"/>
                  </a:lnTo>
                  <a:lnTo>
                    <a:pt x="20" y="244"/>
                  </a:lnTo>
                  <a:lnTo>
                    <a:pt x="11" y="276"/>
                  </a:lnTo>
                  <a:lnTo>
                    <a:pt x="8" y="308"/>
                  </a:lnTo>
                  <a:lnTo>
                    <a:pt x="5" y="342"/>
                  </a:lnTo>
                  <a:lnTo>
                    <a:pt x="0" y="517"/>
                  </a:lnTo>
                  <a:lnTo>
                    <a:pt x="0" y="894"/>
                  </a:lnTo>
                  <a:lnTo>
                    <a:pt x="354" y="894"/>
                  </a:lnTo>
                  <a:lnTo>
                    <a:pt x="368" y="854"/>
                  </a:lnTo>
                  <a:lnTo>
                    <a:pt x="383" y="810"/>
                  </a:lnTo>
                  <a:lnTo>
                    <a:pt x="395" y="764"/>
                  </a:lnTo>
                  <a:lnTo>
                    <a:pt x="406" y="717"/>
                  </a:lnTo>
                  <a:lnTo>
                    <a:pt x="412" y="668"/>
                  </a:lnTo>
                  <a:lnTo>
                    <a:pt x="418" y="618"/>
                  </a:lnTo>
                  <a:lnTo>
                    <a:pt x="421" y="566"/>
                  </a:lnTo>
                  <a:lnTo>
                    <a:pt x="424" y="514"/>
                  </a:lnTo>
                  <a:lnTo>
                    <a:pt x="421" y="435"/>
                  </a:lnTo>
                  <a:lnTo>
                    <a:pt x="415" y="363"/>
                  </a:lnTo>
                  <a:lnTo>
                    <a:pt x="403" y="293"/>
                  </a:lnTo>
                  <a:lnTo>
                    <a:pt x="386" y="226"/>
                  </a:lnTo>
                  <a:lnTo>
                    <a:pt x="366" y="162"/>
                  </a:lnTo>
                  <a:lnTo>
                    <a:pt x="342" y="104"/>
                  </a:lnTo>
                  <a:lnTo>
                    <a:pt x="316" y="49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FBC8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8"/>
            <p:cNvSpPr>
              <a:spLocks/>
            </p:cNvSpPr>
            <p:nvPr/>
          </p:nvSpPr>
          <p:spPr bwMode="auto">
            <a:xfrm>
              <a:off x="4384" y="2608"/>
              <a:ext cx="256" cy="78"/>
            </a:xfrm>
            <a:custGeom>
              <a:avLst/>
              <a:gdLst>
                <a:gd name="T0" fmla="*/ 0 w 256"/>
                <a:gd name="T1" fmla="*/ 61 h 78"/>
                <a:gd name="T2" fmla="*/ 0 w 256"/>
                <a:gd name="T3" fmla="*/ 61 h 78"/>
                <a:gd name="T4" fmla="*/ 26 w 256"/>
                <a:gd name="T5" fmla="*/ 66 h 78"/>
                <a:gd name="T6" fmla="*/ 52 w 256"/>
                <a:gd name="T7" fmla="*/ 72 h 78"/>
                <a:gd name="T8" fmla="*/ 87 w 256"/>
                <a:gd name="T9" fmla="*/ 78 h 78"/>
                <a:gd name="T10" fmla="*/ 125 w 256"/>
                <a:gd name="T11" fmla="*/ 75 h 78"/>
                <a:gd name="T12" fmla="*/ 148 w 256"/>
                <a:gd name="T13" fmla="*/ 72 h 78"/>
                <a:gd name="T14" fmla="*/ 169 w 256"/>
                <a:gd name="T15" fmla="*/ 69 h 78"/>
                <a:gd name="T16" fmla="*/ 192 w 256"/>
                <a:gd name="T17" fmla="*/ 61 h 78"/>
                <a:gd name="T18" fmla="*/ 212 w 256"/>
                <a:gd name="T19" fmla="*/ 52 h 78"/>
                <a:gd name="T20" fmla="*/ 235 w 256"/>
                <a:gd name="T21" fmla="*/ 37 h 78"/>
                <a:gd name="T22" fmla="*/ 256 w 256"/>
                <a:gd name="T23" fmla="*/ 23 h 78"/>
                <a:gd name="T24" fmla="*/ 256 w 256"/>
                <a:gd name="T25" fmla="*/ 23 h 78"/>
                <a:gd name="T26" fmla="*/ 232 w 256"/>
                <a:gd name="T27" fmla="*/ 11 h 78"/>
                <a:gd name="T28" fmla="*/ 206 w 256"/>
                <a:gd name="T29" fmla="*/ 5 h 78"/>
                <a:gd name="T30" fmla="*/ 171 w 256"/>
                <a:gd name="T31" fmla="*/ 0 h 78"/>
                <a:gd name="T32" fmla="*/ 154 w 256"/>
                <a:gd name="T33" fmla="*/ 0 h 78"/>
                <a:gd name="T34" fmla="*/ 134 w 256"/>
                <a:gd name="T35" fmla="*/ 0 h 78"/>
                <a:gd name="T36" fmla="*/ 113 w 256"/>
                <a:gd name="T37" fmla="*/ 3 h 78"/>
                <a:gd name="T38" fmla="*/ 90 w 256"/>
                <a:gd name="T39" fmla="*/ 8 h 78"/>
                <a:gd name="T40" fmla="*/ 70 w 256"/>
                <a:gd name="T41" fmla="*/ 14 h 78"/>
                <a:gd name="T42" fmla="*/ 47 w 256"/>
                <a:gd name="T43" fmla="*/ 26 h 78"/>
                <a:gd name="T44" fmla="*/ 23 w 256"/>
                <a:gd name="T45" fmla="*/ 40 h 78"/>
                <a:gd name="T46" fmla="*/ 0 w 256"/>
                <a:gd name="T47" fmla="*/ 61 h 78"/>
                <a:gd name="T48" fmla="*/ 0 w 256"/>
                <a:gd name="T49" fmla="*/ 61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56" h="78">
                  <a:moveTo>
                    <a:pt x="0" y="61"/>
                  </a:moveTo>
                  <a:lnTo>
                    <a:pt x="0" y="61"/>
                  </a:lnTo>
                  <a:lnTo>
                    <a:pt x="26" y="66"/>
                  </a:lnTo>
                  <a:lnTo>
                    <a:pt x="52" y="72"/>
                  </a:lnTo>
                  <a:lnTo>
                    <a:pt x="87" y="78"/>
                  </a:lnTo>
                  <a:lnTo>
                    <a:pt x="125" y="75"/>
                  </a:lnTo>
                  <a:lnTo>
                    <a:pt x="148" y="72"/>
                  </a:lnTo>
                  <a:lnTo>
                    <a:pt x="169" y="69"/>
                  </a:lnTo>
                  <a:lnTo>
                    <a:pt x="192" y="61"/>
                  </a:lnTo>
                  <a:lnTo>
                    <a:pt x="212" y="52"/>
                  </a:lnTo>
                  <a:lnTo>
                    <a:pt x="235" y="37"/>
                  </a:lnTo>
                  <a:lnTo>
                    <a:pt x="256" y="23"/>
                  </a:lnTo>
                  <a:lnTo>
                    <a:pt x="232" y="11"/>
                  </a:lnTo>
                  <a:lnTo>
                    <a:pt x="206" y="5"/>
                  </a:lnTo>
                  <a:lnTo>
                    <a:pt x="171" y="0"/>
                  </a:lnTo>
                  <a:lnTo>
                    <a:pt x="154" y="0"/>
                  </a:lnTo>
                  <a:lnTo>
                    <a:pt x="134" y="0"/>
                  </a:lnTo>
                  <a:lnTo>
                    <a:pt x="113" y="3"/>
                  </a:lnTo>
                  <a:lnTo>
                    <a:pt x="90" y="8"/>
                  </a:lnTo>
                  <a:lnTo>
                    <a:pt x="70" y="14"/>
                  </a:lnTo>
                  <a:lnTo>
                    <a:pt x="47" y="26"/>
                  </a:lnTo>
                  <a:lnTo>
                    <a:pt x="23" y="4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19"/>
            <p:cNvSpPr>
              <a:spLocks/>
            </p:cNvSpPr>
            <p:nvPr/>
          </p:nvSpPr>
          <p:spPr bwMode="auto">
            <a:xfrm>
              <a:off x="4663" y="2677"/>
              <a:ext cx="171" cy="430"/>
            </a:xfrm>
            <a:custGeom>
              <a:avLst/>
              <a:gdLst>
                <a:gd name="T0" fmla="*/ 26 w 171"/>
                <a:gd name="T1" fmla="*/ 0 h 430"/>
                <a:gd name="T2" fmla="*/ 26 w 171"/>
                <a:gd name="T3" fmla="*/ 0 h 430"/>
                <a:gd name="T4" fmla="*/ 23 w 171"/>
                <a:gd name="T5" fmla="*/ 6 h 430"/>
                <a:gd name="T6" fmla="*/ 12 w 171"/>
                <a:gd name="T7" fmla="*/ 24 h 430"/>
                <a:gd name="T8" fmla="*/ 9 w 171"/>
                <a:gd name="T9" fmla="*/ 35 h 430"/>
                <a:gd name="T10" fmla="*/ 3 w 171"/>
                <a:gd name="T11" fmla="*/ 53 h 430"/>
                <a:gd name="T12" fmla="*/ 0 w 171"/>
                <a:gd name="T13" fmla="*/ 70 h 430"/>
                <a:gd name="T14" fmla="*/ 0 w 171"/>
                <a:gd name="T15" fmla="*/ 93 h 430"/>
                <a:gd name="T16" fmla="*/ 3 w 171"/>
                <a:gd name="T17" fmla="*/ 122 h 430"/>
                <a:gd name="T18" fmla="*/ 9 w 171"/>
                <a:gd name="T19" fmla="*/ 151 h 430"/>
                <a:gd name="T20" fmla="*/ 17 w 171"/>
                <a:gd name="T21" fmla="*/ 189 h 430"/>
                <a:gd name="T22" fmla="*/ 32 w 171"/>
                <a:gd name="T23" fmla="*/ 227 h 430"/>
                <a:gd name="T24" fmla="*/ 52 w 171"/>
                <a:gd name="T25" fmla="*/ 270 h 430"/>
                <a:gd name="T26" fmla="*/ 81 w 171"/>
                <a:gd name="T27" fmla="*/ 320 h 430"/>
                <a:gd name="T28" fmla="*/ 116 w 171"/>
                <a:gd name="T29" fmla="*/ 372 h 430"/>
                <a:gd name="T30" fmla="*/ 157 w 171"/>
                <a:gd name="T31" fmla="*/ 430 h 430"/>
                <a:gd name="T32" fmla="*/ 157 w 171"/>
                <a:gd name="T33" fmla="*/ 430 h 430"/>
                <a:gd name="T34" fmla="*/ 160 w 171"/>
                <a:gd name="T35" fmla="*/ 413 h 430"/>
                <a:gd name="T36" fmla="*/ 166 w 171"/>
                <a:gd name="T37" fmla="*/ 372 h 430"/>
                <a:gd name="T38" fmla="*/ 171 w 171"/>
                <a:gd name="T39" fmla="*/ 314 h 430"/>
                <a:gd name="T40" fmla="*/ 171 w 171"/>
                <a:gd name="T41" fmla="*/ 279 h 430"/>
                <a:gd name="T42" fmla="*/ 171 w 171"/>
                <a:gd name="T43" fmla="*/ 244 h 430"/>
                <a:gd name="T44" fmla="*/ 168 w 171"/>
                <a:gd name="T45" fmla="*/ 207 h 430"/>
                <a:gd name="T46" fmla="*/ 160 w 171"/>
                <a:gd name="T47" fmla="*/ 172 h 430"/>
                <a:gd name="T48" fmla="*/ 151 w 171"/>
                <a:gd name="T49" fmla="*/ 134 h 430"/>
                <a:gd name="T50" fmla="*/ 136 w 171"/>
                <a:gd name="T51" fmla="*/ 102 h 430"/>
                <a:gd name="T52" fmla="*/ 116 w 171"/>
                <a:gd name="T53" fmla="*/ 70 h 430"/>
                <a:gd name="T54" fmla="*/ 93 w 171"/>
                <a:gd name="T55" fmla="*/ 41 h 430"/>
                <a:gd name="T56" fmla="*/ 78 w 171"/>
                <a:gd name="T57" fmla="*/ 29 h 430"/>
                <a:gd name="T58" fmla="*/ 64 w 171"/>
                <a:gd name="T59" fmla="*/ 18 h 430"/>
                <a:gd name="T60" fmla="*/ 46 w 171"/>
                <a:gd name="T61" fmla="*/ 9 h 430"/>
                <a:gd name="T62" fmla="*/ 26 w 171"/>
                <a:gd name="T63" fmla="*/ 0 h 430"/>
                <a:gd name="T64" fmla="*/ 26 w 171"/>
                <a:gd name="T65" fmla="*/ 0 h 4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71" h="430">
                  <a:moveTo>
                    <a:pt x="26" y="0"/>
                  </a:moveTo>
                  <a:lnTo>
                    <a:pt x="26" y="0"/>
                  </a:lnTo>
                  <a:lnTo>
                    <a:pt x="23" y="6"/>
                  </a:lnTo>
                  <a:lnTo>
                    <a:pt x="12" y="24"/>
                  </a:lnTo>
                  <a:lnTo>
                    <a:pt x="9" y="35"/>
                  </a:lnTo>
                  <a:lnTo>
                    <a:pt x="3" y="53"/>
                  </a:lnTo>
                  <a:lnTo>
                    <a:pt x="0" y="70"/>
                  </a:lnTo>
                  <a:lnTo>
                    <a:pt x="0" y="93"/>
                  </a:lnTo>
                  <a:lnTo>
                    <a:pt x="3" y="122"/>
                  </a:lnTo>
                  <a:lnTo>
                    <a:pt x="9" y="151"/>
                  </a:lnTo>
                  <a:lnTo>
                    <a:pt x="17" y="189"/>
                  </a:lnTo>
                  <a:lnTo>
                    <a:pt x="32" y="227"/>
                  </a:lnTo>
                  <a:lnTo>
                    <a:pt x="52" y="270"/>
                  </a:lnTo>
                  <a:lnTo>
                    <a:pt x="81" y="320"/>
                  </a:lnTo>
                  <a:lnTo>
                    <a:pt x="116" y="372"/>
                  </a:lnTo>
                  <a:lnTo>
                    <a:pt x="157" y="430"/>
                  </a:lnTo>
                  <a:lnTo>
                    <a:pt x="160" y="413"/>
                  </a:lnTo>
                  <a:lnTo>
                    <a:pt x="166" y="372"/>
                  </a:lnTo>
                  <a:lnTo>
                    <a:pt x="171" y="314"/>
                  </a:lnTo>
                  <a:lnTo>
                    <a:pt x="171" y="279"/>
                  </a:lnTo>
                  <a:lnTo>
                    <a:pt x="171" y="244"/>
                  </a:lnTo>
                  <a:lnTo>
                    <a:pt x="168" y="207"/>
                  </a:lnTo>
                  <a:lnTo>
                    <a:pt x="160" y="172"/>
                  </a:lnTo>
                  <a:lnTo>
                    <a:pt x="151" y="134"/>
                  </a:lnTo>
                  <a:lnTo>
                    <a:pt x="136" y="102"/>
                  </a:lnTo>
                  <a:lnTo>
                    <a:pt x="116" y="70"/>
                  </a:lnTo>
                  <a:lnTo>
                    <a:pt x="93" y="41"/>
                  </a:lnTo>
                  <a:lnTo>
                    <a:pt x="78" y="29"/>
                  </a:lnTo>
                  <a:lnTo>
                    <a:pt x="64" y="18"/>
                  </a:lnTo>
                  <a:lnTo>
                    <a:pt x="46" y="9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0"/>
            <p:cNvSpPr>
              <a:spLocks/>
            </p:cNvSpPr>
            <p:nvPr/>
          </p:nvSpPr>
          <p:spPr bwMode="auto">
            <a:xfrm>
              <a:off x="4187" y="2837"/>
              <a:ext cx="380" cy="500"/>
            </a:xfrm>
            <a:custGeom>
              <a:avLst/>
              <a:gdLst>
                <a:gd name="T0" fmla="*/ 360 w 380"/>
                <a:gd name="T1" fmla="*/ 494 h 500"/>
                <a:gd name="T2" fmla="*/ 360 w 380"/>
                <a:gd name="T3" fmla="*/ 494 h 500"/>
                <a:gd name="T4" fmla="*/ 348 w 380"/>
                <a:gd name="T5" fmla="*/ 479 h 500"/>
                <a:gd name="T6" fmla="*/ 336 w 380"/>
                <a:gd name="T7" fmla="*/ 471 h 500"/>
                <a:gd name="T8" fmla="*/ 325 w 380"/>
                <a:gd name="T9" fmla="*/ 468 h 500"/>
                <a:gd name="T10" fmla="*/ 310 w 380"/>
                <a:gd name="T11" fmla="*/ 465 h 500"/>
                <a:gd name="T12" fmla="*/ 310 w 380"/>
                <a:gd name="T13" fmla="*/ 465 h 500"/>
                <a:gd name="T14" fmla="*/ 310 w 380"/>
                <a:gd name="T15" fmla="*/ 465 h 500"/>
                <a:gd name="T16" fmla="*/ 290 w 380"/>
                <a:gd name="T17" fmla="*/ 468 h 500"/>
                <a:gd name="T18" fmla="*/ 273 w 380"/>
                <a:gd name="T19" fmla="*/ 474 h 500"/>
                <a:gd name="T20" fmla="*/ 273 w 380"/>
                <a:gd name="T21" fmla="*/ 474 h 500"/>
                <a:gd name="T22" fmla="*/ 273 w 380"/>
                <a:gd name="T23" fmla="*/ 474 h 500"/>
                <a:gd name="T24" fmla="*/ 252 w 380"/>
                <a:gd name="T25" fmla="*/ 482 h 500"/>
                <a:gd name="T26" fmla="*/ 252 w 380"/>
                <a:gd name="T27" fmla="*/ 482 h 500"/>
                <a:gd name="T28" fmla="*/ 238 w 380"/>
                <a:gd name="T29" fmla="*/ 491 h 500"/>
                <a:gd name="T30" fmla="*/ 238 w 380"/>
                <a:gd name="T31" fmla="*/ 413 h 500"/>
                <a:gd name="T32" fmla="*/ 136 w 380"/>
                <a:gd name="T33" fmla="*/ 413 h 500"/>
                <a:gd name="T34" fmla="*/ 136 w 380"/>
                <a:gd name="T35" fmla="*/ 29 h 500"/>
                <a:gd name="T36" fmla="*/ 14 w 380"/>
                <a:gd name="T37" fmla="*/ 61 h 500"/>
                <a:gd name="T38" fmla="*/ 14 w 380"/>
                <a:gd name="T39" fmla="*/ 61 h 500"/>
                <a:gd name="T40" fmla="*/ 8 w 380"/>
                <a:gd name="T41" fmla="*/ 61 h 500"/>
                <a:gd name="T42" fmla="*/ 5 w 380"/>
                <a:gd name="T43" fmla="*/ 61 h 500"/>
                <a:gd name="T44" fmla="*/ 0 w 380"/>
                <a:gd name="T45" fmla="*/ 58 h 500"/>
                <a:gd name="T46" fmla="*/ 0 w 380"/>
                <a:gd name="T47" fmla="*/ 52 h 500"/>
                <a:gd name="T48" fmla="*/ 0 w 380"/>
                <a:gd name="T49" fmla="*/ 52 h 500"/>
                <a:gd name="T50" fmla="*/ 0 w 380"/>
                <a:gd name="T51" fmla="*/ 52 h 500"/>
                <a:gd name="T52" fmla="*/ 0 w 380"/>
                <a:gd name="T53" fmla="*/ 49 h 500"/>
                <a:gd name="T54" fmla="*/ 0 w 380"/>
                <a:gd name="T55" fmla="*/ 44 h 500"/>
                <a:gd name="T56" fmla="*/ 2 w 380"/>
                <a:gd name="T57" fmla="*/ 41 h 500"/>
                <a:gd name="T58" fmla="*/ 8 w 380"/>
                <a:gd name="T59" fmla="*/ 38 h 500"/>
                <a:gd name="T60" fmla="*/ 8 w 380"/>
                <a:gd name="T61" fmla="*/ 38 h 500"/>
                <a:gd name="T62" fmla="*/ 159 w 380"/>
                <a:gd name="T63" fmla="*/ 0 h 500"/>
                <a:gd name="T64" fmla="*/ 159 w 380"/>
                <a:gd name="T65" fmla="*/ 389 h 500"/>
                <a:gd name="T66" fmla="*/ 258 w 380"/>
                <a:gd name="T67" fmla="*/ 389 h 500"/>
                <a:gd name="T68" fmla="*/ 258 w 380"/>
                <a:gd name="T69" fmla="*/ 453 h 500"/>
                <a:gd name="T70" fmla="*/ 258 w 380"/>
                <a:gd name="T71" fmla="*/ 453 h 500"/>
                <a:gd name="T72" fmla="*/ 281 w 380"/>
                <a:gd name="T73" fmla="*/ 445 h 500"/>
                <a:gd name="T74" fmla="*/ 296 w 380"/>
                <a:gd name="T75" fmla="*/ 442 h 500"/>
                <a:gd name="T76" fmla="*/ 310 w 380"/>
                <a:gd name="T77" fmla="*/ 442 h 500"/>
                <a:gd name="T78" fmla="*/ 310 w 380"/>
                <a:gd name="T79" fmla="*/ 442 h 500"/>
                <a:gd name="T80" fmla="*/ 310 w 380"/>
                <a:gd name="T81" fmla="*/ 442 h 500"/>
                <a:gd name="T82" fmla="*/ 331 w 380"/>
                <a:gd name="T83" fmla="*/ 445 h 500"/>
                <a:gd name="T84" fmla="*/ 348 w 380"/>
                <a:gd name="T85" fmla="*/ 450 h 500"/>
                <a:gd name="T86" fmla="*/ 357 w 380"/>
                <a:gd name="T87" fmla="*/ 456 h 500"/>
                <a:gd name="T88" fmla="*/ 366 w 380"/>
                <a:gd name="T89" fmla="*/ 465 h 500"/>
                <a:gd name="T90" fmla="*/ 374 w 380"/>
                <a:gd name="T91" fmla="*/ 474 h 500"/>
                <a:gd name="T92" fmla="*/ 380 w 380"/>
                <a:gd name="T93" fmla="*/ 485 h 500"/>
                <a:gd name="T94" fmla="*/ 380 w 380"/>
                <a:gd name="T95" fmla="*/ 485 h 500"/>
                <a:gd name="T96" fmla="*/ 380 w 380"/>
                <a:gd name="T97" fmla="*/ 485 h 500"/>
                <a:gd name="T98" fmla="*/ 380 w 380"/>
                <a:gd name="T99" fmla="*/ 488 h 500"/>
                <a:gd name="T100" fmla="*/ 380 w 380"/>
                <a:gd name="T101" fmla="*/ 494 h 500"/>
                <a:gd name="T102" fmla="*/ 377 w 380"/>
                <a:gd name="T103" fmla="*/ 497 h 500"/>
                <a:gd name="T104" fmla="*/ 374 w 380"/>
                <a:gd name="T105" fmla="*/ 500 h 500"/>
                <a:gd name="T106" fmla="*/ 374 w 380"/>
                <a:gd name="T107" fmla="*/ 500 h 500"/>
                <a:gd name="T108" fmla="*/ 374 w 380"/>
                <a:gd name="T109" fmla="*/ 500 h 500"/>
                <a:gd name="T110" fmla="*/ 368 w 380"/>
                <a:gd name="T111" fmla="*/ 500 h 500"/>
                <a:gd name="T112" fmla="*/ 368 w 380"/>
                <a:gd name="T113" fmla="*/ 500 h 500"/>
                <a:gd name="T114" fmla="*/ 368 w 380"/>
                <a:gd name="T115" fmla="*/ 500 h 500"/>
                <a:gd name="T116" fmla="*/ 363 w 380"/>
                <a:gd name="T117" fmla="*/ 500 h 500"/>
                <a:gd name="T118" fmla="*/ 360 w 380"/>
                <a:gd name="T119" fmla="*/ 494 h 500"/>
                <a:gd name="T120" fmla="*/ 360 w 380"/>
                <a:gd name="T121" fmla="*/ 494 h 5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80" h="500">
                  <a:moveTo>
                    <a:pt x="360" y="494"/>
                  </a:moveTo>
                  <a:lnTo>
                    <a:pt x="360" y="494"/>
                  </a:lnTo>
                  <a:lnTo>
                    <a:pt x="348" y="479"/>
                  </a:lnTo>
                  <a:lnTo>
                    <a:pt x="336" y="471"/>
                  </a:lnTo>
                  <a:lnTo>
                    <a:pt x="325" y="468"/>
                  </a:lnTo>
                  <a:lnTo>
                    <a:pt x="310" y="465"/>
                  </a:lnTo>
                  <a:lnTo>
                    <a:pt x="290" y="468"/>
                  </a:lnTo>
                  <a:lnTo>
                    <a:pt x="273" y="474"/>
                  </a:lnTo>
                  <a:lnTo>
                    <a:pt x="252" y="482"/>
                  </a:lnTo>
                  <a:lnTo>
                    <a:pt x="238" y="491"/>
                  </a:lnTo>
                  <a:lnTo>
                    <a:pt x="238" y="413"/>
                  </a:lnTo>
                  <a:lnTo>
                    <a:pt x="136" y="413"/>
                  </a:lnTo>
                  <a:lnTo>
                    <a:pt x="136" y="29"/>
                  </a:lnTo>
                  <a:lnTo>
                    <a:pt x="14" y="61"/>
                  </a:lnTo>
                  <a:lnTo>
                    <a:pt x="8" y="61"/>
                  </a:lnTo>
                  <a:lnTo>
                    <a:pt x="5" y="61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2" y="41"/>
                  </a:lnTo>
                  <a:lnTo>
                    <a:pt x="8" y="38"/>
                  </a:lnTo>
                  <a:lnTo>
                    <a:pt x="159" y="0"/>
                  </a:lnTo>
                  <a:lnTo>
                    <a:pt x="159" y="389"/>
                  </a:lnTo>
                  <a:lnTo>
                    <a:pt x="258" y="389"/>
                  </a:lnTo>
                  <a:lnTo>
                    <a:pt x="258" y="453"/>
                  </a:lnTo>
                  <a:lnTo>
                    <a:pt x="281" y="445"/>
                  </a:lnTo>
                  <a:lnTo>
                    <a:pt x="296" y="442"/>
                  </a:lnTo>
                  <a:lnTo>
                    <a:pt x="310" y="442"/>
                  </a:lnTo>
                  <a:lnTo>
                    <a:pt x="331" y="445"/>
                  </a:lnTo>
                  <a:lnTo>
                    <a:pt x="348" y="450"/>
                  </a:lnTo>
                  <a:lnTo>
                    <a:pt x="357" y="456"/>
                  </a:lnTo>
                  <a:lnTo>
                    <a:pt x="366" y="465"/>
                  </a:lnTo>
                  <a:lnTo>
                    <a:pt x="374" y="474"/>
                  </a:lnTo>
                  <a:lnTo>
                    <a:pt x="380" y="485"/>
                  </a:lnTo>
                  <a:lnTo>
                    <a:pt x="380" y="488"/>
                  </a:lnTo>
                  <a:lnTo>
                    <a:pt x="380" y="494"/>
                  </a:lnTo>
                  <a:lnTo>
                    <a:pt x="377" y="497"/>
                  </a:lnTo>
                  <a:lnTo>
                    <a:pt x="374" y="500"/>
                  </a:lnTo>
                  <a:lnTo>
                    <a:pt x="368" y="500"/>
                  </a:lnTo>
                  <a:lnTo>
                    <a:pt x="363" y="500"/>
                  </a:lnTo>
                  <a:lnTo>
                    <a:pt x="360" y="4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1"/>
            <p:cNvSpPr>
              <a:spLocks/>
            </p:cNvSpPr>
            <p:nvPr/>
          </p:nvSpPr>
          <p:spPr bwMode="auto">
            <a:xfrm>
              <a:off x="4826" y="3133"/>
              <a:ext cx="107" cy="175"/>
            </a:xfrm>
            <a:custGeom>
              <a:avLst/>
              <a:gdLst>
                <a:gd name="T0" fmla="*/ 0 w 107"/>
                <a:gd name="T1" fmla="*/ 157 h 175"/>
                <a:gd name="T2" fmla="*/ 3 w 107"/>
                <a:gd name="T3" fmla="*/ 146 h 175"/>
                <a:gd name="T4" fmla="*/ 17 w 107"/>
                <a:gd name="T5" fmla="*/ 140 h 175"/>
                <a:gd name="T6" fmla="*/ 17 w 107"/>
                <a:gd name="T7" fmla="*/ 140 h 175"/>
                <a:gd name="T8" fmla="*/ 37 w 107"/>
                <a:gd name="T9" fmla="*/ 137 h 175"/>
                <a:gd name="T10" fmla="*/ 55 w 107"/>
                <a:gd name="T11" fmla="*/ 125 h 175"/>
                <a:gd name="T12" fmla="*/ 66 w 107"/>
                <a:gd name="T13" fmla="*/ 108 h 175"/>
                <a:gd name="T14" fmla="*/ 72 w 107"/>
                <a:gd name="T15" fmla="*/ 88 h 175"/>
                <a:gd name="T16" fmla="*/ 72 w 107"/>
                <a:gd name="T17" fmla="*/ 88 h 175"/>
                <a:gd name="T18" fmla="*/ 66 w 107"/>
                <a:gd name="T19" fmla="*/ 67 h 175"/>
                <a:gd name="T20" fmla="*/ 55 w 107"/>
                <a:gd name="T21" fmla="*/ 50 h 175"/>
                <a:gd name="T22" fmla="*/ 37 w 107"/>
                <a:gd name="T23" fmla="*/ 41 h 175"/>
                <a:gd name="T24" fmla="*/ 17 w 107"/>
                <a:gd name="T25" fmla="*/ 35 h 175"/>
                <a:gd name="T26" fmla="*/ 17 w 107"/>
                <a:gd name="T27" fmla="*/ 35 h 175"/>
                <a:gd name="T28" fmla="*/ 3 w 107"/>
                <a:gd name="T29" fmla="*/ 29 h 175"/>
                <a:gd name="T30" fmla="*/ 0 w 107"/>
                <a:gd name="T31" fmla="*/ 18 h 175"/>
                <a:gd name="T32" fmla="*/ 0 w 107"/>
                <a:gd name="T33" fmla="*/ 18 h 175"/>
                <a:gd name="T34" fmla="*/ 3 w 107"/>
                <a:gd name="T35" fmla="*/ 6 h 175"/>
                <a:gd name="T36" fmla="*/ 17 w 107"/>
                <a:gd name="T37" fmla="*/ 0 h 175"/>
                <a:gd name="T38" fmla="*/ 17 w 107"/>
                <a:gd name="T39" fmla="*/ 0 h 175"/>
                <a:gd name="T40" fmla="*/ 52 w 107"/>
                <a:gd name="T41" fmla="*/ 9 h 175"/>
                <a:gd name="T42" fmla="*/ 78 w 107"/>
                <a:gd name="T43" fmla="*/ 27 h 175"/>
                <a:gd name="T44" fmla="*/ 98 w 107"/>
                <a:gd name="T45" fmla="*/ 53 h 175"/>
                <a:gd name="T46" fmla="*/ 107 w 107"/>
                <a:gd name="T47" fmla="*/ 88 h 175"/>
                <a:gd name="T48" fmla="*/ 107 w 107"/>
                <a:gd name="T49" fmla="*/ 88 h 175"/>
                <a:gd name="T50" fmla="*/ 98 w 107"/>
                <a:gd name="T51" fmla="*/ 122 h 175"/>
                <a:gd name="T52" fmla="*/ 78 w 107"/>
                <a:gd name="T53" fmla="*/ 149 h 175"/>
                <a:gd name="T54" fmla="*/ 52 w 107"/>
                <a:gd name="T55" fmla="*/ 169 h 175"/>
                <a:gd name="T56" fmla="*/ 17 w 107"/>
                <a:gd name="T57" fmla="*/ 175 h 175"/>
                <a:gd name="T58" fmla="*/ 17 w 107"/>
                <a:gd name="T59" fmla="*/ 175 h 175"/>
                <a:gd name="T60" fmla="*/ 3 w 107"/>
                <a:gd name="T61" fmla="*/ 169 h 175"/>
                <a:gd name="T62" fmla="*/ 0 w 107"/>
                <a:gd name="T63" fmla="*/ 157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7" h="175">
                  <a:moveTo>
                    <a:pt x="0" y="157"/>
                  </a:moveTo>
                  <a:lnTo>
                    <a:pt x="0" y="157"/>
                  </a:lnTo>
                  <a:lnTo>
                    <a:pt x="0" y="151"/>
                  </a:lnTo>
                  <a:lnTo>
                    <a:pt x="3" y="146"/>
                  </a:lnTo>
                  <a:lnTo>
                    <a:pt x="8" y="143"/>
                  </a:lnTo>
                  <a:lnTo>
                    <a:pt x="17" y="140"/>
                  </a:lnTo>
                  <a:lnTo>
                    <a:pt x="29" y="140"/>
                  </a:lnTo>
                  <a:lnTo>
                    <a:pt x="37" y="137"/>
                  </a:lnTo>
                  <a:lnTo>
                    <a:pt x="46" y="131"/>
                  </a:lnTo>
                  <a:lnTo>
                    <a:pt x="55" y="125"/>
                  </a:lnTo>
                  <a:lnTo>
                    <a:pt x="64" y="117"/>
                  </a:lnTo>
                  <a:lnTo>
                    <a:pt x="66" y="108"/>
                  </a:lnTo>
                  <a:lnTo>
                    <a:pt x="69" y="99"/>
                  </a:lnTo>
                  <a:lnTo>
                    <a:pt x="72" y="88"/>
                  </a:lnTo>
                  <a:lnTo>
                    <a:pt x="69" y="79"/>
                  </a:lnTo>
                  <a:lnTo>
                    <a:pt x="66" y="67"/>
                  </a:lnTo>
                  <a:lnTo>
                    <a:pt x="64" y="58"/>
                  </a:lnTo>
                  <a:lnTo>
                    <a:pt x="55" y="50"/>
                  </a:lnTo>
                  <a:lnTo>
                    <a:pt x="46" y="44"/>
                  </a:lnTo>
                  <a:lnTo>
                    <a:pt x="37" y="41"/>
                  </a:lnTo>
                  <a:lnTo>
                    <a:pt x="29" y="35"/>
                  </a:lnTo>
                  <a:lnTo>
                    <a:pt x="17" y="35"/>
                  </a:lnTo>
                  <a:lnTo>
                    <a:pt x="8" y="35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3" y="6"/>
                  </a:lnTo>
                  <a:lnTo>
                    <a:pt x="8" y="3"/>
                  </a:lnTo>
                  <a:lnTo>
                    <a:pt x="17" y="0"/>
                  </a:lnTo>
                  <a:lnTo>
                    <a:pt x="34" y="3"/>
                  </a:lnTo>
                  <a:lnTo>
                    <a:pt x="52" y="9"/>
                  </a:lnTo>
                  <a:lnTo>
                    <a:pt x="66" y="15"/>
                  </a:lnTo>
                  <a:lnTo>
                    <a:pt x="78" y="27"/>
                  </a:lnTo>
                  <a:lnTo>
                    <a:pt x="90" y="38"/>
                  </a:lnTo>
                  <a:lnTo>
                    <a:pt x="98" y="53"/>
                  </a:lnTo>
                  <a:lnTo>
                    <a:pt x="104" y="70"/>
                  </a:lnTo>
                  <a:lnTo>
                    <a:pt x="107" y="88"/>
                  </a:lnTo>
                  <a:lnTo>
                    <a:pt x="104" y="105"/>
                  </a:lnTo>
                  <a:lnTo>
                    <a:pt x="98" y="122"/>
                  </a:lnTo>
                  <a:lnTo>
                    <a:pt x="90" y="137"/>
                  </a:lnTo>
                  <a:lnTo>
                    <a:pt x="78" y="149"/>
                  </a:lnTo>
                  <a:lnTo>
                    <a:pt x="66" y="160"/>
                  </a:lnTo>
                  <a:lnTo>
                    <a:pt x="52" y="169"/>
                  </a:lnTo>
                  <a:lnTo>
                    <a:pt x="34" y="172"/>
                  </a:lnTo>
                  <a:lnTo>
                    <a:pt x="17" y="175"/>
                  </a:lnTo>
                  <a:lnTo>
                    <a:pt x="8" y="175"/>
                  </a:lnTo>
                  <a:lnTo>
                    <a:pt x="3" y="169"/>
                  </a:lnTo>
                  <a:lnTo>
                    <a:pt x="0" y="163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2"/>
            <p:cNvSpPr>
              <a:spLocks/>
            </p:cNvSpPr>
            <p:nvPr/>
          </p:nvSpPr>
          <p:spPr bwMode="auto">
            <a:xfrm>
              <a:off x="4152" y="3133"/>
              <a:ext cx="107" cy="175"/>
            </a:xfrm>
            <a:custGeom>
              <a:avLst/>
              <a:gdLst>
                <a:gd name="T0" fmla="*/ 0 w 107"/>
                <a:gd name="T1" fmla="*/ 88 h 175"/>
                <a:gd name="T2" fmla="*/ 5 w 107"/>
                <a:gd name="T3" fmla="*/ 53 h 175"/>
                <a:gd name="T4" fmla="*/ 26 w 107"/>
                <a:gd name="T5" fmla="*/ 27 h 175"/>
                <a:gd name="T6" fmla="*/ 55 w 107"/>
                <a:gd name="T7" fmla="*/ 9 h 175"/>
                <a:gd name="T8" fmla="*/ 90 w 107"/>
                <a:gd name="T9" fmla="*/ 0 h 175"/>
                <a:gd name="T10" fmla="*/ 90 w 107"/>
                <a:gd name="T11" fmla="*/ 0 h 175"/>
                <a:gd name="T12" fmla="*/ 101 w 107"/>
                <a:gd name="T13" fmla="*/ 6 h 175"/>
                <a:gd name="T14" fmla="*/ 107 w 107"/>
                <a:gd name="T15" fmla="*/ 18 h 175"/>
                <a:gd name="T16" fmla="*/ 107 w 107"/>
                <a:gd name="T17" fmla="*/ 18 h 175"/>
                <a:gd name="T18" fmla="*/ 101 w 107"/>
                <a:gd name="T19" fmla="*/ 29 h 175"/>
                <a:gd name="T20" fmla="*/ 90 w 107"/>
                <a:gd name="T21" fmla="*/ 35 h 175"/>
                <a:gd name="T22" fmla="*/ 90 w 107"/>
                <a:gd name="T23" fmla="*/ 35 h 175"/>
                <a:gd name="T24" fmla="*/ 66 w 107"/>
                <a:gd name="T25" fmla="*/ 41 h 175"/>
                <a:gd name="T26" fmla="*/ 49 w 107"/>
                <a:gd name="T27" fmla="*/ 50 h 175"/>
                <a:gd name="T28" fmla="*/ 37 w 107"/>
                <a:gd name="T29" fmla="*/ 67 h 175"/>
                <a:gd name="T30" fmla="*/ 35 w 107"/>
                <a:gd name="T31" fmla="*/ 88 h 175"/>
                <a:gd name="T32" fmla="*/ 35 w 107"/>
                <a:gd name="T33" fmla="*/ 88 h 175"/>
                <a:gd name="T34" fmla="*/ 37 w 107"/>
                <a:gd name="T35" fmla="*/ 108 h 175"/>
                <a:gd name="T36" fmla="*/ 49 w 107"/>
                <a:gd name="T37" fmla="*/ 125 h 175"/>
                <a:gd name="T38" fmla="*/ 66 w 107"/>
                <a:gd name="T39" fmla="*/ 137 h 175"/>
                <a:gd name="T40" fmla="*/ 90 w 107"/>
                <a:gd name="T41" fmla="*/ 140 h 175"/>
                <a:gd name="T42" fmla="*/ 90 w 107"/>
                <a:gd name="T43" fmla="*/ 140 h 175"/>
                <a:gd name="T44" fmla="*/ 101 w 107"/>
                <a:gd name="T45" fmla="*/ 146 h 175"/>
                <a:gd name="T46" fmla="*/ 107 w 107"/>
                <a:gd name="T47" fmla="*/ 157 h 175"/>
                <a:gd name="T48" fmla="*/ 107 w 107"/>
                <a:gd name="T49" fmla="*/ 157 h 175"/>
                <a:gd name="T50" fmla="*/ 101 w 107"/>
                <a:gd name="T51" fmla="*/ 169 h 175"/>
                <a:gd name="T52" fmla="*/ 90 w 107"/>
                <a:gd name="T53" fmla="*/ 175 h 175"/>
                <a:gd name="T54" fmla="*/ 90 w 107"/>
                <a:gd name="T55" fmla="*/ 175 h 175"/>
                <a:gd name="T56" fmla="*/ 55 w 107"/>
                <a:gd name="T57" fmla="*/ 169 h 175"/>
                <a:gd name="T58" fmla="*/ 26 w 107"/>
                <a:gd name="T59" fmla="*/ 149 h 175"/>
                <a:gd name="T60" fmla="*/ 5 w 107"/>
                <a:gd name="T61" fmla="*/ 122 h 175"/>
                <a:gd name="T62" fmla="*/ 0 w 107"/>
                <a:gd name="T63" fmla="*/ 88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7" h="175">
                  <a:moveTo>
                    <a:pt x="0" y="88"/>
                  </a:moveTo>
                  <a:lnTo>
                    <a:pt x="0" y="88"/>
                  </a:lnTo>
                  <a:lnTo>
                    <a:pt x="3" y="70"/>
                  </a:lnTo>
                  <a:lnTo>
                    <a:pt x="5" y="53"/>
                  </a:lnTo>
                  <a:lnTo>
                    <a:pt x="14" y="38"/>
                  </a:lnTo>
                  <a:lnTo>
                    <a:pt x="26" y="27"/>
                  </a:lnTo>
                  <a:lnTo>
                    <a:pt x="40" y="15"/>
                  </a:lnTo>
                  <a:lnTo>
                    <a:pt x="55" y="9"/>
                  </a:lnTo>
                  <a:lnTo>
                    <a:pt x="72" y="3"/>
                  </a:lnTo>
                  <a:lnTo>
                    <a:pt x="90" y="0"/>
                  </a:lnTo>
                  <a:lnTo>
                    <a:pt x="96" y="3"/>
                  </a:lnTo>
                  <a:lnTo>
                    <a:pt x="101" y="6"/>
                  </a:lnTo>
                  <a:lnTo>
                    <a:pt x="104" y="12"/>
                  </a:lnTo>
                  <a:lnTo>
                    <a:pt x="107" y="18"/>
                  </a:lnTo>
                  <a:lnTo>
                    <a:pt x="104" y="27"/>
                  </a:lnTo>
                  <a:lnTo>
                    <a:pt x="101" y="29"/>
                  </a:lnTo>
                  <a:lnTo>
                    <a:pt x="96" y="35"/>
                  </a:lnTo>
                  <a:lnTo>
                    <a:pt x="90" y="35"/>
                  </a:lnTo>
                  <a:lnTo>
                    <a:pt x="78" y="35"/>
                  </a:lnTo>
                  <a:lnTo>
                    <a:pt x="66" y="41"/>
                  </a:lnTo>
                  <a:lnTo>
                    <a:pt x="58" y="44"/>
                  </a:lnTo>
                  <a:lnTo>
                    <a:pt x="49" y="50"/>
                  </a:lnTo>
                  <a:lnTo>
                    <a:pt x="43" y="58"/>
                  </a:lnTo>
                  <a:lnTo>
                    <a:pt x="37" y="67"/>
                  </a:lnTo>
                  <a:lnTo>
                    <a:pt x="35" y="79"/>
                  </a:lnTo>
                  <a:lnTo>
                    <a:pt x="35" y="88"/>
                  </a:lnTo>
                  <a:lnTo>
                    <a:pt x="35" y="99"/>
                  </a:lnTo>
                  <a:lnTo>
                    <a:pt x="37" y="108"/>
                  </a:lnTo>
                  <a:lnTo>
                    <a:pt x="43" y="117"/>
                  </a:lnTo>
                  <a:lnTo>
                    <a:pt x="49" y="125"/>
                  </a:lnTo>
                  <a:lnTo>
                    <a:pt x="58" y="131"/>
                  </a:lnTo>
                  <a:lnTo>
                    <a:pt x="66" y="137"/>
                  </a:lnTo>
                  <a:lnTo>
                    <a:pt x="78" y="140"/>
                  </a:lnTo>
                  <a:lnTo>
                    <a:pt x="90" y="140"/>
                  </a:lnTo>
                  <a:lnTo>
                    <a:pt x="96" y="143"/>
                  </a:lnTo>
                  <a:lnTo>
                    <a:pt x="101" y="146"/>
                  </a:lnTo>
                  <a:lnTo>
                    <a:pt x="104" y="151"/>
                  </a:lnTo>
                  <a:lnTo>
                    <a:pt x="107" y="157"/>
                  </a:lnTo>
                  <a:lnTo>
                    <a:pt x="104" y="163"/>
                  </a:lnTo>
                  <a:lnTo>
                    <a:pt x="101" y="169"/>
                  </a:lnTo>
                  <a:lnTo>
                    <a:pt x="96" y="175"/>
                  </a:lnTo>
                  <a:lnTo>
                    <a:pt x="90" y="175"/>
                  </a:lnTo>
                  <a:lnTo>
                    <a:pt x="72" y="172"/>
                  </a:lnTo>
                  <a:lnTo>
                    <a:pt x="55" y="169"/>
                  </a:lnTo>
                  <a:lnTo>
                    <a:pt x="40" y="160"/>
                  </a:lnTo>
                  <a:lnTo>
                    <a:pt x="26" y="149"/>
                  </a:lnTo>
                  <a:lnTo>
                    <a:pt x="14" y="137"/>
                  </a:lnTo>
                  <a:lnTo>
                    <a:pt x="5" y="122"/>
                  </a:lnTo>
                  <a:lnTo>
                    <a:pt x="3" y="105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3"/>
            <p:cNvSpPr>
              <a:spLocks/>
            </p:cNvSpPr>
            <p:nvPr/>
          </p:nvSpPr>
          <p:spPr bwMode="auto">
            <a:xfrm>
              <a:off x="4248" y="3491"/>
              <a:ext cx="578" cy="284"/>
            </a:xfrm>
            <a:custGeom>
              <a:avLst/>
              <a:gdLst>
                <a:gd name="T0" fmla="*/ 2 w 578"/>
                <a:gd name="T1" fmla="*/ 20 h 284"/>
                <a:gd name="T2" fmla="*/ 2 w 578"/>
                <a:gd name="T3" fmla="*/ 20 h 284"/>
                <a:gd name="T4" fmla="*/ 0 w 578"/>
                <a:gd name="T5" fmla="*/ 17 h 284"/>
                <a:gd name="T6" fmla="*/ 0 w 578"/>
                <a:gd name="T7" fmla="*/ 11 h 284"/>
                <a:gd name="T8" fmla="*/ 0 w 578"/>
                <a:gd name="T9" fmla="*/ 8 h 284"/>
                <a:gd name="T10" fmla="*/ 2 w 578"/>
                <a:gd name="T11" fmla="*/ 3 h 284"/>
                <a:gd name="T12" fmla="*/ 2 w 578"/>
                <a:gd name="T13" fmla="*/ 3 h 284"/>
                <a:gd name="T14" fmla="*/ 2 w 578"/>
                <a:gd name="T15" fmla="*/ 3 h 284"/>
                <a:gd name="T16" fmla="*/ 8 w 578"/>
                <a:gd name="T17" fmla="*/ 0 h 284"/>
                <a:gd name="T18" fmla="*/ 14 w 578"/>
                <a:gd name="T19" fmla="*/ 0 h 284"/>
                <a:gd name="T20" fmla="*/ 17 w 578"/>
                <a:gd name="T21" fmla="*/ 0 h 284"/>
                <a:gd name="T22" fmla="*/ 23 w 578"/>
                <a:gd name="T23" fmla="*/ 3 h 284"/>
                <a:gd name="T24" fmla="*/ 23 w 578"/>
                <a:gd name="T25" fmla="*/ 3 h 284"/>
                <a:gd name="T26" fmla="*/ 261 w 578"/>
                <a:gd name="T27" fmla="*/ 249 h 284"/>
                <a:gd name="T28" fmla="*/ 557 w 578"/>
                <a:gd name="T29" fmla="*/ 8 h 284"/>
                <a:gd name="T30" fmla="*/ 557 w 578"/>
                <a:gd name="T31" fmla="*/ 8 h 284"/>
                <a:gd name="T32" fmla="*/ 560 w 578"/>
                <a:gd name="T33" fmla="*/ 5 h 284"/>
                <a:gd name="T34" fmla="*/ 566 w 578"/>
                <a:gd name="T35" fmla="*/ 5 h 284"/>
                <a:gd name="T36" fmla="*/ 569 w 578"/>
                <a:gd name="T37" fmla="*/ 5 h 284"/>
                <a:gd name="T38" fmla="*/ 575 w 578"/>
                <a:gd name="T39" fmla="*/ 11 h 284"/>
                <a:gd name="T40" fmla="*/ 575 w 578"/>
                <a:gd name="T41" fmla="*/ 11 h 284"/>
                <a:gd name="T42" fmla="*/ 575 w 578"/>
                <a:gd name="T43" fmla="*/ 11 h 284"/>
                <a:gd name="T44" fmla="*/ 578 w 578"/>
                <a:gd name="T45" fmla="*/ 14 h 284"/>
                <a:gd name="T46" fmla="*/ 578 w 578"/>
                <a:gd name="T47" fmla="*/ 20 h 284"/>
                <a:gd name="T48" fmla="*/ 575 w 578"/>
                <a:gd name="T49" fmla="*/ 23 h 284"/>
                <a:gd name="T50" fmla="*/ 572 w 578"/>
                <a:gd name="T51" fmla="*/ 29 h 284"/>
                <a:gd name="T52" fmla="*/ 572 w 578"/>
                <a:gd name="T53" fmla="*/ 29 h 284"/>
                <a:gd name="T54" fmla="*/ 261 w 578"/>
                <a:gd name="T55" fmla="*/ 284 h 284"/>
                <a:gd name="T56" fmla="*/ 2 w 578"/>
                <a:gd name="T57" fmla="*/ 20 h 284"/>
                <a:gd name="T58" fmla="*/ 2 w 578"/>
                <a:gd name="T59" fmla="*/ 20 h 28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78" h="284">
                  <a:moveTo>
                    <a:pt x="2" y="20"/>
                  </a:moveTo>
                  <a:lnTo>
                    <a:pt x="2" y="20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8"/>
                  </a:lnTo>
                  <a:lnTo>
                    <a:pt x="2" y="3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3" y="3"/>
                  </a:lnTo>
                  <a:lnTo>
                    <a:pt x="261" y="249"/>
                  </a:lnTo>
                  <a:lnTo>
                    <a:pt x="557" y="8"/>
                  </a:lnTo>
                  <a:lnTo>
                    <a:pt x="560" y="5"/>
                  </a:lnTo>
                  <a:lnTo>
                    <a:pt x="566" y="5"/>
                  </a:lnTo>
                  <a:lnTo>
                    <a:pt x="569" y="5"/>
                  </a:lnTo>
                  <a:lnTo>
                    <a:pt x="575" y="11"/>
                  </a:lnTo>
                  <a:lnTo>
                    <a:pt x="578" y="14"/>
                  </a:lnTo>
                  <a:lnTo>
                    <a:pt x="578" y="20"/>
                  </a:lnTo>
                  <a:lnTo>
                    <a:pt x="575" y="23"/>
                  </a:lnTo>
                  <a:lnTo>
                    <a:pt x="572" y="29"/>
                  </a:lnTo>
                  <a:lnTo>
                    <a:pt x="261" y="284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4"/>
            <p:cNvSpPr>
              <a:spLocks/>
            </p:cNvSpPr>
            <p:nvPr/>
          </p:nvSpPr>
          <p:spPr bwMode="auto">
            <a:xfrm>
              <a:off x="3515" y="2369"/>
              <a:ext cx="654" cy="654"/>
            </a:xfrm>
            <a:custGeom>
              <a:avLst/>
              <a:gdLst>
                <a:gd name="T0" fmla="*/ 326 w 654"/>
                <a:gd name="T1" fmla="*/ 654 h 654"/>
                <a:gd name="T2" fmla="*/ 393 w 654"/>
                <a:gd name="T3" fmla="*/ 648 h 654"/>
                <a:gd name="T4" fmla="*/ 454 w 654"/>
                <a:gd name="T5" fmla="*/ 628 h 654"/>
                <a:gd name="T6" fmla="*/ 509 w 654"/>
                <a:gd name="T7" fmla="*/ 599 h 654"/>
                <a:gd name="T8" fmla="*/ 558 w 654"/>
                <a:gd name="T9" fmla="*/ 558 h 654"/>
                <a:gd name="T10" fmla="*/ 599 w 654"/>
                <a:gd name="T11" fmla="*/ 512 h 654"/>
                <a:gd name="T12" fmla="*/ 628 w 654"/>
                <a:gd name="T13" fmla="*/ 454 h 654"/>
                <a:gd name="T14" fmla="*/ 648 w 654"/>
                <a:gd name="T15" fmla="*/ 393 h 654"/>
                <a:gd name="T16" fmla="*/ 654 w 654"/>
                <a:gd name="T17" fmla="*/ 329 h 654"/>
                <a:gd name="T18" fmla="*/ 651 w 654"/>
                <a:gd name="T19" fmla="*/ 294 h 654"/>
                <a:gd name="T20" fmla="*/ 640 w 654"/>
                <a:gd name="T21" fmla="*/ 230 h 654"/>
                <a:gd name="T22" fmla="*/ 613 w 654"/>
                <a:gd name="T23" fmla="*/ 172 h 654"/>
                <a:gd name="T24" fmla="*/ 579 w 654"/>
                <a:gd name="T25" fmla="*/ 120 h 654"/>
                <a:gd name="T26" fmla="*/ 535 w 654"/>
                <a:gd name="T27" fmla="*/ 76 h 654"/>
                <a:gd name="T28" fmla="*/ 483 w 654"/>
                <a:gd name="T29" fmla="*/ 41 h 654"/>
                <a:gd name="T30" fmla="*/ 425 w 654"/>
                <a:gd name="T31" fmla="*/ 15 h 654"/>
                <a:gd name="T32" fmla="*/ 361 w 654"/>
                <a:gd name="T33" fmla="*/ 3 h 654"/>
                <a:gd name="T34" fmla="*/ 326 w 654"/>
                <a:gd name="T35" fmla="*/ 0 h 654"/>
                <a:gd name="T36" fmla="*/ 262 w 654"/>
                <a:gd name="T37" fmla="*/ 6 h 654"/>
                <a:gd name="T38" fmla="*/ 201 w 654"/>
                <a:gd name="T39" fmla="*/ 27 h 654"/>
                <a:gd name="T40" fmla="*/ 143 w 654"/>
                <a:gd name="T41" fmla="*/ 56 h 654"/>
                <a:gd name="T42" fmla="*/ 96 w 654"/>
                <a:gd name="T43" fmla="*/ 96 h 654"/>
                <a:gd name="T44" fmla="*/ 56 w 654"/>
                <a:gd name="T45" fmla="*/ 146 h 654"/>
                <a:gd name="T46" fmla="*/ 27 w 654"/>
                <a:gd name="T47" fmla="*/ 201 h 654"/>
                <a:gd name="T48" fmla="*/ 6 w 654"/>
                <a:gd name="T49" fmla="*/ 262 h 654"/>
                <a:gd name="T50" fmla="*/ 0 w 654"/>
                <a:gd name="T51" fmla="*/ 329 h 654"/>
                <a:gd name="T52" fmla="*/ 0 w 654"/>
                <a:gd name="T53" fmla="*/ 361 h 654"/>
                <a:gd name="T54" fmla="*/ 15 w 654"/>
                <a:gd name="T55" fmla="*/ 425 h 654"/>
                <a:gd name="T56" fmla="*/ 38 w 654"/>
                <a:gd name="T57" fmla="*/ 483 h 654"/>
                <a:gd name="T58" fmla="*/ 76 w 654"/>
                <a:gd name="T59" fmla="*/ 535 h 654"/>
                <a:gd name="T60" fmla="*/ 120 w 654"/>
                <a:gd name="T61" fmla="*/ 581 h 654"/>
                <a:gd name="T62" fmla="*/ 172 w 654"/>
                <a:gd name="T63" fmla="*/ 616 h 654"/>
                <a:gd name="T64" fmla="*/ 230 w 654"/>
                <a:gd name="T65" fmla="*/ 639 h 654"/>
                <a:gd name="T66" fmla="*/ 294 w 654"/>
                <a:gd name="T67" fmla="*/ 654 h 654"/>
                <a:gd name="T68" fmla="*/ 326 w 654"/>
                <a:gd name="T69" fmla="*/ 654 h 6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54" h="654">
                  <a:moveTo>
                    <a:pt x="326" y="654"/>
                  </a:moveTo>
                  <a:lnTo>
                    <a:pt x="326" y="654"/>
                  </a:lnTo>
                  <a:lnTo>
                    <a:pt x="361" y="654"/>
                  </a:lnTo>
                  <a:lnTo>
                    <a:pt x="393" y="648"/>
                  </a:lnTo>
                  <a:lnTo>
                    <a:pt x="425" y="639"/>
                  </a:lnTo>
                  <a:lnTo>
                    <a:pt x="454" y="628"/>
                  </a:lnTo>
                  <a:lnTo>
                    <a:pt x="483" y="616"/>
                  </a:lnTo>
                  <a:lnTo>
                    <a:pt x="509" y="599"/>
                  </a:lnTo>
                  <a:lnTo>
                    <a:pt x="535" y="581"/>
                  </a:lnTo>
                  <a:lnTo>
                    <a:pt x="558" y="558"/>
                  </a:lnTo>
                  <a:lnTo>
                    <a:pt x="579" y="535"/>
                  </a:lnTo>
                  <a:lnTo>
                    <a:pt x="599" y="512"/>
                  </a:lnTo>
                  <a:lnTo>
                    <a:pt x="613" y="483"/>
                  </a:lnTo>
                  <a:lnTo>
                    <a:pt x="628" y="454"/>
                  </a:lnTo>
                  <a:lnTo>
                    <a:pt x="640" y="425"/>
                  </a:lnTo>
                  <a:lnTo>
                    <a:pt x="648" y="393"/>
                  </a:lnTo>
                  <a:lnTo>
                    <a:pt x="651" y="361"/>
                  </a:lnTo>
                  <a:lnTo>
                    <a:pt x="654" y="329"/>
                  </a:lnTo>
                  <a:lnTo>
                    <a:pt x="651" y="294"/>
                  </a:lnTo>
                  <a:lnTo>
                    <a:pt x="648" y="262"/>
                  </a:lnTo>
                  <a:lnTo>
                    <a:pt x="640" y="230"/>
                  </a:lnTo>
                  <a:lnTo>
                    <a:pt x="628" y="201"/>
                  </a:lnTo>
                  <a:lnTo>
                    <a:pt x="613" y="172"/>
                  </a:lnTo>
                  <a:lnTo>
                    <a:pt x="599" y="146"/>
                  </a:lnTo>
                  <a:lnTo>
                    <a:pt x="579" y="120"/>
                  </a:lnTo>
                  <a:lnTo>
                    <a:pt x="558" y="96"/>
                  </a:lnTo>
                  <a:lnTo>
                    <a:pt x="535" y="76"/>
                  </a:lnTo>
                  <a:lnTo>
                    <a:pt x="509" y="56"/>
                  </a:lnTo>
                  <a:lnTo>
                    <a:pt x="483" y="41"/>
                  </a:lnTo>
                  <a:lnTo>
                    <a:pt x="454" y="27"/>
                  </a:lnTo>
                  <a:lnTo>
                    <a:pt x="425" y="15"/>
                  </a:lnTo>
                  <a:lnTo>
                    <a:pt x="393" y="6"/>
                  </a:lnTo>
                  <a:lnTo>
                    <a:pt x="361" y="3"/>
                  </a:lnTo>
                  <a:lnTo>
                    <a:pt x="326" y="0"/>
                  </a:lnTo>
                  <a:lnTo>
                    <a:pt x="294" y="3"/>
                  </a:lnTo>
                  <a:lnTo>
                    <a:pt x="262" y="6"/>
                  </a:lnTo>
                  <a:lnTo>
                    <a:pt x="230" y="15"/>
                  </a:lnTo>
                  <a:lnTo>
                    <a:pt x="201" y="27"/>
                  </a:lnTo>
                  <a:lnTo>
                    <a:pt x="172" y="41"/>
                  </a:lnTo>
                  <a:lnTo>
                    <a:pt x="143" y="56"/>
                  </a:lnTo>
                  <a:lnTo>
                    <a:pt x="120" y="76"/>
                  </a:lnTo>
                  <a:lnTo>
                    <a:pt x="96" y="96"/>
                  </a:lnTo>
                  <a:lnTo>
                    <a:pt x="76" y="120"/>
                  </a:lnTo>
                  <a:lnTo>
                    <a:pt x="56" y="146"/>
                  </a:lnTo>
                  <a:lnTo>
                    <a:pt x="38" y="172"/>
                  </a:lnTo>
                  <a:lnTo>
                    <a:pt x="27" y="201"/>
                  </a:lnTo>
                  <a:lnTo>
                    <a:pt x="15" y="230"/>
                  </a:lnTo>
                  <a:lnTo>
                    <a:pt x="6" y="262"/>
                  </a:lnTo>
                  <a:lnTo>
                    <a:pt x="0" y="294"/>
                  </a:lnTo>
                  <a:lnTo>
                    <a:pt x="0" y="329"/>
                  </a:lnTo>
                  <a:lnTo>
                    <a:pt x="0" y="361"/>
                  </a:lnTo>
                  <a:lnTo>
                    <a:pt x="6" y="393"/>
                  </a:lnTo>
                  <a:lnTo>
                    <a:pt x="15" y="425"/>
                  </a:lnTo>
                  <a:lnTo>
                    <a:pt x="27" y="454"/>
                  </a:lnTo>
                  <a:lnTo>
                    <a:pt x="38" y="483"/>
                  </a:lnTo>
                  <a:lnTo>
                    <a:pt x="56" y="512"/>
                  </a:lnTo>
                  <a:lnTo>
                    <a:pt x="76" y="535"/>
                  </a:lnTo>
                  <a:lnTo>
                    <a:pt x="96" y="558"/>
                  </a:lnTo>
                  <a:lnTo>
                    <a:pt x="120" y="581"/>
                  </a:lnTo>
                  <a:lnTo>
                    <a:pt x="143" y="599"/>
                  </a:lnTo>
                  <a:lnTo>
                    <a:pt x="172" y="616"/>
                  </a:lnTo>
                  <a:lnTo>
                    <a:pt x="201" y="628"/>
                  </a:lnTo>
                  <a:lnTo>
                    <a:pt x="230" y="639"/>
                  </a:lnTo>
                  <a:lnTo>
                    <a:pt x="262" y="648"/>
                  </a:lnTo>
                  <a:lnTo>
                    <a:pt x="294" y="654"/>
                  </a:lnTo>
                  <a:lnTo>
                    <a:pt x="326" y="6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5"/>
            <p:cNvSpPr>
              <a:spLocks/>
            </p:cNvSpPr>
            <p:nvPr/>
          </p:nvSpPr>
          <p:spPr bwMode="auto">
            <a:xfrm>
              <a:off x="3582" y="2436"/>
              <a:ext cx="587" cy="587"/>
            </a:xfrm>
            <a:custGeom>
              <a:avLst/>
              <a:gdLst>
                <a:gd name="T0" fmla="*/ 459 w 587"/>
                <a:gd name="T1" fmla="*/ 0 h 587"/>
                <a:gd name="T2" fmla="*/ 488 w 587"/>
                <a:gd name="T3" fmla="*/ 44 h 587"/>
                <a:gd name="T4" fmla="*/ 509 w 587"/>
                <a:gd name="T5" fmla="*/ 93 h 587"/>
                <a:gd name="T6" fmla="*/ 520 w 587"/>
                <a:gd name="T7" fmla="*/ 145 h 587"/>
                <a:gd name="T8" fmla="*/ 526 w 587"/>
                <a:gd name="T9" fmla="*/ 201 h 587"/>
                <a:gd name="T10" fmla="*/ 523 w 587"/>
                <a:gd name="T11" fmla="*/ 233 h 587"/>
                <a:gd name="T12" fmla="*/ 512 w 587"/>
                <a:gd name="T13" fmla="*/ 297 h 587"/>
                <a:gd name="T14" fmla="*/ 485 w 587"/>
                <a:gd name="T15" fmla="*/ 355 h 587"/>
                <a:gd name="T16" fmla="*/ 451 w 587"/>
                <a:gd name="T17" fmla="*/ 407 h 587"/>
                <a:gd name="T18" fmla="*/ 407 w 587"/>
                <a:gd name="T19" fmla="*/ 450 h 587"/>
                <a:gd name="T20" fmla="*/ 355 w 587"/>
                <a:gd name="T21" fmla="*/ 488 h 587"/>
                <a:gd name="T22" fmla="*/ 297 w 587"/>
                <a:gd name="T23" fmla="*/ 511 h 587"/>
                <a:gd name="T24" fmla="*/ 233 w 587"/>
                <a:gd name="T25" fmla="*/ 526 h 587"/>
                <a:gd name="T26" fmla="*/ 198 w 587"/>
                <a:gd name="T27" fmla="*/ 526 h 587"/>
                <a:gd name="T28" fmla="*/ 143 w 587"/>
                <a:gd name="T29" fmla="*/ 523 h 587"/>
                <a:gd name="T30" fmla="*/ 93 w 587"/>
                <a:gd name="T31" fmla="*/ 509 h 587"/>
                <a:gd name="T32" fmla="*/ 44 w 587"/>
                <a:gd name="T33" fmla="*/ 488 h 587"/>
                <a:gd name="T34" fmla="*/ 0 w 587"/>
                <a:gd name="T35" fmla="*/ 459 h 587"/>
                <a:gd name="T36" fmla="*/ 23 w 587"/>
                <a:gd name="T37" fmla="*/ 488 h 587"/>
                <a:gd name="T38" fmla="*/ 82 w 587"/>
                <a:gd name="T39" fmla="*/ 535 h 587"/>
                <a:gd name="T40" fmla="*/ 148 w 587"/>
                <a:gd name="T41" fmla="*/ 567 h 587"/>
                <a:gd name="T42" fmla="*/ 221 w 587"/>
                <a:gd name="T43" fmla="*/ 584 h 587"/>
                <a:gd name="T44" fmla="*/ 259 w 587"/>
                <a:gd name="T45" fmla="*/ 587 h 587"/>
                <a:gd name="T46" fmla="*/ 326 w 587"/>
                <a:gd name="T47" fmla="*/ 581 h 587"/>
                <a:gd name="T48" fmla="*/ 387 w 587"/>
                <a:gd name="T49" fmla="*/ 561 h 587"/>
                <a:gd name="T50" fmla="*/ 442 w 587"/>
                <a:gd name="T51" fmla="*/ 532 h 587"/>
                <a:gd name="T52" fmla="*/ 491 w 587"/>
                <a:gd name="T53" fmla="*/ 491 h 587"/>
                <a:gd name="T54" fmla="*/ 532 w 587"/>
                <a:gd name="T55" fmla="*/ 445 h 587"/>
                <a:gd name="T56" fmla="*/ 561 w 587"/>
                <a:gd name="T57" fmla="*/ 387 h 587"/>
                <a:gd name="T58" fmla="*/ 581 w 587"/>
                <a:gd name="T59" fmla="*/ 326 h 587"/>
                <a:gd name="T60" fmla="*/ 587 w 587"/>
                <a:gd name="T61" fmla="*/ 262 h 587"/>
                <a:gd name="T62" fmla="*/ 584 w 587"/>
                <a:gd name="T63" fmla="*/ 221 h 587"/>
                <a:gd name="T64" fmla="*/ 567 w 587"/>
                <a:gd name="T65" fmla="*/ 148 h 587"/>
                <a:gd name="T66" fmla="*/ 535 w 587"/>
                <a:gd name="T67" fmla="*/ 82 h 587"/>
                <a:gd name="T68" fmla="*/ 485 w 587"/>
                <a:gd name="T69" fmla="*/ 23 h 587"/>
                <a:gd name="T70" fmla="*/ 459 w 587"/>
                <a:gd name="T71" fmla="*/ 0 h 5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87" h="587">
                  <a:moveTo>
                    <a:pt x="459" y="0"/>
                  </a:moveTo>
                  <a:lnTo>
                    <a:pt x="459" y="0"/>
                  </a:lnTo>
                  <a:lnTo>
                    <a:pt x="474" y="21"/>
                  </a:lnTo>
                  <a:lnTo>
                    <a:pt x="488" y="44"/>
                  </a:lnTo>
                  <a:lnTo>
                    <a:pt x="497" y="67"/>
                  </a:lnTo>
                  <a:lnTo>
                    <a:pt x="509" y="93"/>
                  </a:lnTo>
                  <a:lnTo>
                    <a:pt x="514" y="119"/>
                  </a:lnTo>
                  <a:lnTo>
                    <a:pt x="520" y="145"/>
                  </a:lnTo>
                  <a:lnTo>
                    <a:pt x="526" y="172"/>
                  </a:lnTo>
                  <a:lnTo>
                    <a:pt x="526" y="201"/>
                  </a:lnTo>
                  <a:lnTo>
                    <a:pt x="523" y="233"/>
                  </a:lnTo>
                  <a:lnTo>
                    <a:pt x="520" y="265"/>
                  </a:lnTo>
                  <a:lnTo>
                    <a:pt x="512" y="297"/>
                  </a:lnTo>
                  <a:lnTo>
                    <a:pt x="500" y="326"/>
                  </a:lnTo>
                  <a:lnTo>
                    <a:pt x="485" y="355"/>
                  </a:lnTo>
                  <a:lnTo>
                    <a:pt x="471" y="381"/>
                  </a:lnTo>
                  <a:lnTo>
                    <a:pt x="451" y="407"/>
                  </a:lnTo>
                  <a:lnTo>
                    <a:pt x="430" y="430"/>
                  </a:lnTo>
                  <a:lnTo>
                    <a:pt x="407" y="450"/>
                  </a:lnTo>
                  <a:lnTo>
                    <a:pt x="381" y="471"/>
                  </a:lnTo>
                  <a:lnTo>
                    <a:pt x="355" y="488"/>
                  </a:lnTo>
                  <a:lnTo>
                    <a:pt x="326" y="500"/>
                  </a:lnTo>
                  <a:lnTo>
                    <a:pt x="297" y="511"/>
                  </a:lnTo>
                  <a:lnTo>
                    <a:pt x="265" y="520"/>
                  </a:lnTo>
                  <a:lnTo>
                    <a:pt x="233" y="526"/>
                  </a:lnTo>
                  <a:lnTo>
                    <a:pt x="198" y="526"/>
                  </a:lnTo>
                  <a:lnTo>
                    <a:pt x="172" y="526"/>
                  </a:lnTo>
                  <a:lnTo>
                    <a:pt x="143" y="523"/>
                  </a:lnTo>
                  <a:lnTo>
                    <a:pt x="116" y="517"/>
                  </a:lnTo>
                  <a:lnTo>
                    <a:pt x="93" y="509"/>
                  </a:lnTo>
                  <a:lnTo>
                    <a:pt x="67" y="500"/>
                  </a:lnTo>
                  <a:lnTo>
                    <a:pt x="44" y="488"/>
                  </a:lnTo>
                  <a:lnTo>
                    <a:pt x="21" y="474"/>
                  </a:lnTo>
                  <a:lnTo>
                    <a:pt x="0" y="459"/>
                  </a:lnTo>
                  <a:lnTo>
                    <a:pt x="23" y="488"/>
                  </a:lnTo>
                  <a:lnTo>
                    <a:pt x="53" y="511"/>
                  </a:lnTo>
                  <a:lnTo>
                    <a:pt x="82" y="535"/>
                  </a:lnTo>
                  <a:lnTo>
                    <a:pt x="114" y="552"/>
                  </a:lnTo>
                  <a:lnTo>
                    <a:pt x="148" y="567"/>
                  </a:lnTo>
                  <a:lnTo>
                    <a:pt x="183" y="578"/>
                  </a:lnTo>
                  <a:lnTo>
                    <a:pt x="221" y="584"/>
                  </a:lnTo>
                  <a:lnTo>
                    <a:pt x="259" y="587"/>
                  </a:lnTo>
                  <a:lnTo>
                    <a:pt x="294" y="587"/>
                  </a:lnTo>
                  <a:lnTo>
                    <a:pt x="326" y="581"/>
                  </a:lnTo>
                  <a:lnTo>
                    <a:pt x="358" y="572"/>
                  </a:lnTo>
                  <a:lnTo>
                    <a:pt x="387" y="561"/>
                  </a:lnTo>
                  <a:lnTo>
                    <a:pt x="416" y="549"/>
                  </a:lnTo>
                  <a:lnTo>
                    <a:pt x="442" y="532"/>
                  </a:lnTo>
                  <a:lnTo>
                    <a:pt x="468" y="514"/>
                  </a:lnTo>
                  <a:lnTo>
                    <a:pt x="491" y="491"/>
                  </a:lnTo>
                  <a:lnTo>
                    <a:pt x="512" y="468"/>
                  </a:lnTo>
                  <a:lnTo>
                    <a:pt x="532" y="445"/>
                  </a:lnTo>
                  <a:lnTo>
                    <a:pt x="546" y="416"/>
                  </a:lnTo>
                  <a:lnTo>
                    <a:pt x="561" y="387"/>
                  </a:lnTo>
                  <a:lnTo>
                    <a:pt x="573" y="358"/>
                  </a:lnTo>
                  <a:lnTo>
                    <a:pt x="581" y="326"/>
                  </a:lnTo>
                  <a:lnTo>
                    <a:pt x="584" y="294"/>
                  </a:lnTo>
                  <a:lnTo>
                    <a:pt x="587" y="262"/>
                  </a:lnTo>
                  <a:lnTo>
                    <a:pt x="584" y="221"/>
                  </a:lnTo>
                  <a:lnTo>
                    <a:pt x="578" y="183"/>
                  </a:lnTo>
                  <a:lnTo>
                    <a:pt x="567" y="148"/>
                  </a:lnTo>
                  <a:lnTo>
                    <a:pt x="552" y="114"/>
                  </a:lnTo>
                  <a:lnTo>
                    <a:pt x="535" y="82"/>
                  </a:lnTo>
                  <a:lnTo>
                    <a:pt x="512" y="53"/>
                  </a:lnTo>
                  <a:lnTo>
                    <a:pt x="485" y="23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E4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6"/>
            <p:cNvSpPr>
              <a:spLocks/>
            </p:cNvSpPr>
            <p:nvPr/>
          </p:nvSpPr>
          <p:spPr bwMode="auto">
            <a:xfrm>
              <a:off x="3498" y="2352"/>
              <a:ext cx="689" cy="688"/>
            </a:xfrm>
            <a:custGeom>
              <a:avLst/>
              <a:gdLst>
                <a:gd name="T0" fmla="*/ 0 w 689"/>
                <a:gd name="T1" fmla="*/ 308 h 688"/>
                <a:gd name="T2" fmla="*/ 26 w 689"/>
                <a:gd name="T3" fmla="*/ 209 h 688"/>
                <a:gd name="T4" fmla="*/ 78 w 689"/>
                <a:gd name="T5" fmla="*/ 125 h 688"/>
                <a:gd name="T6" fmla="*/ 151 w 689"/>
                <a:gd name="T7" fmla="*/ 58 h 688"/>
                <a:gd name="T8" fmla="*/ 241 w 689"/>
                <a:gd name="T9" fmla="*/ 15 h 688"/>
                <a:gd name="T10" fmla="*/ 343 w 689"/>
                <a:gd name="T11" fmla="*/ 0 h 688"/>
                <a:gd name="T12" fmla="*/ 381 w 689"/>
                <a:gd name="T13" fmla="*/ 0 h 688"/>
                <a:gd name="T14" fmla="*/ 479 w 689"/>
                <a:gd name="T15" fmla="*/ 26 h 688"/>
                <a:gd name="T16" fmla="*/ 564 w 689"/>
                <a:gd name="T17" fmla="*/ 78 h 688"/>
                <a:gd name="T18" fmla="*/ 630 w 689"/>
                <a:gd name="T19" fmla="*/ 151 h 688"/>
                <a:gd name="T20" fmla="*/ 674 w 689"/>
                <a:gd name="T21" fmla="*/ 241 h 688"/>
                <a:gd name="T22" fmla="*/ 689 w 689"/>
                <a:gd name="T23" fmla="*/ 346 h 688"/>
                <a:gd name="T24" fmla="*/ 689 w 689"/>
                <a:gd name="T25" fmla="*/ 381 h 688"/>
                <a:gd name="T26" fmla="*/ 662 w 689"/>
                <a:gd name="T27" fmla="*/ 479 h 688"/>
                <a:gd name="T28" fmla="*/ 610 w 689"/>
                <a:gd name="T29" fmla="*/ 564 h 688"/>
                <a:gd name="T30" fmla="*/ 537 w 689"/>
                <a:gd name="T31" fmla="*/ 630 h 688"/>
                <a:gd name="T32" fmla="*/ 447 w 689"/>
                <a:gd name="T33" fmla="*/ 674 h 688"/>
                <a:gd name="T34" fmla="*/ 343 w 689"/>
                <a:gd name="T35" fmla="*/ 688 h 688"/>
                <a:gd name="T36" fmla="*/ 343 w 689"/>
                <a:gd name="T37" fmla="*/ 654 h 688"/>
                <a:gd name="T38" fmla="*/ 407 w 689"/>
                <a:gd name="T39" fmla="*/ 648 h 688"/>
                <a:gd name="T40" fmla="*/ 491 w 689"/>
                <a:gd name="T41" fmla="*/ 616 h 688"/>
                <a:gd name="T42" fmla="*/ 564 w 689"/>
                <a:gd name="T43" fmla="*/ 564 h 688"/>
                <a:gd name="T44" fmla="*/ 616 w 689"/>
                <a:gd name="T45" fmla="*/ 491 h 688"/>
                <a:gd name="T46" fmla="*/ 648 w 689"/>
                <a:gd name="T47" fmla="*/ 407 h 688"/>
                <a:gd name="T48" fmla="*/ 654 w 689"/>
                <a:gd name="T49" fmla="*/ 346 h 688"/>
                <a:gd name="T50" fmla="*/ 648 w 689"/>
                <a:gd name="T51" fmla="*/ 282 h 688"/>
                <a:gd name="T52" fmla="*/ 616 w 689"/>
                <a:gd name="T53" fmla="*/ 198 h 688"/>
                <a:gd name="T54" fmla="*/ 564 w 689"/>
                <a:gd name="T55" fmla="*/ 125 h 688"/>
                <a:gd name="T56" fmla="*/ 491 w 689"/>
                <a:gd name="T57" fmla="*/ 73 h 688"/>
                <a:gd name="T58" fmla="*/ 407 w 689"/>
                <a:gd name="T59" fmla="*/ 41 h 688"/>
                <a:gd name="T60" fmla="*/ 343 w 689"/>
                <a:gd name="T61" fmla="*/ 35 h 688"/>
                <a:gd name="T62" fmla="*/ 282 w 689"/>
                <a:gd name="T63" fmla="*/ 41 h 688"/>
                <a:gd name="T64" fmla="*/ 198 w 689"/>
                <a:gd name="T65" fmla="*/ 73 h 688"/>
                <a:gd name="T66" fmla="*/ 125 w 689"/>
                <a:gd name="T67" fmla="*/ 125 h 688"/>
                <a:gd name="T68" fmla="*/ 73 w 689"/>
                <a:gd name="T69" fmla="*/ 198 h 688"/>
                <a:gd name="T70" fmla="*/ 41 w 689"/>
                <a:gd name="T71" fmla="*/ 282 h 688"/>
                <a:gd name="T72" fmla="*/ 35 w 689"/>
                <a:gd name="T73" fmla="*/ 346 h 688"/>
                <a:gd name="T74" fmla="*/ 41 w 689"/>
                <a:gd name="T75" fmla="*/ 407 h 688"/>
                <a:gd name="T76" fmla="*/ 73 w 689"/>
                <a:gd name="T77" fmla="*/ 491 h 688"/>
                <a:gd name="T78" fmla="*/ 125 w 689"/>
                <a:gd name="T79" fmla="*/ 564 h 688"/>
                <a:gd name="T80" fmla="*/ 198 w 689"/>
                <a:gd name="T81" fmla="*/ 616 h 688"/>
                <a:gd name="T82" fmla="*/ 282 w 689"/>
                <a:gd name="T83" fmla="*/ 648 h 688"/>
                <a:gd name="T84" fmla="*/ 343 w 689"/>
                <a:gd name="T85" fmla="*/ 654 h 688"/>
                <a:gd name="T86" fmla="*/ 343 w 689"/>
                <a:gd name="T87" fmla="*/ 688 h 688"/>
                <a:gd name="T88" fmla="*/ 241 w 689"/>
                <a:gd name="T89" fmla="*/ 674 h 688"/>
                <a:gd name="T90" fmla="*/ 151 w 689"/>
                <a:gd name="T91" fmla="*/ 630 h 688"/>
                <a:gd name="T92" fmla="*/ 78 w 689"/>
                <a:gd name="T93" fmla="*/ 564 h 688"/>
                <a:gd name="T94" fmla="*/ 26 w 689"/>
                <a:gd name="T95" fmla="*/ 479 h 688"/>
                <a:gd name="T96" fmla="*/ 0 w 689"/>
                <a:gd name="T97" fmla="*/ 381 h 6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89" h="688">
                  <a:moveTo>
                    <a:pt x="0" y="346"/>
                  </a:moveTo>
                  <a:lnTo>
                    <a:pt x="0" y="346"/>
                  </a:lnTo>
                  <a:lnTo>
                    <a:pt x="0" y="308"/>
                  </a:lnTo>
                  <a:lnTo>
                    <a:pt x="6" y="276"/>
                  </a:lnTo>
                  <a:lnTo>
                    <a:pt x="15" y="241"/>
                  </a:lnTo>
                  <a:lnTo>
                    <a:pt x="26" y="209"/>
                  </a:lnTo>
                  <a:lnTo>
                    <a:pt x="41" y="180"/>
                  </a:lnTo>
                  <a:lnTo>
                    <a:pt x="58" y="151"/>
                  </a:lnTo>
                  <a:lnTo>
                    <a:pt x="78" y="125"/>
                  </a:lnTo>
                  <a:lnTo>
                    <a:pt x="99" y="102"/>
                  </a:lnTo>
                  <a:lnTo>
                    <a:pt x="125" y="78"/>
                  </a:lnTo>
                  <a:lnTo>
                    <a:pt x="151" y="58"/>
                  </a:lnTo>
                  <a:lnTo>
                    <a:pt x="180" y="41"/>
                  </a:lnTo>
                  <a:lnTo>
                    <a:pt x="209" y="26"/>
                  </a:lnTo>
                  <a:lnTo>
                    <a:pt x="241" y="15"/>
                  </a:lnTo>
                  <a:lnTo>
                    <a:pt x="276" y="6"/>
                  </a:lnTo>
                  <a:lnTo>
                    <a:pt x="308" y="0"/>
                  </a:lnTo>
                  <a:lnTo>
                    <a:pt x="343" y="0"/>
                  </a:lnTo>
                  <a:lnTo>
                    <a:pt x="381" y="0"/>
                  </a:lnTo>
                  <a:lnTo>
                    <a:pt x="413" y="6"/>
                  </a:lnTo>
                  <a:lnTo>
                    <a:pt x="447" y="15"/>
                  </a:lnTo>
                  <a:lnTo>
                    <a:pt x="479" y="26"/>
                  </a:lnTo>
                  <a:lnTo>
                    <a:pt x="508" y="41"/>
                  </a:lnTo>
                  <a:lnTo>
                    <a:pt x="537" y="58"/>
                  </a:lnTo>
                  <a:lnTo>
                    <a:pt x="564" y="78"/>
                  </a:lnTo>
                  <a:lnTo>
                    <a:pt x="587" y="102"/>
                  </a:lnTo>
                  <a:lnTo>
                    <a:pt x="610" y="125"/>
                  </a:lnTo>
                  <a:lnTo>
                    <a:pt x="630" y="151"/>
                  </a:lnTo>
                  <a:lnTo>
                    <a:pt x="648" y="180"/>
                  </a:lnTo>
                  <a:lnTo>
                    <a:pt x="662" y="209"/>
                  </a:lnTo>
                  <a:lnTo>
                    <a:pt x="674" y="241"/>
                  </a:lnTo>
                  <a:lnTo>
                    <a:pt x="683" y="276"/>
                  </a:lnTo>
                  <a:lnTo>
                    <a:pt x="689" y="308"/>
                  </a:lnTo>
                  <a:lnTo>
                    <a:pt x="689" y="346"/>
                  </a:lnTo>
                  <a:lnTo>
                    <a:pt x="689" y="381"/>
                  </a:lnTo>
                  <a:lnTo>
                    <a:pt x="683" y="415"/>
                  </a:lnTo>
                  <a:lnTo>
                    <a:pt x="674" y="447"/>
                  </a:lnTo>
                  <a:lnTo>
                    <a:pt x="662" y="479"/>
                  </a:lnTo>
                  <a:lnTo>
                    <a:pt x="648" y="508"/>
                  </a:lnTo>
                  <a:lnTo>
                    <a:pt x="630" y="537"/>
                  </a:lnTo>
                  <a:lnTo>
                    <a:pt x="610" y="564"/>
                  </a:lnTo>
                  <a:lnTo>
                    <a:pt x="587" y="590"/>
                  </a:lnTo>
                  <a:lnTo>
                    <a:pt x="564" y="610"/>
                  </a:lnTo>
                  <a:lnTo>
                    <a:pt x="537" y="630"/>
                  </a:lnTo>
                  <a:lnTo>
                    <a:pt x="508" y="648"/>
                  </a:lnTo>
                  <a:lnTo>
                    <a:pt x="479" y="662"/>
                  </a:lnTo>
                  <a:lnTo>
                    <a:pt x="447" y="674"/>
                  </a:lnTo>
                  <a:lnTo>
                    <a:pt x="413" y="683"/>
                  </a:lnTo>
                  <a:lnTo>
                    <a:pt x="381" y="688"/>
                  </a:lnTo>
                  <a:lnTo>
                    <a:pt x="343" y="688"/>
                  </a:lnTo>
                  <a:lnTo>
                    <a:pt x="343" y="671"/>
                  </a:lnTo>
                  <a:lnTo>
                    <a:pt x="343" y="654"/>
                  </a:lnTo>
                  <a:lnTo>
                    <a:pt x="375" y="651"/>
                  </a:lnTo>
                  <a:lnTo>
                    <a:pt x="407" y="648"/>
                  </a:lnTo>
                  <a:lnTo>
                    <a:pt x="436" y="639"/>
                  </a:lnTo>
                  <a:lnTo>
                    <a:pt x="465" y="630"/>
                  </a:lnTo>
                  <a:lnTo>
                    <a:pt x="491" y="616"/>
                  </a:lnTo>
                  <a:lnTo>
                    <a:pt x="517" y="601"/>
                  </a:lnTo>
                  <a:lnTo>
                    <a:pt x="540" y="584"/>
                  </a:lnTo>
                  <a:lnTo>
                    <a:pt x="564" y="564"/>
                  </a:lnTo>
                  <a:lnTo>
                    <a:pt x="584" y="540"/>
                  </a:lnTo>
                  <a:lnTo>
                    <a:pt x="601" y="517"/>
                  </a:lnTo>
                  <a:lnTo>
                    <a:pt x="616" y="491"/>
                  </a:lnTo>
                  <a:lnTo>
                    <a:pt x="627" y="465"/>
                  </a:lnTo>
                  <a:lnTo>
                    <a:pt x="639" y="436"/>
                  </a:lnTo>
                  <a:lnTo>
                    <a:pt x="648" y="407"/>
                  </a:lnTo>
                  <a:lnTo>
                    <a:pt x="651" y="378"/>
                  </a:lnTo>
                  <a:lnTo>
                    <a:pt x="654" y="346"/>
                  </a:lnTo>
                  <a:lnTo>
                    <a:pt x="651" y="314"/>
                  </a:lnTo>
                  <a:lnTo>
                    <a:pt x="648" y="282"/>
                  </a:lnTo>
                  <a:lnTo>
                    <a:pt x="639" y="253"/>
                  </a:lnTo>
                  <a:lnTo>
                    <a:pt x="627" y="224"/>
                  </a:lnTo>
                  <a:lnTo>
                    <a:pt x="616" y="198"/>
                  </a:lnTo>
                  <a:lnTo>
                    <a:pt x="601" y="171"/>
                  </a:lnTo>
                  <a:lnTo>
                    <a:pt x="584" y="148"/>
                  </a:lnTo>
                  <a:lnTo>
                    <a:pt x="564" y="125"/>
                  </a:lnTo>
                  <a:lnTo>
                    <a:pt x="540" y="107"/>
                  </a:lnTo>
                  <a:lnTo>
                    <a:pt x="517" y="87"/>
                  </a:lnTo>
                  <a:lnTo>
                    <a:pt x="491" y="73"/>
                  </a:lnTo>
                  <a:lnTo>
                    <a:pt x="465" y="61"/>
                  </a:lnTo>
                  <a:lnTo>
                    <a:pt x="436" y="49"/>
                  </a:lnTo>
                  <a:lnTo>
                    <a:pt x="407" y="41"/>
                  </a:lnTo>
                  <a:lnTo>
                    <a:pt x="375" y="38"/>
                  </a:lnTo>
                  <a:lnTo>
                    <a:pt x="343" y="35"/>
                  </a:lnTo>
                  <a:lnTo>
                    <a:pt x="314" y="38"/>
                  </a:lnTo>
                  <a:lnTo>
                    <a:pt x="282" y="41"/>
                  </a:lnTo>
                  <a:lnTo>
                    <a:pt x="253" y="49"/>
                  </a:lnTo>
                  <a:lnTo>
                    <a:pt x="224" y="61"/>
                  </a:lnTo>
                  <a:lnTo>
                    <a:pt x="198" y="73"/>
                  </a:lnTo>
                  <a:lnTo>
                    <a:pt x="171" y="87"/>
                  </a:lnTo>
                  <a:lnTo>
                    <a:pt x="148" y="107"/>
                  </a:lnTo>
                  <a:lnTo>
                    <a:pt x="125" y="125"/>
                  </a:lnTo>
                  <a:lnTo>
                    <a:pt x="105" y="148"/>
                  </a:lnTo>
                  <a:lnTo>
                    <a:pt x="87" y="171"/>
                  </a:lnTo>
                  <a:lnTo>
                    <a:pt x="73" y="198"/>
                  </a:lnTo>
                  <a:lnTo>
                    <a:pt x="58" y="224"/>
                  </a:lnTo>
                  <a:lnTo>
                    <a:pt x="49" y="253"/>
                  </a:lnTo>
                  <a:lnTo>
                    <a:pt x="41" y="282"/>
                  </a:lnTo>
                  <a:lnTo>
                    <a:pt x="38" y="314"/>
                  </a:lnTo>
                  <a:lnTo>
                    <a:pt x="35" y="346"/>
                  </a:lnTo>
                  <a:lnTo>
                    <a:pt x="38" y="378"/>
                  </a:lnTo>
                  <a:lnTo>
                    <a:pt x="41" y="407"/>
                  </a:lnTo>
                  <a:lnTo>
                    <a:pt x="49" y="436"/>
                  </a:lnTo>
                  <a:lnTo>
                    <a:pt x="58" y="465"/>
                  </a:lnTo>
                  <a:lnTo>
                    <a:pt x="73" y="491"/>
                  </a:lnTo>
                  <a:lnTo>
                    <a:pt x="87" y="517"/>
                  </a:lnTo>
                  <a:lnTo>
                    <a:pt x="105" y="540"/>
                  </a:lnTo>
                  <a:lnTo>
                    <a:pt x="125" y="564"/>
                  </a:lnTo>
                  <a:lnTo>
                    <a:pt x="148" y="584"/>
                  </a:lnTo>
                  <a:lnTo>
                    <a:pt x="171" y="601"/>
                  </a:lnTo>
                  <a:lnTo>
                    <a:pt x="198" y="616"/>
                  </a:lnTo>
                  <a:lnTo>
                    <a:pt x="224" y="630"/>
                  </a:lnTo>
                  <a:lnTo>
                    <a:pt x="253" y="639"/>
                  </a:lnTo>
                  <a:lnTo>
                    <a:pt x="282" y="648"/>
                  </a:lnTo>
                  <a:lnTo>
                    <a:pt x="314" y="651"/>
                  </a:lnTo>
                  <a:lnTo>
                    <a:pt x="343" y="654"/>
                  </a:lnTo>
                  <a:lnTo>
                    <a:pt x="343" y="671"/>
                  </a:lnTo>
                  <a:lnTo>
                    <a:pt x="343" y="688"/>
                  </a:lnTo>
                  <a:lnTo>
                    <a:pt x="308" y="688"/>
                  </a:lnTo>
                  <a:lnTo>
                    <a:pt x="276" y="683"/>
                  </a:lnTo>
                  <a:lnTo>
                    <a:pt x="241" y="674"/>
                  </a:lnTo>
                  <a:lnTo>
                    <a:pt x="209" y="662"/>
                  </a:lnTo>
                  <a:lnTo>
                    <a:pt x="180" y="648"/>
                  </a:lnTo>
                  <a:lnTo>
                    <a:pt x="151" y="630"/>
                  </a:lnTo>
                  <a:lnTo>
                    <a:pt x="125" y="610"/>
                  </a:lnTo>
                  <a:lnTo>
                    <a:pt x="99" y="590"/>
                  </a:lnTo>
                  <a:lnTo>
                    <a:pt x="78" y="564"/>
                  </a:lnTo>
                  <a:lnTo>
                    <a:pt x="58" y="537"/>
                  </a:lnTo>
                  <a:lnTo>
                    <a:pt x="41" y="508"/>
                  </a:lnTo>
                  <a:lnTo>
                    <a:pt x="26" y="479"/>
                  </a:lnTo>
                  <a:lnTo>
                    <a:pt x="15" y="447"/>
                  </a:lnTo>
                  <a:lnTo>
                    <a:pt x="6" y="415"/>
                  </a:lnTo>
                  <a:lnTo>
                    <a:pt x="0" y="381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7"/>
            <p:cNvSpPr>
              <a:spLocks/>
            </p:cNvSpPr>
            <p:nvPr/>
          </p:nvSpPr>
          <p:spPr bwMode="auto">
            <a:xfrm>
              <a:off x="4053" y="2442"/>
              <a:ext cx="157" cy="157"/>
            </a:xfrm>
            <a:custGeom>
              <a:avLst/>
              <a:gdLst>
                <a:gd name="T0" fmla="*/ 78 w 157"/>
                <a:gd name="T1" fmla="*/ 157 h 157"/>
                <a:gd name="T2" fmla="*/ 78 w 157"/>
                <a:gd name="T3" fmla="*/ 157 h 157"/>
                <a:gd name="T4" fmla="*/ 93 w 157"/>
                <a:gd name="T5" fmla="*/ 157 h 157"/>
                <a:gd name="T6" fmla="*/ 110 w 157"/>
                <a:gd name="T7" fmla="*/ 151 h 157"/>
                <a:gd name="T8" fmla="*/ 122 w 157"/>
                <a:gd name="T9" fmla="*/ 145 h 157"/>
                <a:gd name="T10" fmla="*/ 134 w 157"/>
                <a:gd name="T11" fmla="*/ 134 h 157"/>
                <a:gd name="T12" fmla="*/ 145 w 157"/>
                <a:gd name="T13" fmla="*/ 122 h 157"/>
                <a:gd name="T14" fmla="*/ 151 w 157"/>
                <a:gd name="T15" fmla="*/ 110 h 157"/>
                <a:gd name="T16" fmla="*/ 157 w 157"/>
                <a:gd name="T17" fmla="*/ 96 h 157"/>
                <a:gd name="T18" fmla="*/ 157 w 157"/>
                <a:gd name="T19" fmla="*/ 78 h 157"/>
                <a:gd name="T20" fmla="*/ 157 w 157"/>
                <a:gd name="T21" fmla="*/ 78 h 157"/>
                <a:gd name="T22" fmla="*/ 157 w 157"/>
                <a:gd name="T23" fmla="*/ 64 h 157"/>
                <a:gd name="T24" fmla="*/ 151 w 157"/>
                <a:gd name="T25" fmla="*/ 49 h 157"/>
                <a:gd name="T26" fmla="*/ 145 w 157"/>
                <a:gd name="T27" fmla="*/ 35 h 157"/>
                <a:gd name="T28" fmla="*/ 134 w 157"/>
                <a:gd name="T29" fmla="*/ 23 h 157"/>
                <a:gd name="T30" fmla="*/ 122 w 157"/>
                <a:gd name="T31" fmla="*/ 15 h 157"/>
                <a:gd name="T32" fmla="*/ 110 w 157"/>
                <a:gd name="T33" fmla="*/ 6 h 157"/>
                <a:gd name="T34" fmla="*/ 93 w 157"/>
                <a:gd name="T35" fmla="*/ 3 h 157"/>
                <a:gd name="T36" fmla="*/ 78 w 157"/>
                <a:gd name="T37" fmla="*/ 0 h 157"/>
                <a:gd name="T38" fmla="*/ 78 w 157"/>
                <a:gd name="T39" fmla="*/ 0 h 157"/>
                <a:gd name="T40" fmla="*/ 61 w 157"/>
                <a:gd name="T41" fmla="*/ 3 h 157"/>
                <a:gd name="T42" fmla="*/ 46 w 157"/>
                <a:gd name="T43" fmla="*/ 6 h 157"/>
                <a:gd name="T44" fmla="*/ 35 w 157"/>
                <a:gd name="T45" fmla="*/ 15 h 157"/>
                <a:gd name="T46" fmla="*/ 23 w 157"/>
                <a:gd name="T47" fmla="*/ 23 h 157"/>
                <a:gd name="T48" fmla="*/ 11 w 157"/>
                <a:gd name="T49" fmla="*/ 35 h 157"/>
                <a:gd name="T50" fmla="*/ 6 w 157"/>
                <a:gd name="T51" fmla="*/ 49 h 157"/>
                <a:gd name="T52" fmla="*/ 0 w 157"/>
                <a:gd name="T53" fmla="*/ 64 h 157"/>
                <a:gd name="T54" fmla="*/ 0 w 157"/>
                <a:gd name="T55" fmla="*/ 78 h 157"/>
                <a:gd name="T56" fmla="*/ 0 w 157"/>
                <a:gd name="T57" fmla="*/ 78 h 157"/>
                <a:gd name="T58" fmla="*/ 0 w 157"/>
                <a:gd name="T59" fmla="*/ 96 h 157"/>
                <a:gd name="T60" fmla="*/ 6 w 157"/>
                <a:gd name="T61" fmla="*/ 110 h 157"/>
                <a:gd name="T62" fmla="*/ 11 w 157"/>
                <a:gd name="T63" fmla="*/ 122 h 157"/>
                <a:gd name="T64" fmla="*/ 23 w 157"/>
                <a:gd name="T65" fmla="*/ 134 h 157"/>
                <a:gd name="T66" fmla="*/ 35 w 157"/>
                <a:gd name="T67" fmla="*/ 145 h 157"/>
                <a:gd name="T68" fmla="*/ 46 w 157"/>
                <a:gd name="T69" fmla="*/ 151 h 157"/>
                <a:gd name="T70" fmla="*/ 61 w 157"/>
                <a:gd name="T71" fmla="*/ 157 h 157"/>
                <a:gd name="T72" fmla="*/ 78 w 157"/>
                <a:gd name="T73" fmla="*/ 157 h 157"/>
                <a:gd name="T74" fmla="*/ 78 w 157"/>
                <a:gd name="T75" fmla="*/ 157 h 15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7" h="157">
                  <a:moveTo>
                    <a:pt x="78" y="157"/>
                  </a:moveTo>
                  <a:lnTo>
                    <a:pt x="78" y="157"/>
                  </a:lnTo>
                  <a:lnTo>
                    <a:pt x="93" y="157"/>
                  </a:lnTo>
                  <a:lnTo>
                    <a:pt x="110" y="151"/>
                  </a:lnTo>
                  <a:lnTo>
                    <a:pt x="122" y="145"/>
                  </a:lnTo>
                  <a:lnTo>
                    <a:pt x="134" y="134"/>
                  </a:lnTo>
                  <a:lnTo>
                    <a:pt x="145" y="122"/>
                  </a:lnTo>
                  <a:lnTo>
                    <a:pt x="151" y="110"/>
                  </a:lnTo>
                  <a:lnTo>
                    <a:pt x="157" y="96"/>
                  </a:lnTo>
                  <a:lnTo>
                    <a:pt x="157" y="78"/>
                  </a:lnTo>
                  <a:lnTo>
                    <a:pt x="157" y="64"/>
                  </a:lnTo>
                  <a:lnTo>
                    <a:pt x="151" y="49"/>
                  </a:lnTo>
                  <a:lnTo>
                    <a:pt x="145" y="35"/>
                  </a:lnTo>
                  <a:lnTo>
                    <a:pt x="134" y="23"/>
                  </a:lnTo>
                  <a:lnTo>
                    <a:pt x="122" y="15"/>
                  </a:lnTo>
                  <a:lnTo>
                    <a:pt x="110" y="6"/>
                  </a:lnTo>
                  <a:lnTo>
                    <a:pt x="93" y="3"/>
                  </a:lnTo>
                  <a:lnTo>
                    <a:pt x="78" y="0"/>
                  </a:lnTo>
                  <a:lnTo>
                    <a:pt x="61" y="3"/>
                  </a:lnTo>
                  <a:lnTo>
                    <a:pt x="46" y="6"/>
                  </a:lnTo>
                  <a:lnTo>
                    <a:pt x="35" y="15"/>
                  </a:lnTo>
                  <a:lnTo>
                    <a:pt x="23" y="23"/>
                  </a:lnTo>
                  <a:lnTo>
                    <a:pt x="11" y="35"/>
                  </a:lnTo>
                  <a:lnTo>
                    <a:pt x="6" y="49"/>
                  </a:lnTo>
                  <a:lnTo>
                    <a:pt x="0" y="64"/>
                  </a:lnTo>
                  <a:lnTo>
                    <a:pt x="0" y="78"/>
                  </a:lnTo>
                  <a:lnTo>
                    <a:pt x="0" y="96"/>
                  </a:lnTo>
                  <a:lnTo>
                    <a:pt x="6" y="110"/>
                  </a:lnTo>
                  <a:lnTo>
                    <a:pt x="11" y="122"/>
                  </a:lnTo>
                  <a:lnTo>
                    <a:pt x="23" y="134"/>
                  </a:lnTo>
                  <a:lnTo>
                    <a:pt x="35" y="145"/>
                  </a:lnTo>
                  <a:lnTo>
                    <a:pt x="46" y="151"/>
                  </a:lnTo>
                  <a:lnTo>
                    <a:pt x="61" y="157"/>
                  </a:lnTo>
                  <a:lnTo>
                    <a:pt x="78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8"/>
            <p:cNvSpPr>
              <a:spLocks/>
            </p:cNvSpPr>
            <p:nvPr/>
          </p:nvSpPr>
          <p:spPr bwMode="auto">
            <a:xfrm>
              <a:off x="4035" y="2425"/>
              <a:ext cx="192" cy="194"/>
            </a:xfrm>
            <a:custGeom>
              <a:avLst/>
              <a:gdLst>
                <a:gd name="T0" fmla="*/ 0 w 192"/>
                <a:gd name="T1" fmla="*/ 95 h 194"/>
                <a:gd name="T2" fmla="*/ 6 w 192"/>
                <a:gd name="T3" fmla="*/ 58 h 194"/>
                <a:gd name="T4" fmla="*/ 27 w 192"/>
                <a:gd name="T5" fmla="*/ 29 h 194"/>
                <a:gd name="T6" fmla="*/ 59 w 192"/>
                <a:gd name="T7" fmla="*/ 5 h 194"/>
                <a:gd name="T8" fmla="*/ 96 w 192"/>
                <a:gd name="T9" fmla="*/ 0 h 194"/>
                <a:gd name="T10" fmla="*/ 96 w 192"/>
                <a:gd name="T11" fmla="*/ 0 h 194"/>
                <a:gd name="T12" fmla="*/ 134 w 192"/>
                <a:gd name="T13" fmla="*/ 5 h 194"/>
                <a:gd name="T14" fmla="*/ 166 w 192"/>
                <a:gd name="T15" fmla="*/ 29 h 194"/>
                <a:gd name="T16" fmla="*/ 186 w 192"/>
                <a:gd name="T17" fmla="*/ 58 h 194"/>
                <a:gd name="T18" fmla="*/ 192 w 192"/>
                <a:gd name="T19" fmla="*/ 95 h 194"/>
                <a:gd name="T20" fmla="*/ 192 w 192"/>
                <a:gd name="T21" fmla="*/ 95 h 194"/>
                <a:gd name="T22" fmla="*/ 186 w 192"/>
                <a:gd name="T23" fmla="*/ 133 h 194"/>
                <a:gd name="T24" fmla="*/ 166 w 192"/>
                <a:gd name="T25" fmla="*/ 165 h 194"/>
                <a:gd name="T26" fmla="*/ 134 w 192"/>
                <a:gd name="T27" fmla="*/ 186 h 194"/>
                <a:gd name="T28" fmla="*/ 96 w 192"/>
                <a:gd name="T29" fmla="*/ 194 h 194"/>
                <a:gd name="T30" fmla="*/ 96 w 192"/>
                <a:gd name="T31" fmla="*/ 174 h 194"/>
                <a:gd name="T32" fmla="*/ 96 w 192"/>
                <a:gd name="T33" fmla="*/ 156 h 194"/>
                <a:gd name="T34" fmla="*/ 120 w 192"/>
                <a:gd name="T35" fmla="*/ 154 h 194"/>
                <a:gd name="T36" fmla="*/ 140 w 192"/>
                <a:gd name="T37" fmla="*/ 139 h 194"/>
                <a:gd name="T38" fmla="*/ 152 w 192"/>
                <a:gd name="T39" fmla="*/ 119 h 194"/>
                <a:gd name="T40" fmla="*/ 157 w 192"/>
                <a:gd name="T41" fmla="*/ 95 h 194"/>
                <a:gd name="T42" fmla="*/ 157 w 192"/>
                <a:gd name="T43" fmla="*/ 95 h 194"/>
                <a:gd name="T44" fmla="*/ 152 w 192"/>
                <a:gd name="T45" fmla="*/ 72 h 194"/>
                <a:gd name="T46" fmla="*/ 140 w 192"/>
                <a:gd name="T47" fmla="*/ 52 h 194"/>
                <a:gd name="T48" fmla="*/ 120 w 192"/>
                <a:gd name="T49" fmla="*/ 40 h 194"/>
                <a:gd name="T50" fmla="*/ 96 w 192"/>
                <a:gd name="T51" fmla="*/ 34 h 194"/>
                <a:gd name="T52" fmla="*/ 96 w 192"/>
                <a:gd name="T53" fmla="*/ 34 h 194"/>
                <a:gd name="T54" fmla="*/ 73 w 192"/>
                <a:gd name="T55" fmla="*/ 40 h 194"/>
                <a:gd name="T56" fmla="*/ 53 w 192"/>
                <a:gd name="T57" fmla="*/ 52 h 194"/>
                <a:gd name="T58" fmla="*/ 41 w 192"/>
                <a:gd name="T59" fmla="*/ 72 h 194"/>
                <a:gd name="T60" fmla="*/ 35 w 192"/>
                <a:gd name="T61" fmla="*/ 95 h 194"/>
                <a:gd name="T62" fmla="*/ 35 w 192"/>
                <a:gd name="T63" fmla="*/ 95 h 194"/>
                <a:gd name="T64" fmla="*/ 41 w 192"/>
                <a:gd name="T65" fmla="*/ 119 h 194"/>
                <a:gd name="T66" fmla="*/ 53 w 192"/>
                <a:gd name="T67" fmla="*/ 139 h 194"/>
                <a:gd name="T68" fmla="*/ 73 w 192"/>
                <a:gd name="T69" fmla="*/ 154 h 194"/>
                <a:gd name="T70" fmla="*/ 96 w 192"/>
                <a:gd name="T71" fmla="*/ 156 h 194"/>
                <a:gd name="T72" fmla="*/ 96 w 192"/>
                <a:gd name="T73" fmla="*/ 174 h 194"/>
                <a:gd name="T74" fmla="*/ 96 w 192"/>
                <a:gd name="T75" fmla="*/ 194 h 194"/>
                <a:gd name="T76" fmla="*/ 59 w 192"/>
                <a:gd name="T77" fmla="*/ 186 h 194"/>
                <a:gd name="T78" fmla="*/ 27 w 192"/>
                <a:gd name="T79" fmla="*/ 165 h 194"/>
                <a:gd name="T80" fmla="*/ 6 w 192"/>
                <a:gd name="T81" fmla="*/ 133 h 194"/>
                <a:gd name="T82" fmla="*/ 0 w 192"/>
                <a:gd name="T83" fmla="*/ 95 h 1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92" h="194">
                  <a:moveTo>
                    <a:pt x="0" y="95"/>
                  </a:moveTo>
                  <a:lnTo>
                    <a:pt x="0" y="95"/>
                  </a:lnTo>
                  <a:lnTo>
                    <a:pt x="0" y="78"/>
                  </a:lnTo>
                  <a:lnTo>
                    <a:pt x="6" y="58"/>
                  </a:lnTo>
                  <a:lnTo>
                    <a:pt x="15" y="43"/>
                  </a:lnTo>
                  <a:lnTo>
                    <a:pt x="27" y="29"/>
                  </a:lnTo>
                  <a:lnTo>
                    <a:pt x="41" y="17"/>
                  </a:lnTo>
                  <a:lnTo>
                    <a:pt x="59" y="5"/>
                  </a:lnTo>
                  <a:lnTo>
                    <a:pt x="76" y="3"/>
                  </a:lnTo>
                  <a:lnTo>
                    <a:pt x="96" y="0"/>
                  </a:lnTo>
                  <a:lnTo>
                    <a:pt x="117" y="3"/>
                  </a:lnTo>
                  <a:lnTo>
                    <a:pt x="134" y="5"/>
                  </a:lnTo>
                  <a:lnTo>
                    <a:pt x="152" y="17"/>
                  </a:lnTo>
                  <a:lnTo>
                    <a:pt x="166" y="29"/>
                  </a:lnTo>
                  <a:lnTo>
                    <a:pt x="178" y="43"/>
                  </a:lnTo>
                  <a:lnTo>
                    <a:pt x="186" y="58"/>
                  </a:lnTo>
                  <a:lnTo>
                    <a:pt x="192" y="78"/>
                  </a:lnTo>
                  <a:lnTo>
                    <a:pt x="192" y="95"/>
                  </a:lnTo>
                  <a:lnTo>
                    <a:pt x="192" y="116"/>
                  </a:lnTo>
                  <a:lnTo>
                    <a:pt x="186" y="133"/>
                  </a:lnTo>
                  <a:lnTo>
                    <a:pt x="178" y="151"/>
                  </a:lnTo>
                  <a:lnTo>
                    <a:pt x="166" y="165"/>
                  </a:lnTo>
                  <a:lnTo>
                    <a:pt x="152" y="177"/>
                  </a:lnTo>
                  <a:lnTo>
                    <a:pt x="134" y="186"/>
                  </a:lnTo>
                  <a:lnTo>
                    <a:pt x="117" y="191"/>
                  </a:lnTo>
                  <a:lnTo>
                    <a:pt x="96" y="194"/>
                  </a:lnTo>
                  <a:lnTo>
                    <a:pt x="96" y="174"/>
                  </a:lnTo>
                  <a:lnTo>
                    <a:pt x="96" y="156"/>
                  </a:lnTo>
                  <a:lnTo>
                    <a:pt x="108" y="156"/>
                  </a:lnTo>
                  <a:lnTo>
                    <a:pt x="120" y="154"/>
                  </a:lnTo>
                  <a:lnTo>
                    <a:pt x="131" y="148"/>
                  </a:lnTo>
                  <a:lnTo>
                    <a:pt x="140" y="139"/>
                  </a:lnTo>
                  <a:lnTo>
                    <a:pt x="146" y="130"/>
                  </a:lnTo>
                  <a:lnTo>
                    <a:pt x="152" y="119"/>
                  </a:lnTo>
                  <a:lnTo>
                    <a:pt x="157" y="107"/>
                  </a:lnTo>
                  <a:lnTo>
                    <a:pt x="157" y="95"/>
                  </a:lnTo>
                  <a:lnTo>
                    <a:pt x="157" y="84"/>
                  </a:lnTo>
                  <a:lnTo>
                    <a:pt x="152" y="72"/>
                  </a:lnTo>
                  <a:lnTo>
                    <a:pt x="146" y="61"/>
                  </a:lnTo>
                  <a:lnTo>
                    <a:pt x="140" y="52"/>
                  </a:lnTo>
                  <a:lnTo>
                    <a:pt x="131" y="46"/>
                  </a:lnTo>
                  <a:lnTo>
                    <a:pt x="120" y="40"/>
                  </a:lnTo>
                  <a:lnTo>
                    <a:pt x="108" y="37"/>
                  </a:lnTo>
                  <a:lnTo>
                    <a:pt x="96" y="34"/>
                  </a:lnTo>
                  <a:lnTo>
                    <a:pt x="85" y="37"/>
                  </a:lnTo>
                  <a:lnTo>
                    <a:pt x="73" y="40"/>
                  </a:lnTo>
                  <a:lnTo>
                    <a:pt x="61" y="46"/>
                  </a:lnTo>
                  <a:lnTo>
                    <a:pt x="53" y="52"/>
                  </a:lnTo>
                  <a:lnTo>
                    <a:pt x="47" y="61"/>
                  </a:lnTo>
                  <a:lnTo>
                    <a:pt x="41" y="72"/>
                  </a:lnTo>
                  <a:lnTo>
                    <a:pt x="35" y="84"/>
                  </a:lnTo>
                  <a:lnTo>
                    <a:pt x="35" y="95"/>
                  </a:lnTo>
                  <a:lnTo>
                    <a:pt x="35" y="107"/>
                  </a:lnTo>
                  <a:lnTo>
                    <a:pt x="41" y="119"/>
                  </a:lnTo>
                  <a:lnTo>
                    <a:pt x="47" y="130"/>
                  </a:lnTo>
                  <a:lnTo>
                    <a:pt x="53" y="139"/>
                  </a:lnTo>
                  <a:lnTo>
                    <a:pt x="61" y="148"/>
                  </a:lnTo>
                  <a:lnTo>
                    <a:pt x="73" y="154"/>
                  </a:lnTo>
                  <a:lnTo>
                    <a:pt x="85" y="156"/>
                  </a:lnTo>
                  <a:lnTo>
                    <a:pt x="96" y="156"/>
                  </a:lnTo>
                  <a:lnTo>
                    <a:pt x="96" y="174"/>
                  </a:lnTo>
                  <a:lnTo>
                    <a:pt x="96" y="194"/>
                  </a:lnTo>
                  <a:lnTo>
                    <a:pt x="76" y="191"/>
                  </a:lnTo>
                  <a:lnTo>
                    <a:pt x="59" y="186"/>
                  </a:lnTo>
                  <a:lnTo>
                    <a:pt x="41" y="177"/>
                  </a:lnTo>
                  <a:lnTo>
                    <a:pt x="27" y="165"/>
                  </a:lnTo>
                  <a:lnTo>
                    <a:pt x="15" y="151"/>
                  </a:lnTo>
                  <a:lnTo>
                    <a:pt x="6" y="133"/>
                  </a:lnTo>
                  <a:lnTo>
                    <a:pt x="0" y="116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29"/>
            <p:cNvSpPr>
              <a:spLocks/>
            </p:cNvSpPr>
            <p:nvPr/>
          </p:nvSpPr>
          <p:spPr bwMode="auto">
            <a:xfrm>
              <a:off x="4279" y="2483"/>
              <a:ext cx="96" cy="96"/>
            </a:xfrm>
            <a:custGeom>
              <a:avLst/>
              <a:gdLst>
                <a:gd name="T0" fmla="*/ 50 w 96"/>
                <a:gd name="T1" fmla="*/ 96 h 96"/>
                <a:gd name="T2" fmla="*/ 50 w 96"/>
                <a:gd name="T3" fmla="*/ 96 h 96"/>
                <a:gd name="T4" fmla="*/ 59 w 96"/>
                <a:gd name="T5" fmla="*/ 96 h 96"/>
                <a:gd name="T6" fmla="*/ 67 w 96"/>
                <a:gd name="T7" fmla="*/ 93 h 96"/>
                <a:gd name="T8" fmla="*/ 76 w 96"/>
                <a:gd name="T9" fmla="*/ 87 h 96"/>
                <a:gd name="T10" fmla="*/ 85 w 96"/>
                <a:gd name="T11" fmla="*/ 81 h 96"/>
                <a:gd name="T12" fmla="*/ 91 w 96"/>
                <a:gd name="T13" fmla="*/ 75 h 96"/>
                <a:gd name="T14" fmla="*/ 93 w 96"/>
                <a:gd name="T15" fmla="*/ 67 h 96"/>
                <a:gd name="T16" fmla="*/ 96 w 96"/>
                <a:gd name="T17" fmla="*/ 58 h 96"/>
                <a:gd name="T18" fmla="*/ 96 w 96"/>
                <a:gd name="T19" fmla="*/ 49 h 96"/>
                <a:gd name="T20" fmla="*/ 96 w 96"/>
                <a:gd name="T21" fmla="*/ 49 h 96"/>
                <a:gd name="T22" fmla="*/ 96 w 96"/>
                <a:gd name="T23" fmla="*/ 37 h 96"/>
                <a:gd name="T24" fmla="*/ 93 w 96"/>
                <a:gd name="T25" fmla="*/ 29 h 96"/>
                <a:gd name="T26" fmla="*/ 91 w 96"/>
                <a:gd name="T27" fmla="*/ 20 h 96"/>
                <a:gd name="T28" fmla="*/ 85 w 96"/>
                <a:gd name="T29" fmla="*/ 14 h 96"/>
                <a:gd name="T30" fmla="*/ 76 w 96"/>
                <a:gd name="T31" fmla="*/ 8 h 96"/>
                <a:gd name="T32" fmla="*/ 67 w 96"/>
                <a:gd name="T33" fmla="*/ 3 h 96"/>
                <a:gd name="T34" fmla="*/ 59 w 96"/>
                <a:gd name="T35" fmla="*/ 0 h 96"/>
                <a:gd name="T36" fmla="*/ 50 w 96"/>
                <a:gd name="T37" fmla="*/ 0 h 96"/>
                <a:gd name="T38" fmla="*/ 50 w 96"/>
                <a:gd name="T39" fmla="*/ 0 h 96"/>
                <a:gd name="T40" fmla="*/ 41 w 96"/>
                <a:gd name="T41" fmla="*/ 0 h 96"/>
                <a:gd name="T42" fmla="*/ 32 w 96"/>
                <a:gd name="T43" fmla="*/ 3 h 96"/>
                <a:gd name="T44" fmla="*/ 24 w 96"/>
                <a:gd name="T45" fmla="*/ 8 h 96"/>
                <a:gd name="T46" fmla="*/ 15 w 96"/>
                <a:gd name="T47" fmla="*/ 14 h 96"/>
                <a:gd name="T48" fmla="*/ 9 w 96"/>
                <a:gd name="T49" fmla="*/ 20 h 96"/>
                <a:gd name="T50" fmla="*/ 6 w 96"/>
                <a:gd name="T51" fmla="*/ 29 h 96"/>
                <a:gd name="T52" fmla="*/ 3 w 96"/>
                <a:gd name="T53" fmla="*/ 37 h 96"/>
                <a:gd name="T54" fmla="*/ 0 w 96"/>
                <a:gd name="T55" fmla="*/ 49 h 96"/>
                <a:gd name="T56" fmla="*/ 0 w 96"/>
                <a:gd name="T57" fmla="*/ 49 h 96"/>
                <a:gd name="T58" fmla="*/ 3 w 96"/>
                <a:gd name="T59" fmla="*/ 58 h 96"/>
                <a:gd name="T60" fmla="*/ 6 w 96"/>
                <a:gd name="T61" fmla="*/ 67 h 96"/>
                <a:gd name="T62" fmla="*/ 9 w 96"/>
                <a:gd name="T63" fmla="*/ 75 h 96"/>
                <a:gd name="T64" fmla="*/ 15 w 96"/>
                <a:gd name="T65" fmla="*/ 81 h 96"/>
                <a:gd name="T66" fmla="*/ 24 w 96"/>
                <a:gd name="T67" fmla="*/ 87 h 96"/>
                <a:gd name="T68" fmla="*/ 32 w 96"/>
                <a:gd name="T69" fmla="*/ 93 h 96"/>
                <a:gd name="T70" fmla="*/ 41 w 96"/>
                <a:gd name="T71" fmla="*/ 96 h 96"/>
                <a:gd name="T72" fmla="*/ 50 w 96"/>
                <a:gd name="T73" fmla="*/ 96 h 96"/>
                <a:gd name="T74" fmla="*/ 50 w 96"/>
                <a:gd name="T75" fmla="*/ 96 h 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6" h="96">
                  <a:moveTo>
                    <a:pt x="50" y="96"/>
                  </a:moveTo>
                  <a:lnTo>
                    <a:pt x="50" y="96"/>
                  </a:lnTo>
                  <a:lnTo>
                    <a:pt x="59" y="96"/>
                  </a:lnTo>
                  <a:lnTo>
                    <a:pt x="67" y="93"/>
                  </a:lnTo>
                  <a:lnTo>
                    <a:pt x="76" y="87"/>
                  </a:lnTo>
                  <a:lnTo>
                    <a:pt x="85" y="81"/>
                  </a:lnTo>
                  <a:lnTo>
                    <a:pt x="91" y="75"/>
                  </a:lnTo>
                  <a:lnTo>
                    <a:pt x="93" y="67"/>
                  </a:lnTo>
                  <a:lnTo>
                    <a:pt x="96" y="58"/>
                  </a:lnTo>
                  <a:lnTo>
                    <a:pt x="96" y="49"/>
                  </a:lnTo>
                  <a:lnTo>
                    <a:pt x="96" y="37"/>
                  </a:lnTo>
                  <a:lnTo>
                    <a:pt x="93" y="29"/>
                  </a:lnTo>
                  <a:lnTo>
                    <a:pt x="91" y="20"/>
                  </a:lnTo>
                  <a:lnTo>
                    <a:pt x="85" y="14"/>
                  </a:lnTo>
                  <a:lnTo>
                    <a:pt x="76" y="8"/>
                  </a:lnTo>
                  <a:lnTo>
                    <a:pt x="67" y="3"/>
                  </a:lnTo>
                  <a:lnTo>
                    <a:pt x="59" y="0"/>
                  </a:lnTo>
                  <a:lnTo>
                    <a:pt x="50" y="0"/>
                  </a:lnTo>
                  <a:lnTo>
                    <a:pt x="41" y="0"/>
                  </a:lnTo>
                  <a:lnTo>
                    <a:pt x="32" y="3"/>
                  </a:lnTo>
                  <a:lnTo>
                    <a:pt x="24" y="8"/>
                  </a:lnTo>
                  <a:lnTo>
                    <a:pt x="15" y="14"/>
                  </a:lnTo>
                  <a:lnTo>
                    <a:pt x="9" y="20"/>
                  </a:lnTo>
                  <a:lnTo>
                    <a:pt x="6" y="29"/>
                  </a:lnTo>
                  <a:lnTo>
                    <a:pt x="3" y="37"/>
                  </a:lnTo>
                  <a:lnTo>
                    <a:pt x="0" y="49"/>
                  </a:lnTo>
                  <a:lnTo>
                    <a:pt x="3" y="58"/>
                  </a:lnTo>
                  <a:lnTo>
                    <a:pt x="6" y="67"/>
                  </a:lnTo>
                  <a:lnTo>
                    <a:pt x="9" y="75"/>
                  </a:lnTo>
                  <a:lnTo>
                    <a:pt x="15" y="81"/>
                  </a:lnTo>
                  <a:lnTo>
                    <a:pt x="24" y="87"/>
                  </a:lnTo>
                  <a:lnTo>
                    <a:pt x="32" y="93"/>
                  </a:lnTo>
                  <a:lnTo>
                    <a:pt x="41" y="96"/>
                  </a:lnTo>
                  <a:lnTo>
                    <a:pt x="5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0"/>
            <p:cNvSpPr>
              <a:spLocks/>
            </p:cNvSpPr>
            <p:nvPr/>
          </p:nvSpPr>
          <p:spPr bwMode="auto">
            <a:xfrm>
              <a:off x="4262" y="2465"/>
              <a:ext cx="134" cy="131"/>
            </a:xfrm>
            <a:custGeom>
              <a:avLst/>
              <a:gdLst>
                <a:gd name="T0" fmla="*/ 0 w 134"/>
                <a:gd name="T1" fmla="*/ 67 h 131"/>
                <a:gd name="T2" fmla="*/ 6 w 134"/>
                <a:gd name="T3" fmla="*/ 41 h 131"/>
                <a:gd name="T4" fmla="*/ 20 w 134"/>
                <a:gd name="T5" fmla="*/ 21 h 131"/>
                <a:gd name="T6" fmla="*/ 41 w 134"/>
                <a:gd name="T7" fmla="*/ 6 h 131"/>
                <a:gd name="T8" fmla="*/ 67 w 134"/>
                <a:gd name="T9" fmla="*/ 0 h 131"/>
                <a:gd name="T10" fmla="*/ 67 w 134"/>
                <a:gd name="T11" fmla="*/ 0 h 131"/>
                <a:gd name="T12" fmla="*/ 93 w 134"/>
                <a:gd name="T13" fmla="*/ 6 h 131"/>
                <a:gd name="T14" fmla="*/ 113 w 134"/>
                <a:gd name="T15" fmla="*/ 21 h 131"/>
                <a:gd name="T16" fmla="*/ 128 w 134"/>
                <a:gd name="T17" fmla="*/ 41 h 131"/>
                <a:gd name="T18" fmla="*/ 134 w 134"/>
                <a:gd name="T19" fmla="*/ 67 h 131"/>
                <a:gd name="T20" fmla="*/ 134 w 134"/>
                <a:gd name="T21" fmla="*/ 67 h 131"/>
                <a:gd name="T22" fmla="*/ 128 w 134"/>
                <a:gd name="T23" fmla="*/ 90 h 131"/>
                <a:gd name="T24" fmla="*/ 113 w 134"/>
                <a:gd name="T25" fmla="*/ 114 h 131"/>
                <a:gd name="T26" fmla="*/ 93 w 134"/>
                <a:gd name="T27" fmla="*/ 128 h 131"/>
                <a:gd name="T28" fmla="*/ 67 w 134"/>
                <a:gd name="T29" fmla="*/ 131 h 131"/>
                <a:gd name="T30" fmla="*/ 67 w 134"/>
                <a:gd name="T31" fmla="*/ 114 h 131"/>
                <a:gd name="T32" fmla="*/ 67 w 134"/>
                <a:gd name="T33" fmla="*/ 96 h 131"/>
                <a:gd name="T34" fmla="*/ 87 w 134"/>
                <a:gd name="T35" fmla="*/ 87 h 131"/>
                <a:gd name="T36" fmla="*/ 96 w 134"/>
                <a:gd name="T37" fmla="*/ 67 h 131"/>
                <a:gd name="T38" fmla="*/ 96 w 134"/>
                <a:gd name="T39" fmla="*/ 67 h 131"/>
                <a:gd name="T40" fmla="*/ 87 w 134"/>
                <a:gd name="T41" fmla="*/ 44 h 131"/>
                <a:gd name="T42" fmla="*/ 67 w 134"/>
                <a:gd name="T43" fmla="*/ 35 h 131"/>
                <a:gd name="T44" fmla="*/ 67 w 134"/>
                <a:gd name="T45" fmla="*/ 35 h 131"/>
                <a:gd name="T46" fmla="*/ 47 w 134"/>
                <a:gd name="T47" fmla="*/ 44 h 131"/>
                <a:gd name="T48" fmla="*/ 38 w 134"/>
                <a:gd name="T49" fmla="*/ 67 h 131"/>
                <a:gd name="T50" fmla="*/ 38 w 134"/>
                <a:gd name="T51" fmla="*/ 67 h 131"/>
                <a:gd name="T52" fmla="*/ 47 w 134"/>
                <a:gd name="T53" fmla="*/ 87 h 131"/>
                <a:gd name="T54" fmla="*/ 67 w 134"/>
                <a:gd name="T55" fmla="*/ 96 h 131"/>
                <a:gd name="T56" fmla="*/ 67 w 134"/>
                <a:gd name="T57" fmla="*/ 114 h 131"/>
                <a:gd name="T58" fmla="*/ 67 w 134"/>
                <a:gd name="T59" fmla="*/ 131 h 131"/>
                <a:gd name="T60" fmla="*/ 41 w 134"/>
                <a:gd name="T61" fmla="*/ 128 h 131"/>
                <a:gd name="T62" fmla="*/ 20 w 134"/>
                <a:gd name="T63" fmla="*/ 114 h 131"/>
                <a:gd name="T64" fmla="*/ 6 w 134"/>
                <a:gd name="T65" fmla="*/ 90 h 131"/>
                <a:gd name="T66" fmla="*/ 0 w 134"/>
                <a:gd name="T67" fmla="*/ 67 h 1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34" h="131">
                  <a:moveTo>
                    <a:pt x="0" y="67"/>
                  </a:moveTo>
                  <a:lnTo>
                    <a:pt x="0" y="67"/>
                  </a:lnTo>
                  <a:lnTo>
                    <a:pt x="3" y="53"/>
                  </a:lnTo>
                  <a:lnTo>
                    <a:pt x="6" y="41"/>
                  </a:lnTo>
                  <a:lnTo>
                    <a:pt x="12" y="29"/>
                  </a:lnTo>
                  <a:lnTo>
                    <a:pt x="20" y="21"/>
                  </a:lnTo>
                  <a:lnTo>
                    <a:pt x="29" y="12"/>
                  </a:lnTo>
                  <a:lnTo>
                    <a:pt x="41" y="6"/>
                  </a:lnTo>
                  <a:lnTo>
                    <a:pt x="52" y="0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93" y="6"/>
                  </a:lnTo>
                  <a:lnTo>
                    <a:pt x="105" y="12"/>
                  </a:lnTo>
                  <a:lnTo>
                    <a:pt x="113" y="21"/>
                  </a:lnTo>
                  <a:lnTo>
                    <a:pt x="122" y="29"/>
                  </a:lnTo>
                  <a:lnTo>
                    <a:pt x="128" y="41"/>
                  </a:lnTo>
                  <a:lnTo>
                    <a:pt x="131" y="53"/>
                  </a:lnTo>
                  <a:lnTo>
                    <a:pt x="134" y="67"/>
                  </a:lnTo>
                  <a:lnTo>
                    <a:pt x="131" y="79"/>
                  </a:lnTo>
                  <a:lnTo>
                    <a:pt x="128" y="90"/>
                  </a:lnTo>
                  <a:lnTo>
                    <a:pt x="122" y="102"/>
                  </a:lnTo>
                  <a:lnTo>
                    <a:pt x="113" y="114"/>
                  </a:lnTo>
                  <a:lnTo>
                    <a:pt x="105" y="119"/>
                  </a:lnTo>
                  <a:lnTo>
                    <a:pt x="93" y="128"/>
                  </a:lnTo>
                  <a:lnTo>
                    <a:pt x="78" y="131"/>
                  </a:lnTo>
                  <a:lnTo>
                    <a:pt x="67" y="131"/>
                  </a:lnTo>
                  <a:lnTo>
                    <a:pt x="67" y="114"/>
                  </a:lnTo>
                  <a:lnTo>
                    <a:pt x="67" y="96"/>
                  </a:lnTo>
                  <a:lnTo>
                    <a:pt x="78" y="93"/>
                  </a:lnTo>
                  <a:lnTo>
                    <a:pt x="87" y="87"/>
                  </a:lnTo>
                  <a:lnTo>
                    <a:pt x="93" y="79"/>
                  </a:lnTo>
                  <a:lnTo>
                    <a:pt x="96" y="67"/>
                  </a:lnTo>
                  <a:lnTo>
                    <a:pt x="93" y="55"/>
                  </a:lnTo>
                  <a:lnTo>
                    <a:pt x="87" y="44"/>
                  </a:lnTo>
                  <a:lnTo>
                    <a:pt x="78" y="38"/>
                  </a:lnTo>
                  <a:lnTo>
                    <a:pt x="67" y="35"/>
                  </a:lnTo>
                  <a:lnTo>
                    <a:pt x="55" y="38"/>
                  </a:lnTo>
                  <a:lnTo>
                    <a:pt x="47" y="44"/>
                  </a:lnTo>
                  <a:lnTo>
                    <a:pt x="38" y="55"/>
                  </a:lnTo>
                  <a:lnTo>
                    <a:pt x="38" y="67"/>
                  </a:lnTo>
                  <a:lnTo>
                    <a:pt x="38" y="79"/>
                  </a:lnTo>
                  <a:lnTo>
                    <a:pt x="47" y="87"/>
                  </a:lnTo>
                  <a:lnTo>
                    <a:pt x="55" y="93"/>
                  </a:lnTo>
                  <a:lnTo>
                    <a:pt x="67" y="96"/>
                  </a:lnTo>
                  <a:lnTo>
                    <a:pt x="67" y="114"/>
                  </a:lnTo>
                  <a:lnTo>
                    <a:pt x="67" y="131"/>
                  </a:lnTo>
                  <a:lnTo>
                    <a:pt x="52" y="131"/>
                  </a:lnTo>
                  <a:lnTo>
                    <a:pt x="41" y="128"/>
                  </a:lnTo>
                  <a:lnTo>
                    <a:pt x="29" y="119"/>
                  </a:lnTo>
                  <a:lnTo>
                    <a:pt x="20" y="114"/>
                  </a:lnTo>
                  <a:lnTo>
                    <a:pt x="12" y="102"/>
                  </a:lnTo>
                  <a:lnTo>
                    <a:pt x="6" y="90"/>
                  </a:lnTo>
                  <a:lnTo>
                    <a:pt x="3" y="79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1"/>
            <p:cNvSpPr>
              <a:spLocks/>
            </p:cNvSpPr>
            <p:nvPr/>
          </p:nvSpPr>
          <p:spPr bwMode="auto">
            <a:xfrm>
              <a:off x="4570" y="3006"/>
              <a:ext cx="363" cy="107"/>
            </a:xfrm>
            <a:custGeom>
              <a:avLst/>
              <a:gdLst>
                <a:gd name="T0" fmla="*/ 328 w 363"/>
                <a:gd name="T1" fmla="*/ 90 h 107"/>
                <a:gd name="T2" fmla="*/ 328 w 363"/>
                <a:gd name="T3" fmla="*/ 32 h 107"/>
                <a:gd name="T4" fmla="*/ 17 w 363"/>
                <a:gd name="T5" fmla="*/ 32 h 107"/>
                <a:gd name="T6" fmla="*/ 17 w 363"/>
                <a:gd name="T7" fmla="*/ 32 h 107"/>
                <a:gd name="T8" fmla="*/ 12 w 363"/>
                <a:gd name="T9" fmla="*/ 32 h 107"/>
                <a:gd name="T10" fmla="*/ 6 w 363"/>
                <a:gd name="T11" fmla="*/ 29 h 107"/>
                <a:gd name="T12" fmla="*/ 0 w 363"/>
                <a:gd name="T13" fmla="*/ 23 h 107"/>
                <a:gd name="T14" fmla="*/ 0 w 363"/>
                <a:gd name="T15" fmla="*/ 17 h 107"/>
                <a:gd name="T16" fmla="*/ 0 w 363"/>
                <a:gd name="T17" fmla="*/ 17 h 107"/>
                <a:gd name="T18" fmla="*/ 0 w 363"/>
                <a:gd name="T19" fmla="*/ 17 h 107"/>
                <a:gd name="T20" fmla="*/ 0 w 363"/>
                <a:gd name="T21" fmla="*/ 8 h 107"/>
                <a:gd name="T22" fmla="*/ 6 w 363"/>
                <a:gd name="T23" fmla="*/ 2 h 107"/>
                <a:gd name="T24" fmla="*/ 12 w 363"/>
                <a:gd name="T25" fmla="*/ 0 h 107"/>
                <a:gd name="T26" fmla="*/ 17 w 363"/>
                <a:gd name="T27" fmla="*/ 0 h 107"/>
                <a:gd name="T28" fmla="*/ 17 w 363"/>
                <a:gd name="T29" fmla="*/ 0 h 107"/>
                <a:gd name="T30" fmla="*/ 363 w 363"/>
                <a:gd name="T31" fmla="*/ 0 h 107"/>
                <a:gd name="T32" fmla="*/ 363 w 363"/>
                <a:gd name="T33" fmla="*/ 90 h 107"/>
                <a:gd name="T34" fmla="*/ 363 w 363"/>
                <a:gd name="T35" fmla="*/ 90 h 107"/>
                <a:gd name="T36" fmla="*/ 360 w 363"/>
                <a:gd name="T37" fmla="*/ 98 h 107"/>
                <a:gd name="T38" fmla="*/ 357 w 363"/>
                <a:gd name="T39" fmla="*/ 104 h 107"/>
                <a:gd name="T40" fmla="*/ 351 w 363"/>
                <a:gd name="T41" fmla="*/ 107 h 107"/>
                <a:gd name="T42" fmla="*/ 346 w 363"/>
                <a:gd name="T43" fmla="*/ 107 h 107"/>
                <a:gd name="T44" fmla="*/ 346 w 363"/>
                <a:gd name="T45" fmla="*/ 107 h 107"/>
                <a:gd name="T46" fmla="*/ 346 w 363"/>
                <a:gd name="T47" fmla="*/ 107 h 107"/>
                <a:gd name="T48" fmla="*/ 337 w 363"/>
                <a:gd name="T49" fmla="*/ 107 h 107"/>
                <a:gd name="T50" fmla="*/ 334 w 363"/>
                <a:gd name="T51" fmla="*/ 104 h 107"/>
                <a:gd name="T52" fmla="*/ 328 w 363"/>
                <a:gd name="T53" fmla="*/ 98 h 107"/>
                <a:gd name="T54" fmla="*/ 328 w 363"/>
                <a:gd name="T55" fmla="*/ 90 h 107"/>
                <a:gd name="T56" fmla="*/ 328 w 363"/>
                <a:gd name="T57" fmla="*/ 90 h 1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63" h="107">
                  <a:moveTo>
                    <a:pt x="328" y="90"/>
                  </a:moveTo>
                  <a:lnTo>
                    <a:pt x="328" y="32"/>
                  </a:lnTo>
                  <a:lnTo>
                    <a:pt x="17" y="32"/>
                  </a:lnTo>
                  <a:lnTo>
                    <a:pt x="12" y="32"/>
                  </a:lnTo>
                  <a:lnTo>
                    <a:pt x="6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8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363" y="0"/>
                  </a:lnTo>
                  <a:lnTo>
                    <a:pt x="363" y="90"/>
                  </a:lnTo>
                  <a:lnTo>
                    <a:pt x="360" y="98"/>
                  </a:lnTo>
                  <a:lnTo>
                    <a:pt x="357" y="104"/>
                  </a:lnTo>
                  <a:lnTo>
                    <a:pt x="351" y="107"/>
                  </a:lnTo>
                  <a:lnTo>
                    <a:pt x="346" y="107"/>
                  </a:lnTo>
                  <a:lnTo>
                    <a:pt x="337" y="107"/>
                  </a:lnTo>
                  <a:lnTo>
                    <a:pt x="334" y="104"/>
                  </a:lnTo>
                  <a:lnTo>
                    <a:pt x="328" y="98"/>
                  </a:lnTo>
                  <a:lnTo>
                    <a:pt x="328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2"/>
            <p:cNvSpPr>
              <a:spLocks/>
            </p:cNvSpPr>
            <p:nvPr/>
          </p:nvSpPr>
          <p:spPr bwMode="auto">
            <a:xfrm>
              <a:off x="4462" y="2840"/>
              <a:ext cx="154" cy="84"/>
            </a:xfrm>
            <a:custGeom>
              <a:avLst/>
              <a:gdLst>
                <a:gd name="T0" fmla="*/ 131 w 154"/>
                <a:gd name="T1" fmla="*/ 81 h 84"/>
                <a:gd name="T2" fmla="*/ 9 w 154"/>
                <a:gd name="T3" fmla="*/ 32 h 84"/>
                <a:gd name="T4" fmla="*/ 9 w 154"/>
                <a:gd name="T5" fmla="*/ 32 h 84"/>
                <a:gd name="T6" fmla="*/ 3 w 154"/>
                <a:gd name="T7" fmla="*/ 29 h 84"/>
                <a:gd name="T8" fmla="*/ 0 w 154"/>
                <a:gd name="T9" fmla="*/ 23 h 84"/>
                <a:gd name="T10" fmla="*/ 0 w 154"/>
                <a:gd name="T11" fmla="*/ 17 h 84"/>
                <a:gd name="T12" fmla="*/ 0 w 154"/>
                <a:gd name="T13" fmla="*/ 12 h 84"/>
                <a:gd name="T14" fmla="*/ 0 w 154"/>
                <a:gd name="T15" fmla="*/ 12 h 84"/>
                <a:gd name="T16" fmla="*/ 0 w 154"/>
                <a:gd name="T17" fmla="*/ 12 h 84"/>
                <a:gd name="T18" fmla="*/ 3 w 154"/>
                <a:gd name="T19" fmla="*/ 6 h 84"/>
                <a:gd name="T20" fmla="*/ 9 w 154"/>
                <a:gd name="T21" fmla="*/ 0 h 84"/>
                <a:gd name="T22" fmla="*/ 15 w 154"/>
                <a:gd name="T23" fmla="*/ 0 h 84"/>
                <a:gd name="T24" fmla="*/ 24 w 154"/>
                <a:gd name="T25" fmla="*/ 0 h 84"/>
                <a:gd name="T26" fmla="*/ 24 w 154"/>
                <a:gd name="T27" fmla="*/ 0 h 84"/>
                <a:gd name="T28" fmla="*/ 146 w 154"/>
                <a:gd name="T29" fmla="*/ 49 h 84"/>
                <a:gd name="T30" fmla="*/ 146 w 154"/>
                <a:gd name="T31" fmla="*/ 49 h 84"/>
                <a:gd name="T32" fmla="*/ 152 w 154"/>
                <a:gd name="T33" fmla="*/ 55 h 84"/>
                <a:gd name="T34" fmla="*/ 154 w 154"/>
                <a:gd name="T35" fmla="*/ 61 h 84"/>
                <a:gd name="T36" fmla="*/ 154 w 154"/>
                <a:gd name="T37" fmla="*/ 67 h 84"/>
                <a:gd name="T38" fmla="*/ 154 w 154"/>
                <a:gd name="T39" fmla="*/ 73 h 84"/>
                <a:gd name="T40" fmla="*/ 154 w 154"/>
                <a:gd name="T41" fmla="*/ 73 h 84"/>
                <a:gd name="T42" fmla="*/ 154 w 154"/>
                <a:gd name="T43" fmla="*/ 73 h 84"/>
                <a:gd name="T44" fmla="*/ 149 w 154"/>
                <a:gd name="T45" fmla="*/ 81 h 84"/>
                <a:gd name="T46" fmla="*/ 140 w 154"/>
                <a:gd name="T47" fmla="*/ 84 h 84"/>
                <a:gd name="T48" fmla="*/ 140 w 154"/>
                <a:gd name="T49" fmla="*/ 84 h 84"/>
                <a:gd name="T50" fmla="*/ 140 w 154"/>
                <a:gd name="T51" fmla="*/ 84 h 84"/>
                <a:gd name="T52" fmla="*/ 131 w 154"/>
                <a:gd name="T53" fmla="*/ 81 h 84"/>
                <a:gd name="T54" fmla="*/ 131 w 154"/>
                <a:gd name="T55" fmla="*/ 81 h 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54" h="84">
                  <a:moveTo>
                    <a:pt x="131" y="81"/>
                  </a:moveTo>
                  <a:lnTo>
                    <a:pt x="9" y="32"/>
                  </a:lnTo>
                  <a:lnTo>
                    <a:pt x="3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3" y="6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4" y="0"/>
                  </a:lnTo>
                  <a:lnTo>
                    <a:pt x="146" y="49"/>
                  </a:lnTo>
                  <a:lnTo>
                    <a:pt x="152" y="55"/>
                  </a:lnTo>
                  <a:lnTo>
                    <a:pt x="154" y="61"/>
                  </a:lnTo>
                  <a:lnTo>
                    <a:pt x="154" y="67"/>
                  </a:lnTo>
                  <a:lnTo>
                    <a:pt x="154" y="73"/>
                  </a:lnTo>
                  <a:lnTo>
                    <a:pt x="149" y="81"/>
                  </a:lnTo>
                  <a:lnTo>
                    <a:pt x="140" y="84"/>
                  </a:lnTo>
                  <a:lnTo>
                    <a:pt x="131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3"/>
            <p:cNvSpPr>
              <a:spLocks/>
            </p:cNvSpPr>
            <p:nvPr/>
          </p:nvSpPr>
          <p:spPr bwMode="auto">
            <a:xfrm>
              <a:off x="4230" y="2587"/>
              <a:ext cx="625" cy="930"/>
            </a:xfrm>
            <a:custGeom>
              <a:avLst/>
              <a:gdLst>
                <a:gd name="T0" fmla="*/ 0 w 625"/>
                <a:gd name="T1" fmla="*/ 532 h 930"/>
                <a:gd name="T2" fmla="*/ 6 w 625"/>
                <a:gd name="T3" fmla="*/ 360 h 930"/>
                <a:gd name="T4" fmla="*/ 15 w 625"/>
                <a:gd name="T5" fmla="*/ 288 h 930"/>
                <a:gd name="T6" fmla="*/ 32 w 625"/>
                <a:gd name="T7" fmla="*/ 221 h 930"/>
                <a:gd name="T8" fmla="*/ 58 w 625"/>
                <a:gd name="T9" fmla="*/ 160 h 930"/>
                <a:gd name="T10" fmla="*/ 96 w 625"/>
                <a:gd name="T11" fmla="*/ 108 h 930"/>
                <a:gd name="T12" fmla="*/ 142 w 625"/>
                <a:gd name="T13" fmla="*/ 64 h 930"/>
                <a:gd name="T14" fmla="*/ 195 w 625"/>
                <a:gd name="T15" fmla="*/ 29 h 930"/>
                <a:gd name="T16" fmla="*/ 253 w 625"/>
                <a:gd name="T17" fmla="*/ 9 h 930"/>
                <a:gd name="T18" fmla="*/ 317 w 625"/>
                <a:gd name="T19" fmla="*/ 0 h 930"/>
                <a:gd name="T20" fmla="*/ 317 w 625"/>
                <a:gd name="T21" fmla="*/ 18 h 930"/>
                <a:gd name="T22" fmla="*/ 317 w 625"/>
                <a:gd name="T23" fmla="*/ 35 h 930"/>
                <a:gd name="T24" fmla="*/ 262 w 625"/>
                <a:gd name="T25" fmla="*/ 41 h 930"/>
                <a:gd name="T26" fmla="*/ 209 w 625"/>
                <a:gd name="T27" fmla="*/ 61 h 930"/>
                <a:gd name="T28" fmla="*/ 163 w 625"/>
                <a:gd name="T29" fmla="*/ 90 h 930"/>
                <a:gd name="T30" fmla="*/ 122 w 625"/>
                <a:gd name="T31" fmla="*/ 131 h 930"/>
                <a:gd name="T32" fmla="*/ 122 w 625"/>
                <a:gd name="T33" fmla="*/ 131 h 930"/>
                <a:gd name="T34" fmla="*/ 90 w 625"/>
                <a:gd name="T35" fmla="*/ 177 h 930"/>
                <a:gd name="T36" fmla="*/ 64 w 625"/>
                <a:gd name="T37" fmla="*/ 233 h 930"/>
                <a:gd name="T38" fmla="*/ 47 w 625"/>
                <a:gd name="T39" fmla="*/ 294 h 930"/>
                <a:gd name="T40" fmla="*/ 41 w 625"/>
                <a:gd name="T41" fmla="*/ 360 h 930"/>
                <a:gd name="T42" fmla="*/ 35 w 625"/>
                <a:gd name="T43" fmla="*/ 535 h 930"/>
                <a:gd name="T44" fmla="*/ 590 w 625"/>
                <a:gd name="T45" fmla="*/ 895 h 930"/>
                <a:gd name="T46" fmla="*/ 590 w 625"/>
                <a:gd name="T47" fmla="*/ 360 h 930"/>
                <a:gd name="T48" fmla="*/ 584 w 625"/>
                <a:gd name="T49" fmla="*/ 294 h 930"/>
                <a:gd name="T50" fmla="*/ 567 w 625"/>
                <a:gd name="T51" fmla="*/ 233 h 930"/>
                <a:gd name="T52" fmla="*/ 543 w 625"/>
                <a:gd name="T53" fmla="*/ 177 h 930"/>
                <a:gd name="T54" fmla="*/ 508 w 625"/>
                <a:gd name="T55" fmla="*/ 131 h 930"/>
                <a:gd name="T56" fmla="*/ 508 w 625"/>
                <a:gd name="T57" fmla="*/ 131 h 930"/>
                <a:gd name="T58" fmla="*/ 468 w 625"/>
                <a:gd name="T59" fmla="*/ 90 h 930"/>
                <a:gd name="T60" fmla="*/ 421 w 625"/>
                <a:gd name="T61" fmla="*/ 61 h 930"/>
                <a:gd name="T62" fmla="*/ 369 w 625"/>
                <a:gd name="T63" fmla="*/ 41 h 930"/>
                <a:gd name="T64" fmla="*/ 317 w 625"/>
                <a:gd name="T65" fmla="*/ 35 h 930"/>
                <a:gd name="T66" fmla="*/ 317 w 625"/>
                <a:gd name="T67" fmla="*/ 18 h 930"/>
                <a:gd name="T68" fmla="*/ 317 w 625"/>
                <a:gd name="T69" fmla="*/ 0 h 930"/>
                <a:gd name="T70" fmla="*/ 378 w 625"/>
                <a:gd name="T71" fmla="*/ 9 h 930"/>
                <a:gd name="T72" fmla="*/ 436 w 625"/>
                <a:gd name="T73" fmla="*/ 29 h 930"/>
                <a:gd name="T74" fmla="*/ 488 w 625"/>
                <a:gd name="T75" fmla="*/ 64 h 930"/>
                <a:gd name="T76" fmla="*/ 535 w 625"/>
                <a:gd name="T77" fmla="*/ 108 h 930"/>
                <a:gd name="T78" fmla="*/ 572 w 625"/>
                <a:gd name="T79" fmla="*/ 160 h 930"/>
                <a:gd name="T80" fmla="*/ 599 w 625"/>
                <a:gd name="T81" fmla="*/ 221 h 930"/>
                <a:gd name="T82" fmla="*/ 616 w 625"/>
                <a:gd name="T83" fmla="*/ 288 h 930"/>
                <a:gd name="T84" fmla="*/ 625 w 625"/>
                <a:gd name="T85" fmla="*/ 360 h 930"/>
                <a:gd name="T86" fmla="*/ 622 w 625"/>
                <a:gd name="T87" fmla="*/ 930 h 930"/>
                <a:gd name="T88" fmla="*/ 0 w 625"/>
                <a:gd name="T89" fmla="*/ 930 h 93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25" h="930">
                  <a:moveTo>
                    <a:pt x="0" y="930"/>
                  </a:moveTo>
                  <a:lnTo>
                    <a:pt x="0" y="532"/>
                  </a:lnTo>
                  <a:lnTo>
                    <a:pt x="6" y="360"/>
                  </a:lnTo>
                  <a:lnTo>
                    <a:pt x="9" y="323"/>
                  </a:lnTo>
                  <a:lnTo>
                    <a:pt x="15" y="288"/>
                  </a:lnTo>
                  <a:lnTo>
                    <a:pt x="20" y="253"/>
                  </a:lnTo>
                  <a:lnTo>
                    <a:pt x="32" y="221"/>
                  </a:lnTo>
                  <a:lnTo>
                    <a:pt x="44" y="189"/>
                  </a:lnTo>
                  <a:lnTo>
                    <a:pt x="58" y="160"/>
                  </a:lnTo>
                  <a:lnTo>
                    <a:pt x="79" y="134"/>
                  </a:lnTo>
                  <a:lnTo>
                    <a:pt x="96" y="108"/>
                  </a:lnTo>
                  <a:lnTo>
                    <a:pt x="119" y="85"/>
                  </a:lnTo>
                  <a:lnTo>
                    <a:pt x="142" y="64"/>
                  </a:lnTo>
                  <a:lnTo>
                    <a:pt x="169" y="44"/>
                  </a:lnTo>
                  <a:lnTo>
                    <a:pt x="195" y="29"/>
                  </a:lnTo>
                  <a:lnTo>
                    <a:pt x="224" y="18"/>
                  </a:lnTo>
                  <a:lnTo>
                    <a:pt x="253" y="9"/>
                  </a:lnTo>
                  <a:lnTo>
                    <a:pt x="285" y="3"/>
                  </a:lnTo>
                  <a:lnTo>
                    <a:pt x="317" y="0"/>
                  </a:lnTo>
                  <a:lnTo>
                    <a:pt x="317" y="18"/>
                  </a:lnTo>
                  <a:lnTo>
                    <a:pt x="317" y="35"/>
                  </a:lnTo>
                  <a:lnTo>
                    <a:pt x="288" y="38"/>
                  </a:lnTo>
                  <a:lnTo>
                    <a:pt x="262" y="41"/>
                  </a:lnTo>
                  <a:lnTo>
                    <a:pt x="235" y="50"/>
                  </a:lnTo>
                  <a:lnTo>
                    <a:pt x="209" y="61"/>
                  </a:lnTo>
                  <a:lnTo>
                    <a:pt x="186" y="73"/>
                  </a:lnTo>
                  <a:lnTo>
                    <a:pt x="163" y="90"/>
                  </a:lnTo>
                  <a:lnTo>
                    <a:pt x="142" y="108"/>
                  </a:lnTo>
                  <a:lnTo>
                    <a:pt x="122" y="131"/>
                  </a:lnTo>
                  <a:lnTo>
                    <a:pt x="105" y="151"/>
                  </a:lnTo>
                  <a:lnTo>
                    <a:pt x="90" y="177"/>
                  </a:lnTo>
                  <a:lnTo>
                    <a:pt x="76" y="204"/>
                  </a:lnTo>
                  <a:lnTo>
                    <a:pt x="64" y="233"/>
                  </a:lnTo>
                  <a:lnTo>
                    <a:pt x="55" y="262"/>
                  </a:lnTo>
                  <a:lnTo>
                    <a:pt x="47" y="294"/>
                  </a:lnTo>
                  <a:lnTo>
                    <a:pt x="44" y="326"/>
                  </a:lnTo>
                  <a:lnTo>
                    <a:pt x="41" y="360"/>
                  </a:lnTo>
                  <a:lnTo>
                    <a:pt x="35" y="535"/>
                  </a:lnTo>
                  <a:lnTo>
                    <a:pt x="35" y="895"/>
                  </a:lnTo>
                  <a:lnTo>
                    <a:pt x="590" y="895"/>
                  </a:lnTo>
                  <a:lnTo>
                    <a:pt x="590" y="360"/>
                  </a:lnTo>
                  <a:lnTo>
                    <a:pt x="587" y="326"/>
                  </a:lnTo>
                  <a:lnTo>
                    <a:pt x="584" y="294"/>
                  </a:lnTo>
                  <a:lnTo>
                    <a:pt x="578" y="262"/>
                  </a:lnTo>
                  <a:lnTo>
                    <a:pt x="567" y="233"/>
                  </a:lnTo>
                  <a:lnTo>
                    <a:pt x="555" y="204"/>
                  </a:lnTo>
                  <a:lnTo>
                    <a:pt x="543" y="177"/>
                  </a:lnTo>
                  <a:lnTo>
                    <a:pt x="526" y="151"/>
                  </a:lnTo>
                  <a:lnTo>
                    <a:pt x="508" y="131"/>
                  </a:lnTo>
                  <a:lnTo>
                    <a:pt x="488" y="108"/>
                  </a:lnTo>
                  <a:lnTo>
                    <a:pt x="468" y="90"/>
                  </a:lnTo>
                  <a:lnTo>
                    <a:pt x="445" y="73"/>
                  </a:lnTo>
                  <a:lnTo>
                    <a:pt x="421" y="61"/>
                  </a:lnTo>
                  <a:lnTo>
                    <a:pt x="395" y="50"/>
                  </a:lnTo>
                  <a:lnTo>
                    <a:pt x="369" y="41"/>
                  </a:lnTo>
                  <a:lnTo>
                    <a:pt x="343" y="38"/>
                  </a:lnTo>
                  <a:lnTo>
                    <a:pt x="317" y="35"/>
                  </a:lnTo>
                  <a:lnTo>
                    <a:pt x="317" y="18"/>
                  </a:lnTo>
                  <a:lnTo>
                    <a:pt x="317" y="0"/>
                  </a:lnTo>
                  <a:lnTo>
                    <a:pt x="349" y="3"/>
                  </a:lnTo>
                  <a:lnTo>
                    <a:pt x="378" y="9"/>
                  </a:lnTo>
                  <a:lnTo>
                    <a:pt x="407" y="18"/>
                  </a:lnTo>
                  <a:lnTo>
                    <a:pt x="436" y="29"/>
                  </a:lnTo>
                  <a:lnTo>
                    <a:pt x="462" y="44"/>
                  </a:lnTo>
                  <a:lnTo>
                    <a:pt x="488" y="64"/>
                  </a:lnTo>
                  <a:lnTo>
                    <a:pt x="511" y="85"/>
                  </a:lnTo>
                  <a:lnTo>
                    <a:pt x="535" y="108"/>
                  </a:lnTo>
                  <a:lnTo>
                    <a:pt x="555" y="134"/>
                  </a:lnTo>
                  <a:lnTo>
                    <a:pt x="572" y="160"/>
                  </a:lnTo>
                  <a:lnTo>
                    <a:pt x="587" y="189"/>
                  </a:lnTo>
                  <a:lnTo>
                    <a:pt x="599" y="221"/>
                  </a:lnTo>
                  <a:lnTo>
                    <a:pt x="610" y="253"/>
                  </a:lnTo>
                  <a:lnTo>
                    <a:pt x="616" y="288"/>
                  </a:lnTo>
                  <a:lnTo>
                    <a:pt x="622" y="323"/>
                  </a:lnTo>
                  <a:lnTo>
                    <a:pt x="625" y="360"/>
                  </a:lnTo>
                  <a:lnTo>
                    <a:pt x="622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4"/>
            <p:cNvSpPr>
              <a:spLocks/>
            </p:cNvSpPr>
            <p:nvPr/>
          </p:nvSpPr>
          <p:spPr bwMode="auto">
            <a:xfrm>
              <a:off x="4128" y="2936"/>
              <a:ext cx="183" cy="183"/>
            </a:xfrm>
            <a:custGeom>
              <a:avLst/>
              <a:gdLst>
                <a:gd name="T0" fmla="*/ 93 w 183"/>
                <a:gd name="T1" fmla="*/ 183 h 183"/>
                <a:gd name="T2" fmla="*/ 93 w 183"/>
                <a:gd name="T3" fmla="*/ 183 h 183"/>
                <a:gd name="T4" fmla="*/ 111 w 183"/>
                <a:gd name="T5" fmla="*/ 180 h 183"/>
                <a:gd name="T6" fmla="*/ 128 w 183"/>
                <a:gd name="T7" fmla="*/ 177 h 183"/>
                <a:gd name="T8" fmla="*/ 143 w 183"/>
                <a:gd name="T9" fmla="*/ 168 h 183"/>
                <a:gd name="T10" fmla="*/ 157 w 183"/>
                <a:gd name="T11" fmla="*/ 157 h 183"/>
                <a:gd name="T12" fmla="*/ 169 w 183"/>
                <a:gd name="T13" fmla="*/ 142 h 183"/>
                <a:gd name="T14" fmla="*/ 178 w 183"/>
                <a:gd name="T15" fmla="*/ 128 h 183"/>
                <a:gd name="T16" fmla="*/ 181 w 183"/>
                <a:gd name="T17" fmla="*/ 110 h 183"/>
                <a:gd name="T18" fmla="*/ 183 w 183"/>
                <a:gd name="T19" fmla="*/ 93 h 183"/>
                <a:gd name="T20" fmla="*/ 183 w 183"/>
                <a:gd name="T21" fmla="*/ 93 h 183"/>
                <a:gd name="T22" fmla="*/ 181 w 183"/>
                <a:gd name="T23" fmla="*/ 72 h 183"/>
                <a:gd name="T24" fmla="*/ 178 w 183"/>
                <a:gd name="T25" fmla="*/ 58 h 183"/>
                <a:gd name="T26" fmla="*/ 169 w 183"/>
                <a:gd name="T27" fmla="*/ 41 h 183"/>
                <a:gd name="T28" fmla="*/ 157 w 183"/>
                <a:gd name="T29" fmla="*/ 29 h 183"/>
                <a:gd name="T30" fmla="*/ 143 w 183"/>
                <a:gd name="T31" fmla="*/ 17 h 183"/>
                <a:gd name="T32" fmla="*/ 128 w 183"/>
                <a:gd name="T33" fmla="*/ 9 h 183"/>
                <a:gd name="T34" fmla="*/ 111 w 183"/>
                <a:gd name="T35" fmla="*/ 3 h 183"/>
                <a:gd name="T36" fmla="*/ 93 w 183"/>
                <a:gd name="T37" fmla="*/ 0 h 183"/>
                <a:gd name="T38" fmla="*/ 93 w 183"/>
                <a:gd name="T39" fmla="*/ 0 h 183"/>
                <a:gd name="T40" fmla="*/ 73 w 183"/>
                <a:gd name="T41" fmla="*/ 3 h 183"/>
                <a:gd name="T42" fmla="*/ 59 w 183"/>
                <a:gd name="T43" fmla="*/ 9 h 183"/>
                <a:gd name="T44" fmla="*/ 41 w 183"/>
                <a:gd name="T45" fmla="*/ 17 h 183"/>
                <a:gd name="T46" fmla="*/ 29 w 183"/>
                <a:gd name="T47" fmla="*/ 29 h 183"/>
                <a:gd name="T48" fmla="*/ 18 w 183"/>
                <a:gd name="T49" fmla="*/ 41 h 183"/>
                <a:gd name="T50" fmla="*/ 9 w 183"/>
                <a:gd name="T51" fmla="*/ 58 h 183"/>
                <a:gd name="T52" fmla="*/ 3 w 183"/>
                <a:gd name="T53" fmla="*/ 72 h 183"/>
                <a:gd name="T54" fmla="*/ 0 w 183"/>
                <a:gd name="T55" fmla="*/ 93 h 183"/>
                <a:gd name="T56" fmla="*/ 0 w 183"/>
                <a:gd name="T57" fmla="*/ 93 h 183"/>
                <a:gd name="T58" fmla="*/ 3 w 183"/>
                <a:gd name="T59" fmla="*/ 110 h 183"/>
                <a:gd name="T60" fmla="*/ 9 w 183"/>
                <a:gd name="T61" fmla="*/ 128 h 183"/>
                <a:gd name="T62" fmla="*/ 18 w 183"/>
                <a:gd name="T63" fmla="*/ 142 h 183"/>
                <a:gd name="T64" fmla="*/ 29 w 183"/>
                <a:gd name="T65" fmla="*/ 157 h 183"/>
                <a:gd name="T66" fmla="*/ 41 w 183"/>
                <a:gd name="T67" fmla="*/ 168 h 183"/>
                <a:gd name="T68" fmla="*/ 59 w 183"/>
                <a:gd name="T69" fmla="*/ 177 h 183"/>
                <a:gd name="T70" fmla="*/ 73 w 183"/>
                <a:gd name="T71" fmla="*/ 180 h 183"/>
                <a:gd name="T72" fmla="*/ 93 w 183"/>
                <a:gd name="T73" fmla="*/ 183 h 183"/>
                <a:gd name="T74" fmla="*/ 93 w 183"/>
                <a:gd name="T75" fmla="*/ 183 h 18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3" h="183">
                  <a:moveTo>
                    <a:pt x="93" y="183"/>
                  </a:moveTo>
                  <a:lnTo>
                    <a:pt x="93" y="183"/>
                  </a:lnTo>
                  <a:lnTo>
                    <a:pt x="111" y="180"/>
                  </a:lnTo>
                  <a:lnTo>
                    <a:pt x="128" y="177"/>
                  </a:lnTo>
                  <a:lnTo>
                    <a:pt x="143" y="168"/>
                  </a:lnTo>
                  <a:lnTo>
                    <a:pt x="157" y="157"/>
                  </a:lnTo>
                  <a:lnTo>
                    <a:pt x="169" y="142"/>
                  </a:lnTo>
                  <a:lnTo>
                    <a:pt x="178" y="128"/>
                  </a:lnTo>
                  <a:lnTo>
                    <a:pt x="181" y="110"/>
                  </a:lnTo>
                  <a:lnTo>
                    <a:pt x="183" y="93"/>
                  </a:lnTo>
                  <a:lnTo>
                    <a:pt x="181" y="72"/>
                  </a:lnTo>
                  <a:lnTo>
                    <a:pt x="178" y="58"/>
                  </a:lnTo>
                  <a:lnTo>
                    <a:pt x="169" y="41"/>
                  </a:lnTo>
                  <a:lnTo>
                    <a:pt x="157" y="29"/>
                  </a:lnTo>
                  <a:lnTo>
                    <a:pt x="143" y="17"/>
                  </a:lnTo>
                  <a:lnTo>
                    <a:pt x="128" y="9"/>
                  </a:lnTo>
                  <a:lnTo>
                    <a:pt x="111" y="3"/>
                  </a:lnTo>
                  <a:lnTo>
                    <a:pt x="93" y="0"/>
                  </a:lnTo>
                  <a:lnTo>
                    <a:pt x="73" y="3"/>
                  </a:lnTo>
                  <a:lnTo>
                    <a:pt x="59" y="9"/>
                  </a:lnTo>
                  <a:lnTo>
                    <a:pt x="41" y="17"/>
                  </a:lnTo>
                  <a:lnTo>
                    <a:pt x="29" y="29"/>
                  </a:lnTo>
                  <a:lnTo>
                    <a:pt x="18" y="41"/>
                  </a:lnTo>
                  <a:lnTo>
                    <a:pt x="9" y="58"/>
                  </a:lnTo>
                  <a:lnTo>
                    <a:pt x="3" y="72"/>
                  </a:lnTo>
                  <a:lnTo>
                    <a:pt x="0" y="93"/>
                  </a:lnTo>
                  <a:lnTo>
                    <a:pt x="3" y="110"/>
                  </a:lnTo>
                  <a:lnTo>
                    <a:pt x="9" y="128"/>
                  </a:lnTo>
                  <a:lnTo>
                    <a:pt x="18" y="142"/>
                  </a:lnTo>
                  <a:lnTo>
                    <a:pt x="29" y="157"/>
                  </a:lnTo>
                  <a:lnTo>
                    <a:pt x="41" y="168"/>
                  </a:lnTo>
                  <a:lnTo>
                    <a:pt x="59" y="177"/>
                  </a:lnTo>
                  <a:lnTo>
                    <a:pt x="73" y="180"/>
                  </a:lnTo>
                  <a:lnTo>
                    <a:pt x="93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5"/>
            <p:cNvSpPr>
              <a:spLocks/>
            </p:cNvSpPr>
            <p:nvPr/>
          </p:nvSpPr>
          <p:spPr bwMode="auto">
            <a:xfrm>
              <a:off x="4413" y="2936"/>
              <a:ext cx="180" cy="183"/>
            </a:xfrm>
            <a:custGeom>
              <a:avLst/>
              <a:gdLst>
                <a:gd name="T0" fmla="*/ 90 w 180"/>
                <a:gd name="T1" fmla="*/ 183 h 183"/>
                <a:gd name="T2" fmla="*/ 90 w 180"/>
                <a:gd name="T3" fmla="*/ 183 h 183"/>
                <a:gd name="T4" fmla="*/ 108 w 180"/>
                <a:gd name="T5" fmla="*/ 180 h 183"/>
                <a:gd name="T6" fmla="*/ 125 w 180"/>
                <a:gd name="T7" fmla="*/ 177 h 183"/>
                <a:gd name="T8" fmla="*/ 142 w 180"/>
                <a:gd name="T9" fmla="*/ 168 h 183"/>
                <a:gd name="T10" fmla="*/ 154 w 180"/>
                <a:gd name="T11" fmla="*/ 157 h 183"/>
                <a:gd name="T12" fmla="*/ 166 w 180"/>
                <a:gd name="T13" fmla="*/ 142 h 183"/>
                <a:gd name="T14" fmla="*/ 174 w 180"/>
                <a:gd name="T15" fmla="*/ 128 h 183"/>
                <a:gd name="T16" fmla="*/ 180 w 180"/>
                <a:gd name="T17" fmla="*/ 110 h 183"/>
                <a:gd name="T18" fmla="*/ 180 w 180"/>
                <a:gd name="T19" fmla="*/ 93 h 183"/>
                <a:gd name="T20" fmla="*/ 180 w 180"/>
                <a:gd name="T21" fmla="*/ 93 h 183"/>
                <a:gd name="T22" fmla="*/ 180 w 180"/>
                <a:gd name="T23" fmla="*/ 72 h 183"/>
                <a:gd name="T24" fmla="*/ 174 w 180"/>
                <a:gd name="T25" fmla="*/ 58 h 183"/>
                <a:gd name="T26" fmla="*/ 166 w 180"/>
                <a:gd name="T27" fmla="*/ 41 h 183"/>
                <a:gd name="T28" fmla="*/ 154 w 180"/>
                <a:gd name="T29" fmla="*/ 29 h 183"/>
                <a:gd name="T30" fmla="*/ 142 w 180"/>
                <a:gd name="T31" fmla="*/ 17 h 183"/>
                <a:gd name="T32" fmla="*/ 125 w 180"/>
                <a:gd name="T33" fmla="*/ 9 h 183"/>
                <a:gd name="T34" fmla="*/ 108 w 180"/>
                <a:gd name="T35" fmla="*/ 3 h 183"/>
                <a:gd name="T36" fmla="*/ 90 w 180"/>
                <a:gd name="T37" fmla="*/ 0 h 183"/>
                <a:gd name="T38" fmla="*/ 90 w 180"/>
                <a:gd name="T39" fmla="*/ 0 h 183"/>
                <a:gd name="T40" fmla="*/ 73 w 180"/>
                <a:gd name="T41" fmla="*/ 3 h 183"/>
                <a:gd name="T42" fmla="*/ 55 w 180"/>
                <a:gd name="T43" fmla="*/ 9 h 183"/>
                <a:gd name="T44" fmla="*/ 41 w 180"/>
                <a:gd name="T45" fmla="*/ 17 h 183"/>
                <a:gd name="T46" fmla="*/ 26 w 180"/>
                <a:gd name="T47" fmla="*/ 29 h 183"/>
                <a:gd name="T48" fmla="*/ 15 w 180"/>
                <a:gd name="T49" fmla="*/ 41 h 183"/>
                <a:gd name="T50" fmla="*/ 6 w 180"/>
                <a:gd name="T51" fmla="*/ 58 h 183"/>
                <a:gd name="T52" fmla="*/ 3 w 180"/>
                <a:gd name="T53" fmla="*/ 72 h 183"/>
                <a:gd name="T54" fmla="*/ 0 w 180"/>
                <a:gd name="T55" fmla="*/ 93 h 183"/>
                <a:gd name="T56" fmla="*/ 0 w 180"/>
                <a:gd name="T57" fmla="*/ 93 h 183"/>
                <a:gd name="T58" fmla="*/ 3 w 180"/>
                <a:gd name="T59" fmla="*/ 110 h 183"/>
                <a:gd name="T60" fmla="*/ 6 w 180"/>
                <a:gd name="T61" fmla="*/ 128 h 183"/>
                <a:gd name="T62" fmla="*/ 15 w 180"/>
                <a:gd name="T63" fmla="*/ 142 h 183"/>
                <a:gd name="T64" fmla="*/ 26 w 180"/>
                <a:gd name="T65" fmla="*/ 157 h 183"/>
                <a:gd name="T66" fmla="*/ 41 w 180"/>
                <a:gd name="T67" fmla="*/ 168 h 183"/>
                <a:gd name="T68" fmla="*/ 55 w 180"/>
                <a:gd name="T69" fmla="*/ 177 h 183"/>
                <a:gd name="T70" fmla="*/ 73 w 180"/>
                <a:gd name="T71" fmla="*/ 180 h 183"/>
                <a:gd name="T72" fmla="*/ 90 w 180"/>
                <a:gd name="T73" fmla="*/ 183 h 183"/>
                <a:gd name="T74" fmla="*/ 90 w 180"/>
                <a:gd name="T75" fmla="*/ 183 h 18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80" h="183">
                  <a:moveTo>
                    <a:pt x="90" y="183"/>
                  </a:moveTo>
                  <a:lnTo>
                    <a:pt x="90" y="183"/>
                  </a:lnTo>
                  <a:lnTo>
                    <a:pt x="108" y="180"/>
                  </a:lnTo>
                  <a:lnTo>
                    <a:pt x="125" y="177"/>
                  </a:lnTo>
                  <a:lnTo>
                    <a:pt x="142" y="168"/>
                  </a:lnTo>
                  <a:lnTo>
                    <a:pt x="154" y="157"/>
                  </a:lnTo>
                  <a:lnTo>
                    <a:pt x="166" y="142"/>
                  </a:lnTo>
                  <a:lnTo>
                    <a:pt x="174" y="128"/>
                  </a:lnTo>
                  <a:lnTo>
                    <a:pt x="180" y="110"/>
                  </a:lnTo>
                  <a:lnTo>
                    <a:pt x="180" y="93"/>
                  </a:lnTo>
                  <a:lnTo>
                    <a:pt x="180" y="72"/>
                  </a:lnTo>
                  <a:lnTo>
                    <a:pt x="174" y="58"/>
                  </a:lnTo>
                  <a:lnTo>
                    <a:pt x="166" y="41"/>
                  </a:lnTo>
                  <a:lnTo>
                    <a:pt x="154" y="29"/>
                  </a:lnTo>
                  <a:lnTo>
                    <a:pt x="142" y="17"/>
                  </a:lnTo>
                  <a:lnTo>
                    <a:pt x="125" y="9"/>
                  </a:lnTo>
                  <a:lnTo>
                    <a:pt x="108" y="3"/>
                  </a:lnTo>
                  <a:lnTo>
                    <a:pt x="90" y="0"/>
                  </a:lnTo>
                  <a:lnTo>
                    <a:pt x="73" y="3"/>
                  </a:lnTo>
                  <a:lnTo>
                    <a:pt x="55" y="9"/>
                  </a:lnTo>
                  <a:lnTo>
                    <a:pt x="41" y="17"/>
                  </a:lnTo>
                  <a:lnTo>
                    <a:pt x="26" y="29"/>
                  </a:lnTo>
                  <a:lnTo>
                    <a:pt x="15" y="41"/>
                  </a:lnTo>
                  <a:lnTo>
                    <a:pt x="6" y="58"/>
                  </a:lnTo>
                  <a:lnTo>
                    <a:pt x="3" y="72"/>
                  </a:lnTo>
                  <a:lnTo>
                    <a:pt x="0" y="93"/>
                  </a:lnTo>
                  <a:lnTo>
                    <a:pt x="3" y="110"/>
                  </a:lnTo>
                  <a:lnTo>
                    <a:pt x="6" y="128"/>
                  </a:lnTo>
                  <a:lnTo>
                    <a:pt x="15" y="142"/>
                  </a:lnTo>
                  <a:lnTo>
                    <a:pt x="26" y="157"/>
                  </a:lnTo>
                  <a:lnTo>
                    <a:pt x="41" y="168"/>
                  </a:lnTo>
                  <a:lnTo>
                    <a:pt x="55" y="177"/>
                  </a:lnTo>
                  <a:lnTo>
                    <a:pt x="73" y="180"/>
                  </a:lnTo>
                  <a:lnTo>
                    <a:pt x="90" y="1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6"/>
            <p:cNvSpPr>
              <a:spLocks/>
            </p:cNvSpPr>
            <p:nvPr/>
          </p:nvSpPr>
          <p:spPr bwMode="auto">
            <a:xfrm>
              <a:off x="4111" y="2921"/>
              <a:ext cx="218" cy="215"/>
            </a:xfrm>
            <a:custGeom>
              <a:avLst/>
              <a:gdLst>
                <a:gd name="T0" fmla="*/ 0 w 218"/>
                <a:gd name="T1" fmla="*/ 108 h 215"/>
                <a:gd name="T2" fmla="*/ 9 w 218"/>
                <a:gd name="T3" fmla="*/ 64 h 215"/>
                <a:gd name="T4" fmla="*/ 32 w 218"/>
                <a:gd name="T5" fmla="*/ 29 h 215"/>
                <a:gd name="T6" fmla="*/ 67 w 218"/>
                <a:gd name="T7" fmla="*/ 9 h 215"/>
                <a:gd name="T8" fmla="*/ 110 w 218"/>
                <a:gd name="T9" fmla="*/ 0 h 215"/>
                <a:gd name="T10" fmla="*/ 110 w 218"/>
                <a:gd name="T11" fmla="*/ 0 h 215"/>
                <a:gd name="T12" fmla="*/ 151 w 218"/>
                <a:gd name="T13" fmla="*/ 9 h 215"/>
                <a:gd name="T14" fmla="*/ 186 w 218"/>
                <a:gd name="T15" fmla="*/ 29 h 215"/>
                <a:gd name="T16" fmla="*/ 209 w 218"/>
                <a:gd name="T17" fmla="*/ 64 h 215"/>
                <a:gd name="T18" fmla="*/ 218 w 218"/>
                <a:gd name="T19" fmla="*/ 108 h 215"/>
                <a:gd name="T20" fmla="*/ 218 w 218"/>
                <a:gd name="T21" fmla="*/ 108 h 215"/>
                <a:gd name="T22" fmla="*/ 209 w 218"/>
                <a:gd name="T23" fmla="*/ 148 h 215"/>
                <a:gd name="T24" fmla="*/ 186 w 218"/>
                <a:gd name="T25" fmla="*/ 183 h 215"/>
                <a:gd name="T26" fmla="*/ 151 w 218"/>
                <a:gd name="T27" fmla="*/ 207 h 215"/>
                <a:gd name="T28" fmla="*/ 110 w 218"/>
                <a:gd name="T29" fmla="*/ 215 h 215"/>
                <a:gd name="T30" fmla="*/ 110 w 218"/>
                <a:gd name="T31" fmla="*/ 198 h 215"/>
                <a:gd name="T32" fmla="*/ 110 w 218"/>
                <a:gd name="T33" fmla="*/ 180 h 215"/>
                <a:gd name="T34" fmla="*/ 139 w 218"/>
                <a:gd name="T35" fmla="*/ 175 h 215"/>
                <a:gd name="T36" fmla="*/ 163 w 218"/>
                <a:gd name="T37" fmla="*/ 160 h 215"/>
                <a:gd name="T38" fmla="*/ 177 w 218"/>
                <a:gd name="T39" fmla="*/ 137 h 215"/>
                <a:gd name="T40" fmla="*/ 183 w 218"/>
                <a:gd name="T41" fmla="*/ 108 h 215"/>
                <a:gd name="T42" fmla="*/ 183 w 218"/>
                <a:gd name="T43" fmla="*/ 108 h 215"/>
                <a:gd name="T44" fmla="*/ 177 w 218"/>
                <a:gd name="T45" fmla="*/ 79 h 215"/>
                <a:gd name="T46" fmla="*/ 163 w 218"/>
                <a:gd name="T47" fmla="*/ 56 h 215"/>
                <a:gd name="T48" fmla="*/ 139 w 218"/>
                <a:gd name="T49" fmla="*/ 38 h 215"/>
                <a:gd name="T50" fmla="*/ 110 w 218"/>
                <a:gd name="T51" fmla="*/ 32 h 215"/>
                <a:gd name="T52" fmla="*/ 110 w 218"/>
                <a:gd name="T53" fmla="*/ 32 h 215"/>
                <a:gd name="T54" fmla="*/ 81 w 218"/>
                <a:gd name="T55" fmla="*/ 38 h 215"/>
                <a:gd name="T56" fmla="*/ 58 w 218"/>
                <a:gd name="T57" fmla="*/ 56 h 215"/>
                <a:gd name="T58" fmla="*/ 41 w 218"/>
                <a:gd name="T59" fmla="*/ 79 h 215"/>
                <a:gd name="T60" fmla="*/ 35 w 218"/>
                <a:gd name="T61" fmla="*/ 108 h 215"/>
                <a:gd name="T62" fmla="*/ 35 w 218"/>
                <a:gd name="T63" fmla="*/ 108 h 215"/>
                <a:gd name="T64" fmla="*/ 41 w 218"/>
                <a:gd name="T65" fmla="*/ 137 h 215"/>
                <a:gd name="T66" fmla="*/ 58 w 218"/>
                <a:gd name="T67" fmla="*/ 160 h 215"/>
                <a:gd name="T68" fmla="*/ 81 w 218"/>
                <a:gd name="T69" fmla="*/ 175 h 215"/>
                <a:gd name="T70" fmla="*/ 110 w 218"/>
                <a:gd name="T71" fmla="*/ 180 h 215"/>
                <a:gd name="T72" fmla="*/ 110 w 218"/>
                <a:gd name="T73" fmla="*/ 198 h 215"/>
                <a:gd name="T74" fmla="*/ 110 w 218"/>
                <a:gd name="T75" fmla="*/ 215 h 215"/>
                <a:gd name="T76" fmla="*/ 67 w 218"/>
                <a:gd name="T77" fmla="*/ 207 h 215"/>
                <a:gd name="T78" fmla="*/ 32 w 218"/>
                <a:gd name="T79" fmla="*/ 183 h 215"/>
                <a:gd name="T80" fmla="*/ 9 w 218"/>
                <a:gd name="T81" fmla="*/ 148 h 215"/>
                <a:gd name="T82" fmla="*/ 0 w 218"/>
                <a:gd name="T83" fmla="*/ 108 h 21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8" h="215">
                  <a:moveTo>
                    <a:pt x="0" y="108"/>
                  </a:moveTo>
                  <a:lnTo>
                    <a:pt x="0" y="108"/>
                  </a:lnTo>
                  <a:lnTo>
                    <a:pt x="3" y="85"/>
                  </a:lnTo>
                  <a:lnTo>
                    <a:pt x="9" y="64"/>
                  </a:lnTo>
                  <a:lnTo>
                    <a:pt x="20" y="47"/>
                  </a:lnTo>
                  <a:lnTo>
                    <a:pt x="32" y="29"/>
                  </a:lnTo>
                  <a:lnTo>
                    <a:pt x="49" y="18"/>
                  </a:lnTo>
                  <a:lnTo>
                    <a:pt x="67" y="9"/>
                  </a:lnTo>
                  <a:lnTo>
                    <a:pt x="87" y="0"/>
                  </a:lnTo>
                  <a:lnTo>
                    <a:pt x="110" y="0"/>
                  </a:lnTo>
                  <a:lnTo>
                    <a:pt x="131" y="0"/>
                  </a:lnTo>
                  <a:lnTo>
                    <a:pt x="151" y="9"/>
                  </a:lnTo>
                  <a:lnTo>
                    <a:pt x="168" y="18"/>
                  </a:lnTo>
                  <a:lnTo>
                    <a:pt x="186" y="29"/>
                  </a:lnTo>
                  <a:lnTo>
                    <a:pt x="200" y="47"/>
                  </a:lnTo>
                  <a:lnTo>
                    <a:pt x="209" y="64"/>
                  </a:lnTo>
                  <a:lnTo>
                    <a:pt x="215" y="85"/>
                  </a:lnTo>
                  <a:lnTo>
                    <a:pt x="218" y="108"/>
                  </a:lnTo>
                  <a:lnTo>
                    <a:pt x="215" y="128"/>
                  </a:lnTo>
                  <a:lnTo>
                    <a:pt x="209" y="148"/>
                  </a:lnTo>
                  <a:lnTo>
                    <a:pt x="200" y="169"/>
                  </a:lnTo>
                  <a:lnTo>
                    <a:pt x="186" y="183"/>
                  </a:lnTo>
                  <a:lnTo>
                    <a:pt x="168" y="198"/>
                  </a:lnTo>
                  <a:lnTo>
                    <a:pt x="151" y="207"/>
                  </a:lnTo>
                  <a:lnTo>
                    <a:pt x="131" y="212"/>
                  </a:lnTo>
                  <a:lnTo>
                    <a:pt x="110" y="215"/>
                  </a:lnTo>
                  <a:lnTo>
                    <a:pt x="110" y="198"/>
                  </a:lnTo>
                  <a:lnTo>
                    <a:pt x="110" y="180"/>
                  </a:lnTo>
                  <a:lnTo>
                    <a:pt x="125" y="180"/>
                  </a:lnTo>
                  <a:lnTo>
                    <a:pt x="139" y="175"/>
                  </a:lnTo>
                  <a:lnTo>
                    <a:pt x="151" y="169"/>
                  </a:lnTo>
                  <a:lnTo>
                    <a:pt x="163" y="160"/>
                  </a:lnTo>
                  <a:lnTo>
                    <a:pt x="171" y="148"/>
                  </a:lnTo>
                  <a:lnTo>
                    <a:pt x="177" y="137"/>
                  </a:lnTo>
                  <a:lnTo>
                    <a:pt x="183" y="122"/>
                  </a:lnTo>
                  <a:lnTo>
                    <a:pt x="183" y="108"/>
                  </a:lnTo>
                  <a:lnTo>
                    <a:pt x="183" y="93"/>
                  </a:lnTo>
                  <a:lnTo>
                    <a:pt x="177" y="79"/>
                  </a:lnTo>
                  <a:lnTo>
                    <a:pt x="171" y="67"/>
                  </a:lnTo>
                  <a:lnTo>
                    <a:pt x="163" y="56"/>
                  </a:lnTo>
                  <a:lnTo>
                    <a:pt x="151" y="47"/>
                  </a:lnTo>
                  <a:lnTo>
                    <a:pt x="139" y="38"/>
                  </a:lnTo>
                  <a:lnTo>
                    <a:pt x="125" y="35"/>
                  </a:lnTo>
                  <a:lnTo>
                    <a:pt x="110" y="32"/>
                  </a:lnTo>
                  <a:lnTo>
                    <a:pt x="96" y="35"/>
                  </a:lnTo>
                  <a:lnTo>
                    <a:pt x="81" y="38"/>
                  </a:lnTo>
                  <a:lnTo>
                    <a:pt x="70" y="47"/>
                  </a:lnTo>
                  <a:lnTo>
                    <a:pt x="58" y="56"/>
                  </a:lnTo>
                  <a:lnTo>
                    <a:pt x="49" y="67"/>
                  </a:lnTo>
                  <a:lnTo>
                    <a:pt x="41" y="79"/>
                  </a:lnTo>
                  <a:lnTo>
                    <a:pt x="38" y="93"/>
                  </a:lnTo>
                  <a:lnTo>
                    <a:pt x="35" y="108"/>
                  </a:lnTo>
                  <a:lnTo>
                    <a:pt x="38" y="122"/>
                  </a:lnTo>
                  <a:lnTo>
                    <a:pt x="41" y="137"/>
                  </a:lnTo>
                  <a:lnTo>
                    <a:pt x="49" y="148"/>
                  </a:lnTo>
                  <a:lnTo>
                    <a:pt x="58" y="160"/>
                  </a:lnTo>
                  <a:lnTo>
                    <a:pt x="70" y="169"/>
                  </a:lnTo>
                  <a:lnTo>
                    <a:pt x="81" y="175"/>
                  </a:lnTo>
                  <a:lnTo>
                    <a:pt x="96" y="180"/>
                  </a:lnTo>
                  <a:lnTo>
                    <a:pt x="110" y="180"/>
                  </a:lnTo>
                  <a:lnTo>
                    <a:pt x="110" y="198"/>
                  </a:lnTo>
                  <a:lnTo>
                    <a:pt x="110" y="215"/>
                  </a:lnTo>
                  <a:lnTo>
                    <a:pt x="87" y="212"/>
                  </a:lnTo>
                  <a:lnTo>
                    <a:pt x="67" y="207"/>
                  </a:lnTo>
                  <a:lnTo>
                    <a:pt x="49" y="198"/>
                  </a:lnTo>
                  <a:lnTo>
                    <a:pt x="32" y="183"/>
                  </a:lnTo>
                  <a:lnTo>
                    <a:pt x="20" y="169"/>
                  </a:lnTo>
                  <a:lnTo>
                    <a:pt x="9" y="148"/>
                  </a:lnTo>
                  <a:lnTo>
                    <a:pt x="3" y="12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Freeform 37"/>
            <p:cNvSpPr>
              <a:spLocks/>
            </p:cNvSpPr>
            <p:nvPr/>
          </p:nvSpPr>
          <p:spPr bwMode="auto">
            <a:xfrm>
              <a:off x="4195" y="3003"/>
              <a:ext cx="53" cy="49"/>
            </a:xfrm>
            <a:custGeom>
              <a:avLst/>
              <a:gdLst>
                <a:gd name="T0" fmla="*/ 26 w 53"/>
                <a:gd name="T1" fmla="*/ 49 h 49"/>
                <a:gd name="T2" fmla="*/ 26 w 53"/>
                <a:gd name="T3" fmla="*/ 49 h 49"/>
                <a:gd name="T4" fmla="*/ 38 w 53"/>
                <a:gd name="T5" fmla="*/ 49 h 49"/>
                <a:gd name="T6" fmla="*/ 44 w 53"/>
                <a:gd name="T7" fmla="*/ 43 h 49"/>
                <a:gd name="T8" fmla="*/ 50 w 53"/>
                <a:gd name="T9" fmla="*/ 35 h 49"/>
                <a:gd name="T10" fmla="*/ 53 w 53"/>
                <a:gd name="T11" fmla="*/ 23 h 49"/>
                <a:gd name="T12" fmla="*/ 53 w 53"/>
                <a:gd name="T13" fmla="*/ 23 h 49"/>
                <a:gd name="T14" fmla="*/ 50 w 53"/>
                <a:gd name="T15" fmla="*/ 14 h 49"/>
                <a:gd name="T16" fmla="*/ 44 w 53"/>
                <a:gd name="T17" fmla="*/ 5 h 49"/>
                <a:gd name="T18" fmla="*/ 38 w 53"/>
                <a:gd name="T19" fmla="*/ 0 h 49"/>
                <a:gd name="T20" fmla="*/ 26 w 53"/>
                <a:gd name="T21" fmla="*/ 0 h 49"/>
                <a:gd name="T22" fmla="*/ 26 w 53"/>
                <a:gd name="T23" fmla="*/ 0 h 49"/>
                <a:gd name="T24" fmla="*/ 18 w 53"/>
                <a:gd name="T25" fmla="*/ 0 h 49"/>
                <a:gd name="T26" fmla="*/ 9 w 53"/>
                <a:gd name="T27" fmla="*/ 5 h 49"/>
                <a:gd name="T28" fmla="*/ 3 w 53"/>
                <a:gd name="T29" fmla="*/ 14 h 49"/>
                <a:gd name="T30" fmla="*/ 0 w 53"/>
                <a:gd name="T31" fmla="*/ 23 h 49"/>
                <a:gd name="T32" fmla="*/ 0 w 53"/>
                <a:gd name="T33" fmla="*/ 23 h 49"/>
                <a:gd name="T34" fmla="*/ 3 w 53"/>
                <a:gd name="T35" fmla="*/ 35 h 49"/>
                <a:gd name="T36" fmla="*/ 9 w 53"/>
                <a:gd name="T37" fmla="*/ 43 h 49"/>
                <a:gd name="T38" fmla="*/ 18 w 53"/>
                <a:gd name="T39" fmla="*/ 49 h 49"/>
                <a:gd name="T40" fmla="*/ 26 w 53"/>
                <a:gd name="T41" fmla="*/ 49 h 49"/>
                <a:gd name="T42" fmla="*/ 26 w 53"/>
                <a:gd name="T43" fmla="*/ 49 h 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3" h="49">
                  <a:moveTo>
                    <a:pt x="26" y="49"/>
                  </a:moveTo>
                  <a:lnTo>
                    <a:pt x="26" y="49"/>
                  </a:lnTo>
                  <a:lnTo>
                    <a:pt x="38" y="49"/>
                  </a:lnTo>
                  <a:lnTo>
                    <a:pt x="44" y="43"/>
                  </a:lnTo>
                  <a:lnTo>
                    <a:pt x="50" y="35"/>
                  </a:lnTo>
                  <a:lnTo>
                    <a:pt x="53" y="23"/>
                  </a:lnTo>
                  <a:lnTo>
                    <a:pt x="50" y="14"/>
                  </a:lnTo>
                  <a:lnTo>
                    <a:pt x="44" y="5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9" y="5"/>
                  </a:lnTo>
                  <a:lnTo>
                    <a:pt x="3" y="14"/>
                  </a:lnTo>
                  <a:lnTo>
                    <a:pt x="0" y="23"/>
                  </a:lnTo>
                  <a:lnTo>
                    <a:pt x="3" y="35"/>
                  </a:lnTo>
                  <a:lnTo>
                    <a:pt x="9" y="43"/>
                  </a:lnTo>
                  <a:lnTo>
                    <a:pt x="18" y="49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Freeform 38"/>
            <p:cNvSpPr>
              <a:spLocks/>
            </p:cNvSpPr>
            <p:nvPr/>
          </p:nvSpPr>
          <p:spPr bwMode="auto">
            <a:xfrm>
              <a:off x="4396" y="2921"/>
              <a:ext cx="215" cy="215"/>
            </a:xfrm>
            <a:custGeom>
              <a:avLst/>
              <a:gdLst>
                <a:gd name="T0" fmla="*/ 0 w 215"/>
                <a:gd name="T1" fmla="*/ 108 h 215"/>
                <a:gd name="T2" fmla="*/ 8 w 215"/>
                <a:gd name="T3" fmla="*/ 64 h 215"/>
                <a:gd name="T4" fmla="*/ 32 w 215"/>
                <a:gd name="T5" fmla="*/ 29 h 215"/>
                <a:gd name="T6" fmla="*/ 66 w 215"/>
                <a:gd name="T7" fmla="*/ 9 h 215"/>
                <a:gd name="T8" fmla="*/ 107 w 215"/>
                <a:gd name="T9" fmla="*/ 0 h 215"/>
                <a:gd name="T10" fmla="*/ 107 w 215"/>
                <a:gd name="T11" fmla="*/ 0 h 215"/>
                <a:gd name="T12" fmla="*/ 151 w 215"/>
                <a:gd name="T13" fmla="*/ 9 h 215"/>
                <a:gd name="T14" fmla="*/ 183 w 215"/>
                <a:gd name="T15" fmla="*/ 29 h 215"/>
                <a:gd name="T16" fmla="*/ 206 w 215"/>
                <a:gd name="T17" fmla="*/ 64 h 215"/>
                <a:gd name="T18" fmla="*/ 215 w 215"/>
                <a:gd name="T19" fmla="*/ 108 h 215"/>
                <a:gd name="T20" fmla="*/ 215 w 215"/>
                <a:gd name="T21" fmla="*/ 108 h 215"/>
                <a:gd name="T22" fmla="*/ 206 w 215"/>
                <a:gd name="T23" fmla="*/ 148 h 215"/>
                <a:gd name="T24" fmla="*/ 183 w 215"/>
                <a:gd name="T25" fmla="*/ 183 h 215"/>
                <a:gd name="T26" fmla="*/ 151 w 215"/>
                <a:gd name="T27" fmla="*/ 207 h 215"/>
                <a:gd name="T28" fmla="*/ 107 w 215"/>
                <a:gd name="T29" fmla="*/ 215 h 215"/>
                <a:gd name="T30" fmla="*/ 107 w 215"/>
                <a:gd name="T31" fmla="*/ 198 h 215"/>
                <a:gd name="T32" fmla="*/ 107 w 215"/>
                <a:gd name="T33" fmla="*/ 180 h 215"/>
                <a:gd name="T34" fmla="*/ 136 w 215"/>
                <a:gd name="T35" fmla="*/ 175 h 215"/>
                <a:gd name="T36" fmla="*/ 159 w 215"/>
                <a:gd name="T37" fmla="*/ 160 h 215"/>
                <a:gd name="T38" fmla="*/ 177 w 215"/>
                <a:gd name="T39" fmla="*/ 137 h 215"/>
                <a:gd name="T40" fmla="*/ 183 w 215"/>
                <a:gd name="T41" fmla="*/ 108 h 215"/>
                <a:gd name="T42" fmla="*/ 183 w 215"/>
                <a:gd name="T43" fmla="*/ 108 h 215"/>
                <a:gd name="T44" fmla="*/ 177 w 215"/>
                <a:gd name="T45" fmla="*/ 79 h 215"/>
                <a:gd name="T46" fmla="*/ 159 w 215"/>
                <a:gd name="T47" fmla="*/ 56 h 215"/>
                <a:gd name="T48" fmla="*/ 136 w 215"/>
                <a:gd name="T49" fmla="*/ 38 h 215"/>
                <a:gd name="T50" fmla="*/ 107 w 215"/>
                <a:gd name="T51" fmla="*/ 32 h 215"/>
                <a:gd name="T52" fmla="*/ 107 w 215"/>
                <a:gd name="T53" fmla="*/ 32 h 215"/>
                <a:gd name="T54" fmla="*/ 78 w 215"/>
                <a:gd name="T55" fmla="*/ 38 h 215"/>
                <a:gd name="T56" fmla="*/ 55 w 215"/>
                <a:gd name="T57" fmla="*/ 56 h 215"/>
                <a:gd name="T58" fmla="*/ 40 w 215"/>
                <a:gd name="T59" fmla="*/ 79 h 215"/>
                <a:gd name="T60" fmla="*/ 35 w 215"/>
                <a:gd name="T61" fmla="*/ 108 h 215"/>
                <a:gd name="T62" fmla="*/ 35 w 215"/>
                <a:gd name="T63" fmla="*/ 108 h 215"/>
                <a:gd name="T64" fmla="*/ 40 w 215"/>
                <a:gd name="T65" fmla="*/ 137 h 215"/>
                <a:gd name="T66" fmla="*/ 55 w 215"/>
                <a:gd name="T67" fmla="*/ 160 h 215"/>
                <a:gd name="T68" fmla="*/ 78 w 215"/>
                <a:gd name="T69" fmla="*/ 175 h 215"/>
                <a:gd name="T70" fmla="*/ 107 w 215"/>
                <a:gd name="T71" fmla="*/ 180 h 215"/>
                <a:gd name="T72" fmla="*/ 107 w 215"/>
                <a:gd name="T73" fmla="*/ 198 h 215"/>
                <a:gd name="T74" fmla="*/ 107 w 215"/>
                <a:gd name="T75" fmla="*/ 215 h 215"/>
                <a:gd name="T76" fmla="*/ 66 w 215"/>
                <a:gd name="T77" fmla="*/ 207 h 215"/>
                <a:gd name="T78" fmla="*/ 32 w 215"/>
                <a:gd name="T79" fmla="*/ 183 h 215"/>
                <a:gd name="T80" fmla="*/ 8 w 215"/>
                <a:gd name="T81" fmla="*/ 148 h 215"/>
                <a:gd name="T82" fmla="*/ 0 w 215"/>
                <a:gd name="T83" fmla="*/ 108 h 21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5" h="215">
                  <a:moveTo>
                    <a:pt x="0" y="108"/>
                  </a:moveTo>
                  <a:lnTo>
                    <a:pt x="0" y="108"/>
                  </a:lnTo>
                  <a:lnTo>
                    <a:pt x="3" y="85"/>
                  </a:lnTo>
                  <a:lnTo>
                    <a:pt x="8" y="64"/>
                  </a:lnTo>
                  <a:lnTo>
                    <a:pt x="17" y="47"/>
                  </a:lnTo>
                  <a:lnTo>
                    <a:pt x="32" y="29"/>
                  </a:lnTo>
                  <a:lnTo>
                    <a:pt x="46" y="18"/>
                  </a:lnTo>
                  <a:lnTo>
                    <a:pt x="66" y="9"/>
                  </a:lnTo>
                  <a:lnTo>
                    <a:pt x="87" y="0"/>
                  </a:lnTo>
                  <a:lnTo>
                    <a:pt x="107" y="0"/>
                  </a:lnTo>
                  <a:lnTo>
                    <a:pt x="130" y="0"/>
                  </a:lnTo>
                  <a:lnTo>
                    <a:pt x="151" y="9"/>
                  </a:lnTo>
                  <a:lnTo>
                    <a:pt x="168" y="18"/>
                  </a:lnTo>
                  <a:lnTo>
                    <a:pt x="183" y="29"/>
                  </a:lnTo>
                  <a:lnTo>
                    <a:pt x="197" y="47"/>
                  </a:lnTo>
                  <a:lnTo>
                    <a:pt x="206" y="64"/>
                  </a:lnTo>
                  <a:lnTo>
                    <a:pt x="215" y="85"/>
                  </a:lnTo>
                  <a:lnTo>
                    <a:pt x="215" y="108"/>
                  </a:lnTo>
                  <a:lnTo>
                    <a:pt x="215" y="128"/>
                  </a:lnTo>
                  <a:lnTo>
                    <a:pt x="206" y="148"/>
                  </a:lnTo>
                  <a:lnTo>
                    <a:pt x="197" y="169"/>
                  </a:lnTo>
                  <a:lnTo>
                    <a:pt x="183" y="183"/>
                  </a:lnTo>
                  <a:lnTo>
                    <a:pt x="168" y="198"/>
                  </a:lnTo>
                  <a:lnTo>
                    <a:pt x="151" y="207"/>
                  </a:lnTo>
                  <a:lnTo>
                    <a:pt x="130" y="212"/>
                  </a:lnTo>
                  <a:lnTo>
                    <a:pt x="107" y="215"/>
                  </a:lnTo>
                  <a:lnTo>
                    <a:pt x="107" y="198"/>
                  </a:lnTo>
                  <a:lnTo>
                    <a:pt x="107" y="180"/>
                  </a:lnTo>
                  <a:lnTo>
                    <a:pt x="122" y="180"/>
                  </a:lnTo>
                  <a:lnTo>
                    <a:pt x="136" y="175"/>
                  </a:lnTo>
                  <a:lnTo>
                    <a:pt x="148" y="169"/>
                  </a:lnTo>
                  <a:lnTo>
                    <a:pt x="159" y="160"/>
                  </a:lnTo>
                  <a:lnTo>
                    <a:pt x="168" y="148"/>
                  </a:lnTo>
                  <a:lnTo>
                    <a:pt x="177" y="137"/>
                  </a:lnTo>
                  <a:lnTo>
                    <a:pt x="180" y="122"/>
                  </a:lnTo>
                  <a:lnTo>
                    <a:pt x="183" y="108"/>
                  </a:lnTo>
                  <a:lnTo>
                    <a:pt x="180" y="93"/>
                  </a:lnTo>
                  <a:lnTo>
                    <a:pt x="177" y="79"/>
                  </a:lnTo>
                  <a:lnTo>
                    <a:pt x="168" y="67"/>
                  </a:lnTo>
                  <a:lnTo>
                    <a:pt x="159" y="56"/>
                  </a:lnTo>
                  <a:lnTo>
                    <a:pt x="148" y="47"/>
                  </a:lnTo>
                  <a:lnTo>
                    <a:pt x="136" y="38"/>
                  </a:lnTo>
                  <a:lnTo>
                    <a:pt x="122" y="35"/>
                  </a:lnTo>
                  <a:lnTo>
                    <a:pt x="107" y="32"/>
                  </a:lnTo>
                  <a:lnTo>
                    <a:pt x="93" y="35"/>
                  </a:lnTo>
                  <a:lnTo>
                    <a:pt x="78" y="38"/>
                  </a:lnTo>
                  <a:lnTo>
                    <a:pt x="66" y="47"/>
                  </a:lnTo>
                  <a:lnTo>
                    <a:pt x="55" y="56"/>
                  </a:lnTo>
                  <a:lnTo>
                    <a:pt x="46" y="67"/>
                  </a:lnTo>
                  <a:lnTo>
                    <a:pt x="40" y="79"/>
                  </a:lnTo>
                  <a:lnTo>
                    <a:pt x="35" y="93"/>
                  </a:lnTo>
                  <a:lnTo>
                    <a:pt x="35" y="108"/>
                  </a:lnTo>
                  <a:lnTo>
                    <a:pt x="35" y="122"/>
                  </a:lnTo>
                  <a:lnTo>
                    <a:pt x="40" y="137"/>
                  </a:lnTo>
                  <a:lnTo>
                    <a:pt x="46" y="148"/>
                  </a:lnTo>
                  <a:lnTo>
                    <a:pt x="55" y="160"/>
                  </a:lnTo>
                  <a:lnTo>
                    <a:pt x="66" y="169"/>
                  </a:lnTo>
                  <a:lnTo>
                    <a:pt x="78" y="175"/>
                  </a:lnTo>
                  <a:lnTo>
                    <a:pt x="93" y="180"/>
                  </a:lnTo>
                  <a:lnTo>
                    <a:pt x="107" y="180"/>
                  </a:lnTo>
                  <a:lnTo>
                    <a:pt x="107" y="198"/>
                  </a:lnTo>
                  <a:lnTo>
                    <a:pt x="107" y="215"/>
                  </a:lnTo>
                  <a:lnTo>
                    <a:pt x="87" y="212"/>
                  </a:lnTo>
                  <a:lnTo>
                    <a:pt x="66" y="207"/>
                  </a:lnTo>
                  <a:lnTo>
                    <a:pt x="46" y="198"/>
                  </a:lnTo>
                  <a:lnTo>
                    <a:pt x="32" y="183"/>
                  </a:lnTo>
                  <a:lnTo>
                    <a:pt x="17" y="169"/>
                  </a:lnTo>
                  <a:lnTo>
                    <a:pt x="8" y="148"/>
                  </a:lnTo>
                  <a:lnTo>
                    <a:pt x="3" y="12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39"/>
            <p:cNvSpPr>
              <a:spLocks/>
            </p:cNvSpPr>
            <p:nvPr/>
          </p:nvSpPr>
          <p:spPr bwMode="auto">
            <a:xfrm>
              <a:off x="4294" y="3006"/>
              <a:ext cx="137" cy="32"/>
            </a:xfrm>
            <a:custGeom>
              <a:avLst/>
              <a:gdLst>
                <a:gd name="T0" fmla="*/ 17 w 137"/>
                <a:gd name="T1" fmla="*/ 32 h 32"/>
                <a:gd name="T2" fmla="*/ 17 w 137"/>
                <a:gd name="T3" fmla="*/ 32 h 32"/>
                <a:gd name="T4" fmla="*/ 9 w 137"/>
                <a:gd name="T5" fmla="*/ 32 h 32"/>
                <a:gd name="T6" fmla="*/ 6 w 137"/>
                <a:gd name="T7" fmla="*/ 29 h 32"/>
                <a:gd name="T8" fmla="*/ 0 w 137"/>
                <a:gd name="T9" fmla="*/ 23 h 32"/>
                <a:gd name="T10" fmla="*/ 0 w 137"/>
                <a:gd name="T11" fmla="*/ 17 h 32"/>
                <a:gd name="T12" fmla="*/ 0 w 137"/>
                <a:gd name="T13" fmla="*/ 17 h 32"/>
                <a:gd name="T14" fmla="*/ 0 w 137"/>
                <a:gd name="T15" fmla="*/ 17 h 32"/>
                <a:gd name="T16" fmla="*/ 0 w 137"/>
                <a:gd name="T17" fmla="*/ 8 h 32"/>
                <a:gd name="T18" fmla="*/ 6 w 137"/>
                <a:gd name="T19" fmla="*/ 2 h 32"/>
                <a:gd name="T20" fmla="*/ 9 w 137"/>
                <a:gd name="T21" fmla="*/ 0 h 32"/>
                <a:gd name="T22" fmla="*/ 17 w 137"/>
                <a:gd name="T23" fmla="*/ 0 h 32"/>
                <a:gd name="T24" fmla="*/ 17 w 137"/>
                <a:gd name="T25" fmla="*/ 0 h 32"/>
                <a:gd name="T26" fmla="*/ 119 w 137"/>
                <a:gd name="T27" fmla="*/ 0 h 32"/>
                <a:gd name="T28" fmla="*/ 119 w 137"/>
                <a:gd name="T29" fmla="*/ 0 h 32"/>
                <a:gd name="T30" fmla="*/ 125 w 137"/>
                <a:gd name="T31" fmla="*/ 0 h 32"/>
                <a:gd name="T32" fmla="*/ 131 w 137"/>
                <a:gd name="T33" fmla="*/ 2 h 32"/>
                <a:gd name="T34" fmla="*/ 134 w 137"/>
                <a:gd name="T35" fmla="*/ 8 h 32"/>
                <a:gd name="T36" fmla="*/ 137 w 137"/>
                <a:gd name="T37" fmla="*/ 17 h 32"/>
                <a:gd name="T38" fmla="*/ 137 w 137"/>
                <a:gd name="T39" fmla="*/ 17 h 32"/>
                <a:gd name="T40" fmla="*/ 137 w 137"/>
                <a:gd name="T41" fmla="*/ 17 h 32"/>
                <a:gd name="T42" fmla="*/ 134 w 137"/>
                <a:gd name="T43" fmla="*/ 23 h 32"/>
                <a:gd name="T44" fmla="*/ 131 w 137"/>
                <a:gd name="T45" fmla="*/ 29 h 32"/>
                <a:gd name="T46" fmla="*/ 125 w 137"/>
                <a:gd name="T47" fmla="*/ 32 h 32"/>
                <a:gd name="T48" fmla="*/ 119 w 137"/>
                <a:gd name="T49" fmla="*/ 32 h 32"/>
                <a:gd name="T50" fmla="*/ 119 w 137"/>
                <a:gd name="T51" fmla="*/ 32 h 32"/>
                <a:gd name="T52" fmla="*/ 17 w 137"/>
                <a:gd name="T53" fmla="*/ 32 h 32"/>
                <a:gd name="T54" fmla="*/ 17 w 137"/>
                <a:gd name="T55" fmla="*/ 32 h 3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7" h="32">
                  <a:moveTo>
                    <a:pt x="17" y="32"/>
                  </a:moveTo>
                  <a:lnTo>
                    <a:pt x="17" y="32"/>
                  </a:lnTo>
                  <a:lnTo>
                    <a:pt x="9" y="32"/>
                  </a:lnTo>
                  <a:lnTo>
                    <a:pt x="6" y="29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8"/>
                  </a:lnTo>
                  <a:lnTo>
                    <a:pt x="6" y="2"/>
                  </a:lnTo>
                  <a:lnTo>
                    <a:pt x="9" y="0"/>
                  </a:lnTo>
                  <a:lnTo>
                    <a:pt x="17" y="0"/>
                  </a:lnTo>
                  <a:lnTo>
                    <a:pt x="119" y="0"/>
                  </a:lnTo>
                  <a:lnTo>
                    <a:pt x="125" y="0"/>
                  </a:lnTo>
                  <a:lnTo>
                    <a:pt x="131" y="2"/>
                  </a:lnTo>
                  <a:lnTo>
                    <a:pt x="134" y="8"/>
                  </a:lnTo>
                  <a:lnTo>
                    <a:pt x="137" y="17"/>
                  </a:lnTo>
                  <a:lnTo>
                    <a:pt x="134" y="23"/>
                  </a:lnTo>
                  <a:lnTo>
                    <a:pt x="131" y="29"/>
                  </a:lnTo>
                  <a:lnTo>
                    <a:pt x="125" y="32"/>
                  </a:lnTo>
                  <a:lnTo>
                    <a:pt x="119" y="32"/>
                  </a:lnTo>
                  <a:lnTo>
                    <a:pt x="17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40"/>
            <p:cNvSpPr>
              <a:spLocks/>
            </p:cNvSpPr>
            <p:nvPr/>
          </p:nvSpPr>
          <p:spPr bwMode="auto">
            <a:xfrm>
              <a:off x="4477" y="3003"/>
              <a:ext cx="52" cy="49"/>
            </a:xfrm>
            <a:custGeom>
              <a:avLst/>
              <a:gdLst>
                <a:gd name="T0" fmla="*/ 26 w 52"/>
                <a:gd name="T1" fmla="*/ 49 h 49"/>
                <a:gd name="T2" fmla="*/ 26 w 52"/>
                <a:gd name="T3" fmla="*/ 49 h 49"/>
                <a:gd name="T4" fmla="*/ 38 w 52"/>
                <a:gd name="T5" fmla="*/ 49 h 49"/>
                <a:gd name="T6" fmla="*/ 44 w 52"/>
                <a:gd name="T7" fmla="*/ 43 h 49"/>
                <a:gd name="T8" fmla="*/ 49 w 52"/>
                <a:gd name="T9" fmla="*/ 35 h 49"/>
                <a:gd name="T10" fmla="*/ 52 w 52"/>
                <a:gd name="T11" fmla="*/ 23 h 49"/>
                <a:gd name="T12" fmla="*/ 52 w 52"/>
                <a:gd name="T13" fmla="*/ 23 h 49"/>
                <a:gd name="T14" fmla="*/ 49 w 52"/>
                <a:gd name="T15" fmla="*/ 14 h 49"/>
                <a:gd name="T16" fmla="*/ 44 w 52"/>
                <a:gd name="T17" fmla="*/ 5 h 49"/>
                <a:gd name="T18" fmla="*/ 38 w 52"/>
                <a:gd name="T19" fmla="*/ 0 h 49"/>
                <a:gd name="T20" fmla="*/ 26 w 52"/>
                <a:gd name="T21" fmla="*/ 0 h 49"/>
                <a:gd name="T22" fmla="*/ 26 w 52"/>
                <a:gd name="T23" fmla="*/ 0 h 49"/>
                <a:gd name="T24" fmla="*/ 17 w 52"/>
                <a:gd name="T25" fmla="*/ 0 h 49"/>
                <a:gd name="T26" fmla="*/ 9 w 52"/>
                <a:gd name="T27" fmla="*/ 5 h 49"/>
                <a:gd name="T28" fmla="*/ 3 w 52"/>
                <a:gd name="T29" fmla="*/ 14 h 49"/>
                <a:gd name="T30" fmla="*/ 0 w 52"/>
                <a:gd name="T31" fmla="*/ 23 h 49"/>
                <a:gd name="T32" fmla="*/ 0 w 52"/>
                <a:gd name="T33" fmla="*/ 23 h 49"/>
                <a:gd name="T34" fmla="*/ 3 w 52"/>
                <a:gd name="T35" fmla="*/ 35 h 49"/>
                <a:gd name="T36" fmla="*/ 9 w 52"/>
                <a:gd name="T37" fmla="*/ 43 h 49"/>
                <a:gd name="T38" fmla="*/ 17 w 52"/>
                <a:gd name="T39" fmla="*/ 49 h 49"/>
                <a:gd name="T40" fmla="*/ 26 w 52"/>
                <a:gd name="T41" fmla="*/ 49 h 49"/>
                <a:gd name="T42" fmla="*/ 26 w 52"/>
                <a:gd name="T43" fmla="*/ 49 h 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2" h="49">
                  <a:moveTo>
                    <a:pt x="26" y="49"/>
                  </a:moveTo>
                  <a:lnTo>
                    <a:pt x="26" y="49"/>
                  </a:lnTo>
                  <a:lnTo>
                    <a:pt x="38" y="49"/>
                  </a:lnTo>
                  <a:lnTo>
                    <a:pt x="44" y="43"/>
                  </a:lnTo>
                  <a:lnTo>
                    <a:pt x="49" y="35"/>
                  </a:lnTo>
                  <a:lnTo>
                    <a:pt x="52" y="23"/>
                  </a:lnTo>
                  <a:lnTo>
                    <a:pt x="49" y="14"/>
                  </a:lnTo>
                  <a:lnTo>
                    <a:pt x="44" y="5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9" y="5"/>
                  </a:lnTo>
                  <a:lnTo>
                    <a:pt x="3" y="14"/>
                  </a:lnTo>
                  <a:lnTo>
                    <a:pt x="0" y="23"/>
                  </a:lnTo>
                  <a:lnTo>
                    <a:pt x="3" y="35"/>
                  </a:lnTo>
                  <a:lnTo>
                    <a:pt x="9" y="43"/>
                  </a:lnTo>
                  <a:lnTo>
                    <a:pt x="17" y="49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4919" y="2703"/>
              <a:ext cx="133" cy="96"/>
            </a:xfrm>
            <a:custGeom>
              <a:avLst/>
              <a:gdLst>
                <a:gd name="T0" fmla="*/ 2 w 133"/>
                <a:gd name="T1" fmla="*/ 88 h 96"/>
                <a:gd name="T2" fmla="*/ 2 w 133"/>
                <a:gd name="T3" fmla="*/ 88 h 96"/>
                <a:gd name="T4" fmla="*/ 0 w 133"/>
                <a:gd name="T5" fmla="*/ 79 h 96"/>
                <a:gd name="T6" fmla="*/ 0 w 133"/>
                <a:gd name="T7" fmla="*/ 73 h 96"/>
                <a:gd name="T8" fmla="*/ 2 w 133"/>
                <a:gd name="T9" fmla="*/ 67 h 96"/>
                <a:gd name="T10" fmla="*/ 8 w 133"/>
                <a:gd name="T11" fmla="*/ 64 h 96"/>
                <a:gd name="T12" fmla="*/ 8 w 133"/>
                <a:gd name="T13" fmla="*/ 64 h 96"/>
                <a:gd name="T14" fmla="*/ 107 w 133"/>
                <a:gd name="T15" fmla="*/ 3 h 96"/>
                <a:gd name="T16" fmla="*/ 107 w 133"/>
                <a:gd name="T17" fmla="*/ 3 h 96"/>
                <a:gd name="T18" fmla="*/ 116 w 133"/>
                <a:gd name="T19" fmla="*/ 0 h 96"/>
                <a:gd name="T20" fmla="*/ 122 w 133"/>
                <a:gd name="T21" fmla="*/ 0 h 96"/>
                <a:gd name="T22" fmla="*/ 127 w 133"/>
                <a:gd name="T23" fmla="*/ 3 h 96"/>
                <a:gd name="T24" fmla="*/ 130 w 133"/>
                <a:gd name="T25" fmla="*/ 9 h 96"/>
                <a:gd name="T26" fmla="*/ 130 w 133"/>
                <a:gd name="T27" fmla="*/ 9 h 96"/>
                <a:gd name="T28" fmla="*/ 130 w 133"/>
                <a:gd name="T29" fmla="*/ 9 h 96"/>
                <a:gd name="T30" fmla="*/ 133 w 133"/>
                <a:gd name="T31" fmla="*/ 15 h 96"/>
                <a:gd name="T32" fmla="*/ 133 w 133"/>
                <a:gd name="T33" fmla="*/ 21 h 96"/>
                <a:gd name="T34" fmla="*/ 130 w 133"/>
                <a:gd name="T35" fmla="*/ 30 h 96"/>
                <a:gd name="T36" fmla="*/ 125 w 133"/>
                <a:gd name="T37" fmla="*/ 32 h 96"/>
                <a:gd name="T38" fmla="*/ 125 w 133"/>
                <a:gd name="T39" fmla="*/ 32 h 96"/>
                <a:gd name="T40" fmla="*/ 26 w 133"/>
                <a:gd name="T41" fmla="*/ 93 h 96"/>
                <a:gd name="T42" fmla="*/ 26 w 133"/>
                <a:gd name="T43" fmla="*/ 93 h 96"/>
                <a:gd name="T44" fmla="*/ 17 w 133"/>
                <a:gd name="T45" fmla="*/ 96 h 96"/>
                <a:gd name="T46" fmla="*/ 17 w 133"/>
                <a:gd name="T47" fmla="*/ 96 h 96"/>
                <a:gd name="T48" fmla="*/ 17 w 133"/>
                <a:gd name="T49" fmla="*/ 96 h 96"/>
                <a:gd name="T50" fmla="*/ 8 w 133"/>
                <a:gd name="T51" fmla="*/ 93 h 96"/>
                <a:gd name="T52" fmla="*/ 2 w 133"/>
                <a:gd name="T53" fmla="*/ 88 h 96"/>
                <a:gd name="T54" fmla="*/ 2 w 133"/>
                <a:gd name="T55" fmla="*/ 88 h 9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3" h="96">
                  <a:moveTo>
                    <a:pt x="2" y="88"/>
                  </a:moveTo>
                  <a:lnTo>
                    <a:pt x="2" y="88"/>
                  </a:lnTo>
                  <a:lnTo>
                    <a:pt x="0" y="79"/>
                  </a:lnTo>
                  <a:lnTo>
                    <a:pt x="0" y="73"/>
                  </a:lnTo>
                  <a:lnTo>
                    <a:pt x="2" y="67"/>
                  </a:lnTo>
                  <a:lnTo>
                    <a:pt x="8" y="64"/>
                  </a:lnTo>
                  <a:lnTo>
                    <a:pt x="107" y="3"/>
                  </a:lnTo>
                  <a:lnTo>
                    <a:pt x="116" y="0"/>
                  </a:lnTo>
                  <a:lnTo>
                    <a:pt x="122" y="0"/>
                  </a:lnTo>
                  <a:lnTo>
                    <a:pt x="127" y="3"/>
                  </a:lnTo>
                  <a:lnTo>
                    <a:pt x="130" y="9"/>
                  </a:lnTo>
                  <a:lnTo>
                    <a:pt x="133" y="15"/>
                  </a:lnTo>
                  <a:lnTo>
                    <a:pt x="133" y="21"/>
                  </a:lnTo>
                  <a:lnTo>
                    <a:pt x="130" y="30"/>
                  </a:lnTo>
                  <a:lnTo>
                    <a:pt x="125" y="32"/>
                  </a:lnTo>
                  <a:lnTo>
                    <a:pt x="26" y="93"/>
                  </a:lnTo>
                  <a:lnTo>
                    <a:pt x="17" y="96"/>
                  </a:lnTo>
                  <a:lnTo>
                    <a:pt x="8" y="93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auto">
            <a:xfrm>
              <a:off x="4939" y="2855"/>
              <a:ext cx="139" cy="49"/>
            </a:xfrm>
            <a:custGeom>
              <a:avLst/>
              <a:gdLst>
                <a:gd name="T0" fmla="*/ 119 w 139"/>
                <a:gd name="T1" fmla="*/ 49 h 49"/>
                <a:gd name="T2" fmla="*/ 14 w 139"/>
                <a:gd name="T3" fmla="*/ 34 h 49"/>
                <a:gd name="T4" fmla="*/ 14 w 139"/>
                <a:gd name="T5" fmla="*/ 34 h 49"/>
                <a:gd name="T6" fmla="*/ 9 w 139"/>
                <a:gd name="T7" fmla="*/ 31 h 49"/>
                <a:gd name="T8" fmla="*/ 3 w 139"/>
                <a:gd name="T9" fmla="*/ 26 h 49"/>
                <a:gd name="T10" fmla="*/ 0 w 139"/>
                <a:gd name="T11" fmla="*/ 20 h 49"/>
                <a:gd name="T12" fmla="*/ 0 w 139"/>
                <a:gd name="T13" fmla="*/ 14 h 49"/>
                <a:gd name="T14" fmla="*/ 0 w 139"/>
                <a:gd name="T15" fmla="*/ 14 h 49"/>
                <a:gd name="T16" fmla="*/ 0 w 139"/>
                <a:gd name="T17" fmla="*/ 14 h 49"/>
                <a:gd name="T18" fmla="*/ 3 w 139"/>
                <a:gd name="T19" fmla="*/ 8 h 49"/>
                <a:gd name="T20" fmla="*/ 6 w 139"/>
                <a:gd name="T21" fmla="*/ 2 h 49"/>
                <a:gd name="T22" fmla="*/ 12 w 139"/>
                <a:gd name="T23" fmla="*/ 0 h 49"/>
                <a:gd name="T24" fmla="*/ 20 w 139"/>
                <a:gd name="T25" fmla="*/ 0 h 49"/>
                <a:gd name="T26" fmla="*/ 20 w 139"/>
                <a:gd name="T27" fmla="*/ 0 h 49"/>
                <a:gd name="T28" fmla="*/ 125 w 139"/>
                <a:gd name="T29" fmla="*/ 14 h 49"/>
                <a:gd name="T30" fmla="*/ 125 w 139"/>
                <a:gd name="T31" fmla="*/ 14 h 49"/>
                <a:gd name="T32" fmla="*/ 131 w 139"/>
                <a:gd name="T33" fmla="*/ 17 h 49"/>
                <a:gd name="T34" fmla="*/ 136 w 139"/>
                <a:gd name="T35" fmla="*/ 20 h 49"/>
                <a:gd name="T36" fmla="*/ 139 w 139"/>
                <a:gd name="T37" fmla="*/ 26 h 49"/>
                <a:gd name="T38" fmla="*/ 139 w 139"/>
                <a:gd name="T39" fmla="*/ 31 h 49"/>
                <a:gd name="T40" fmla="*/ 139 w 139"/>
                <a:gd name="T41" fmla="*/ 31 h 49"/>
                <a:gd name="T42" fmla="*/ 139 w 139"/>
                <a:gd name="T43" fmla="*/ 31 h 49"/>
                <a:gd name="T44" fmla="*/ 136 w 139"/>
                <a:gd name="T45" fmla="*/ 40 h 49"/>
                <a:gd name="T46" fmla="*/ 134 w 139"/>
                <a:gd name="T47" fmla="*/ 43 h 49"/>
                <a:gd name="T48" fmla="*/ 128 w 139"/>
                <a:gd name="T49" fmla="*/ 46 h 49"/>
                <a:gd name="T50" fmla="*/ 122 w 139"/>
                <a:gd name="T51" fmla="*/ 49 h 49"/>
                <a:gd name="T52" fmla="*/ 122 w 139"/>
                <a:gd name="T53" fmla="*/ 49 h 49"/>
                <a:gd name="T54" fmla="*/ 122 w 139"/>
                <a:gd name="T55" fmla="*/ 49 h 49"/>
                <a:gd name="T56" fmla="*/ 119 w 139"/>
                <a:gd name="T57" fmla="*/ 49 h 49"/>
                <a:gd name="T58" fmla="*/ 119 w 139"/>
                <a:gd name="T59" fmla="*/ 49 h 4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9" h="49">
                  <a:moveTo>
                    <a:pt x="119" y="49"/>
                  </a:moveTo>
                  <a:lnTo>
                    <a:pt x="14" y="34"/>
                  </a:lnTo>
                  <a:lnTo>
                    <a:pt x="9" y="31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3" y="8"/>
                  </a:lnTo>
                  <a:lnTo>
                    <a:pt x="6" y="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125" y="14"/>
                  </a:lnTo>
                  <a:lnTo>
                    <a:pt x="131" y="17"/>
                  </a:lnTo>
                  <a:lnTo>
                    <a:pt x="136" y="20"/>
                  </a:lnTo>
                  <a:lnTo>
                    <a:pt x="139" y="26"/>
                  </a:lnTo>
                  <a:lnTo>
                    <a:pt x="139" y="31"/>
                  </a:lnTo>
                  <a:lnTo>
                    <a:pt x="136" y="40"/>
                  </a:lnTo>
                  <a:lnTo>
                    <a:pt x="134" y="43"/>
                  </a:lnTo>
                  <a:lnTo>
                    <a:pt x="128" y="46"/>
                  </a:lnTo>
                  <a:lnTo>
                    <a:pt x="122" y="49"/>
                  </a:lnTo>
                  <a:lnTo>
                    <a:pt x="119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auto">
            <a:xfrm>
              <a:off x="4855" y="2616"/>
              <a:ext cx="75" cy="114"/>
            </a:xfrm>
            <a:custGeom>
              <a:avLst/>
              <a:gdLst>
                <a:gd name="T0" fmla="*/ 8 w 75"/>
                <a:gd name="T1" fmla="*/ 114 h 114"/>
                <a:gd name="T2" fmla="*/ 8 w 75"/>
                <a:gd name="T3" fmla="*/ 114 h 114"/>
                <a:gd name="T4" fmla="*/ 5 w 75"/>
                <a:gd name="T5" fmla="*/ 108 h 114"/>
                <a:gd name="T6" fmla="*/ 0 w 75"/>
                <a:gd name="T7" fmla="*/ 102 h 114"/>
                <a:gd name="T8" fmla="*/ 0 w 75"/>
                <a:gd name="T9" fmla="*/ 96 h 114"/>
                <a:gd name="T10" fmla="*/ 3 w 75"/>
                <a:gd name="T11" fmla="*/ 90 h 114"/>
                <a:gd name="T12" fmla="*/ 3 w 75"/>
                <a:gd name="T13" fmla="*/ 90 h 114"/>
                <a:gd name="T14" fmla="*/ 43 w 75"/>
                <a:gd name="T15" fmla="*/ 9 h 114"/>
                <a:gd name="T16" fmla="*/ 43 w 75"/>
                <a:gd name="T17" fmla="*/ 9 h 114"/>
                <a:gd name="T18" fmla="*/ 46 w 75"/>
                <a:gd name="T19" fmla="*/ 3 h 114"/>
                <a:gd name="T20" fmla="*/ 52 w 75"/>
                <a:gd name="T21" fmla="*/ 0 h 114"/>
                <a:gd name="T22" fmla="*/ 58 w 75"/>
                <a:gd name="T23" fmla="*/ 0 h 114"/>
                <a:gd name="T24" fmla="*/ 64 w 75"/>
                <a:gd name="T25" fmla="*/ 3 h 114"/>
                <a:gd name="T26" fmla="*/ 64 w 75"/>
                <a:gd name="T27" fmla="*/ 3 h 114"/>
                <a:gd name="T28" fmla="*/ 64 w 75"/>
                <a:gd name="T29" fmla="*/ 3 h 114"/>
                <a:gd name="T30" fmla="*/ 69 w 75"/>
                <a:gd name="T31" fmla="*/ 6 h 114"/>
                <a:gd name="T32" fmla="*/ 72 w 75"/>
                <a:gd name="T33" fmla="*/ 12 h 114"/>
                <a:gd name="T34" fmla="*/ 75 w 75"/>
                <a:gd name="T35" fmla="*/ 18 h 114"/>
                <a:gd name="T36" fmla="*/ 72 w 75"/>
                <a:gd name="T37" fmla="*/ 24 h 114"/>
                <a:gd name="T38" fmla="*/ 72 w 75"/>
                <a:gd name="T39" fmla="*/ 24 h 114"/>
                <a:gd name="T40" fmla="*/ 32 w 75"/>
                <a:gd name="T41" fmla="*/ 105 h 114"/>
                <a:gd name="T42" fmla="*/ 32 w 75"/>
                <a:gd name="T43" fmla="*/ 105 h 114"/>
                <a:gd name="T44" fmla="*/ 26 w 75"/>
                <a:gd name="T45" fmla="*/ 111 h 114"/>
                <a:gd name="T46" fmla="*/ 17 w 75"/>
                <a:gd name="T47" fmla="*/ 114 h 114"/>
                <a:gd name="T48" fmla="*/ 17 w 75"/>
                <a:gd name="T49" fmla="*/ 114 h 114"/>
                <a:gd name="T50" fmla="*/ 17 w 75"/>
                <a:gd name="T51" fmla="*/ 114 h 114"/>
                <a:gd name="T52" fmla="*/ 8 w 75"/>
                <a:gd name="T53" fmla="*/ 114 h 114"/>
                <a:gd name="T54" fmla="*/ 8 w 75"/>
                <a:gd name="T55" fmla="*/ 114 h 11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75" h="114">
                  <a:moveTo>
                    <a:pt x="8" y="114"/>
                  </a:moveTo>
                  <a:lnTo>
                    <a:pt x="8" y="114"/>
                  </a:lnTo>
                  <a:lnTo>
                    <a:pt x="5" y="108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3" y="90"/>
                  </a:lnTo>
                  <a:lnTo>
                    <a:pt x="43" y="9"/>
                  </a:lnTo>
                  <a:lnTo>
                    <a:pt x="46" y="3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4" y="3"/>
                  </a:lnTo>
                  <a:lnTo>
                    <a:pt x="69" y="6"/>
                  </a:lnTo>
                  <a:lnTo>
                    <a:pt x="72" y="12"/>
                  </a:lnTo>
                  <a:lnTo>
                    <a:pt x="75" y="18"/>
                  </a:lnTo>
                  <a:lnTo>
                    <a:pt x="72" y="24"/>
                  </a:lnTo>
                  <a:lnTo>
                    <a:pt x="32" y="105"/>
                  </a:lnTo>
                  <a:lnTo>
                    <a:pt x="26" y="111"/>
                  </a:lnTo>
                  <a:lnTo>
                    <a:pt x="17" y="114"/>
                  </a:lnTo>
                  <a:lnTo>
                    <a:pt x="8" y="1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4291" y="2616"/>
              <a:ext cx="360" cy="76"/>
            </a:xfrm>
            <a:custGeom>
              <a:avLst/>
              <a:gdLst>
                <a:gd name="T0" fmla="*/ 201 w 360"/>
                <a:gd name="T1" fmla="*/ 76 h 76"/>
                <a:gd name="T2" fmla="*/ 128 w 360"/>
                <a:gd name="T3" fmla="*/ 67 h 76"/>
                <a:gd name="T4" fmla="*/ 67 w 360"/>
                <a:gd name="T5" fmla="*/ 50 h 76"/>
                <a:gd name="T6" fmla="*/ 6 w 360"/>
                <a:gd name="T7" fmla="*/ 21 h 76"/>
                <a:gd name="T8" fmla="*/ 6 w 360"/>
                <a:gd name="T9" fmla="*/ 21 h 76"/>
                <a:gd name="T10" fmla="*/ 3 w 360"/>
                <a:gd name="T11" fmla="*/ 18 h 76"/>
                <a:gd name="T12" fmla="*/ 0 w 360"/>
                <a:gd name="T13" fmla="*/ 9 h 76"/>
                <a:gd name="T14" fmla="*/ 3 w 360"/>
                <a:gd name="T15" fmla="*/ 6 h 76"/>
                <a:gd name="T16" fmla="*/ 6 w 360"/>
                <a:gd name="T17" fmla="*/ 3 h 76"/>
                <a:gd name="T18" fmla="*/ 15 w 360"/>
                <a:gd name="T19" fmla="*/ 0 h 76"/>
                <a:gd name="T20" fmla="*/ 18 w 360"/>
                <a:gd name="T21" fmla="*/ 0 h 76"/>
                <a:gd name="T22" fmla="*/ 32 w 360"/>
                <a:gd name="T23" fmla="*/ 9 h 76"/>
                <a:gd name="T24" fmla="*/ 32 w 360"/>
                <a:gd name="T25" fmla="*/ 9 h 76"/>
                <a:gd name="T26" fmla="*/ 73 w 360"/>
                <a:gd name="T27" fmla="*/ 26 h 76"/>
                <a:gd name="T28" fmla="*/ 102 w 360"/>
                <a:gd name="T29" fmla="*/ 35 h 76"/>
                <a:gd name="T30" fmla="*/ 166 w 360"/>
                <a:gd name="T31" fmla="*/ 50 h 76"/>
                <a:gd name="T32" fmla="*/ 201 w 360"/>
                <a:gd name="T33" fmla="*/ 53 h 76"/>
                <a:gd name="T34" fmla="*/ 238 w 360"/>
                <a:gd name="T35" fmla="*/ 50 h 76"/>
                <a:gd name="T36" fmla="*/ 291 w 360"/>
                <a:gd name="T37" fmla="*/ 35 h 76"/>
                <a:gd name="T38" fmla="*/ 325 w 360"/>
                <a:gd name="T39" fmla="*/ 18 h 76"/>
                <a:gd name="T40" fmla="*/ 340 w 360"/>
                <a:gd name="T41" fmla="*/ 6 h 76"/>
                <a:gd name="T42" fmla="*/ 346 w 360"/>
                <a:gd name="T43" fmla="*/ 3 h 76"/>
                <a:gd name="T44" fmla="*/ 355 w 360"/>
                <a:gd name="T45" fmla="*/ 3 h 76"/>
                <a:gd name="T46" fmla="*/ 357 w 360"/>
                <a:gd name="T47" fmla="*/ 6 h 76"/>
                <a:gd name="T48" fmla="*/ 360 w 360"/>
                <a:gd name="T49" fmla="*/ 12 h 76"/>
                <a:gd name="T50" fmla="*/ 357 w 360"/>
                <a:gd name="T51" fmla="*/ 18 h 76"/>
                <a:gd name="T52" fmla="*/ 355 w 360"/>
                <a:gd name="T53" fmla="*/ 24 h 76"/>
                <a:gd name="T54" fmla="*/ 337 w 360"/>
                <a:gd name="T55" fmla="*/ 35 h 76"/>
                <a:gd name="T56" fmla="*/ 299 w 360"/>
                <a:gd name="T57" fmla="*/ 56 h 76"/>
                <a:gd name="T58" fmla="*/ 241 w 360"/>
                <a:gd name="T59" fmla="*/ 73 h 76"/>
                <a:gd name="T60" fmla="*/ 203 w 360"/>
                <a:gd name="T61" fmla="*/ 76 h 76"/>
                <a:gd name="T62" fmla="*/ 201 w 360"/>
                <a:gd name="T63" fmla="*/ 76 h 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60" h="76">
                  <a:moveTo>
                    <a:pt x="201" y="76"/>
                  </a:moveTo>
                  <a:lnTo>
                    <a:pt x="201" y="76"/>
                  </a:lnTo>
                  <a:lnTo>
                    <a:pt x="163" y="73"/>
                  </a:lnTo>
                  <a:lnTo>
                    <a:pt x="128" y="67"/>
                  </a:lnTo>
                  <a:lnTo>
                    <a:pt x="96" y="58"/>
                  </a:lnTo>
                  <a:lnTo>
                    <a:pt x="67" y="50"/>
                  </a:lnTo>
                  <a:lnTo>
                    <a:pt x="23" y="29"/>
                  </a:lnTo>
                  <a:lnTo>
                    <a:pt x="6" y="21"/>
                  </a:lnTo>
                  <a:lnTo>
                    <a:pt x="3" y="18"/>
                  </a:lnTo>
                  <a:lnTo>
                    <a:pt x="0" y="15"/>
                  </a:lnTo>
                  <a:lnTo>
                    <a:pt x="0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32" y="9"/>
                  </a:lnTo>
                  <a:lnTo>
                    <a:pt x="73" y="26"/>
                  </a:lnTo>
                  <a:lnTo>
                    <a:pt x="102" y="35"/>
                  </a:lnTo>
                  <a:lnTo>
                    <a:pt x="134" y="44"/>
                  </a:lnTo>
                  <a:lnTo>
                    <a:pt x="166" y="50"/>
                  </a:lnTo>
                  <a:lnTo>
                    <a:pt x="201" y="53"/>
                  </a:lnTo>
                  <a:lnTo>
                    <a:pt x="238" y="50"/>
                  </a:lnTo>
                  <a:lnTo>
                    <a:pt x="273" y="41"/>
                  </a:lnTo>
                  <a:lnTo>
                    <a:pt x="291" y="35"/>
                  </a:lnTo>
                  <a:lnTo>
                    <a:pt x="308" y="26"/>
                  </a:lnTo>
                  <a:lnTo>
                    <a:pt x="325" y="18"/>
                  </a:lnTo>
                  <a:lnTo>
                    <a:pt x="340" y="6"/>
                  </a:lnTo>
                  <a:lnTo>
                    <a:pt x="346" y="3"/>
                  </a:lnTo>
                  <a:lnTo>
                    <a:pt x="349" y="3"/>
                  </a:lnTo>
                  <a:lnTo>
                    <a:pt x="355" y="3"/>
                  </a:lnTo>
                  <a:lnTo>
                    <a:pt x="357" y="6"/>
                  </a:lnTo>
                  <a:lnTo>
                    <a:pt x="360" y="12"/>
                  </a:lnTo>
                  <a:lnTo>
                    <a:pt x="360" y="15"/>
                  </a:lnTo>
                  <a:lnTo>
                    <a:pt x="357" y="18"/>
                  </a:lnTo>
                  <a:lnTo>
                    <a:pt x="355" y="24"/>
                  </a:lnTo>
                  <a:lnTo>
                    <a:pt x="337" y="35"/>
                  </a:lnTo>
                  <a:lnTo>
                    <a:pt x="320" y="47"/>
                  </a:lnTo>
                  <a:lnTo>
                    <a:pt x="299" y="56"/>
                  </a:lnTo>
                  <a:lnTo>
                    <a:pt x="279" y="64"/>
                  </a:lnTo>
                  <a:lnTo>
                    <a:pt x="241" y="73"/>
                  </a:lnTo>
                  <a:lnTo>
                    <a:pt x="203" y="76"/>
                  </a:lnTo>
                  <a:lnTo>
                    <a:pt x="201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4654" y="2654"/>
              <a:ext cx="192" cy="462"/>
            </a:xfrm>
            <a:custGeom>
              <a:avLst/>
              <a:gdLst>
                <a:gd name="T0" fmla="*/ 172 w 192"/>
                <a:gd name="T1" fmla="*/ 456 h 462"/>
                <a:gd name="T2" fmla="*/ 87 w 192"/>
                <a:gd name="T3" fmla="*/ 349 h 462"/>
                <a:gd name="T4" fmla="*/ 35 w 192"/>
                <a:gd name="T5" fmla="*/ 256 h 462"/>
                <a:gd name="T6" fmla="*/ 6 w 192"/>
                <a:gd name="T7" fmla="*/ 177 h 462"/>
                <a:gd name="T8" fmla="*/ 0 w 192"/>
                <a:gd name="T9" fmla="*/ 113 h 462"/>
                <a:gd name="T10" fmla="*/ 0 w 192"/>
                <a:gd name="T11" fmla="*/ 113 h 462"/>
                <a:gd name="T12" fmla="*/ 3 w 192"/>
                <a:gd name="T13" fmla="*/ 67 h 462"/>
                <a:gd name="T14" fmla="*/ 15 w 192"/>
                <a:gd name="T15" fmla="*/ 32 h 462"/>
                <a:gd name="T16" fmla="*/ 35 w 192"/>
                <a:gd name="T17" fmla="*/ 3 h 462"/>
                <a:gd name="T18" fmla="*/ 35 w 192"/>
                <a:gd name="T19" fmla="*/ 3 h 462"/>
                <a:gd name="T20" fmla="*/ 38 w 192"/>
                <a:gd name="T21" fmla="*/ 0 h 462"/>
                <a:gd name="T22" fmla="*/ 47 w 192"/>
                <a:gd name="T23" fmla="*/ 0 h 462"/>
                <a:gd name="T24" fmla="*/ 50 w 192"/>
                <a:gd name="T25" fmla="*/ 3 h 462"/>
                <a:gd name="T26" fmla="*/ 53 w 192"/>
                <a:gd name="T27" fmla="*/ 6 h 462"/>
                <a:gd name="T28" fmla="*/ 53 w 192"/>
                <a:gd name="T29" fmla="*/ 15 h 462"/>
                <a:gd name="T30" fmla="*/ 50 w 192"/>
                <a:gd name="T31" fmla="*/ 18 h 462"/>
                <a:gd name="T32" fmla="*/ 50 w 192"/>
                <a:gd name="T33" fmla="*/ 20 h 462"/>
                <a:gd name="T34" fmla="*/ 50 w 192"/>
                <a:gd name="T35" fmla="*/ 20 h 462"/>
                <a:gd name="T36" fmla="*/ 47 w 192"/>
                <a:gd name="T37" fmla="*/ 23 h 462"/>
                <a:gd name="T38" fmla="*/ 38 w 192"/>
                <a:gd name="T39" fmla="*/ 41 h 462"/>
                <a:gd name="T40" fmla="*/ 38 w 192"/>
                <a:gd name="T41" fmla="*/ 41 h 462"/>
                <a:gd name="T42" fmla="*/ 26 w 192"/>
                <a:gd name="T43" fmla="*/ 70 h 462"/>
                <a:gd name="T44" fmla="*/ 23 w 192"/>
                <a:gd name="T45" fmla="*/ 113 h 462"/>
                <a:gd name="T46" fmla="*/ 23 w 192"/>
                <a:gd name="T47" fmla="*/ 113 h 462"/>
                <a:gd name="T48" fmla="*/ 29 w 192"/>
                <a:gd name="T49" fmla="*/ 171 h 462"/>
                <a:gd name="T50" fmla="*/ 55 w 192"/>
                <a:gd name="T51" fmla="*/ 247 h 462"/>
                <a:gd name="T52" fmla="*/ 105 w 192"/>
                <a:gd name="T53" fmla="*/ 337 h 462"/>
                <a:gd name="T54" fmla="*/ 189 w 192"/>
                <a:gd name="T55" fmla="*/ 442 h 462"/>
                <a:gd name="T56" fmla="*/ 189 w 192"/>
                <a:gd name="T57" fmla="*/ 442 h 462"/>
                <a:gd name="T58" fmla="*/ 192 w 192"/>
                <a:gd name="T59" fmla="*/ 450 h 462"/>
                <a:gd name="T60" fmla="*/ 186 w 192"/>
                <a:gd name="T61" fmla="*/ 459 h 462"/>
                <a:gd name="T62" fmla="*/ 186 w 192"/>
                <a:gd name="T63" fmla="*/ 459 h 462"/>
                <a:gd name="T64" fmla="*/ 180 w 192"/>
                <a:gd name="T65" fmla="*/ 462 h 462"/>
                <a:gd name="T66" fmla="*/ 175 w 192"/>
                <a:gd name="T67" fmla="*/ 459 h 462"/>
                <a:gd name="T68" fmla="*/ 172 w 192"/>
                <a:gd name="T69" fmla="*/ 456 h 4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92" h="462">
                  <a:moveTo>
                    <a:pt x="172" y="456"/>
                  </a:moveTo>
                  <a:lnTo>
                    <a:pt x="172" y="456"/>
                  </a:lnTo>
                  <a:lnTo>
                    <a:pt x="125" y="401"/>
                  </a:lnTo>
                  <a:lnTo>
                    <a:pt x="87" y="349"/>
                  </a:lnTo>
                  <a:lnTo>
                    <a:pt x="55" y="299"/>
                  </a:lnTo>
                  <a:lnTo>
                    <a:pt x="35" y="256"/>
                  </a:lnTo>
                  <a:lnTo>
                    <a:pt x="18" y="215"/>
                  </a:lnTo>
                  <a:lnTo>
                    <a:pt x="6" y="177"/>
                  </a:lnTo>
                  <a:lnTo>
                    <a:pt x="0" y="145"/>
                  </a:lnTo>
                  <a:lnTo>
                    <a:pt x="0" y="113"/>
                  </a:lnTo>
                  <a:lnTo>
                    <a:pt x="0" y="87"/>
                  </a:lnTo>
                  <a:lnTo>
                    <a:pt x="3" y="67"/>
                  </a:lnTo>
                  <a:lnTo>
                    <a:pt x="9" y="47"/>
                  </a:lnTo>
                  <a:lnTo>
                    <a:pt x="15" y="32"/>
                  </a:lnTo>
                  <a:lnTo>
                    <a:pt x="29" y="12"/>
                  </a:lnTo>
                  <a:lnTo>
                    <a:pt x="35" y="3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0" y="3"/>
                  </a:lnTo>
                  <a:lnTo>
                    <a:pt x="53" y="6"/>
                  </a:lnTo>
                  <a:lnTo>
                    <a:pt x="55" y="12"/>
                  </a:lnTo>
                  <a:lnTo>
                    <a:pt x="53" y="15"/>
                  </a:lnTo>
                  <a:lnTo>
                    <a:pt x="50" y="18"/>
                  </a:lnTo>
                  <a:lnTo>
                    <a:pt x="50" y="20"/>
                  </a:lnTo>
                  <a:lnTo>
                    <a:pt x="47" y="23"/>
                  </a:lnTo>
                  <a:lnTo>
                    <a:pt x="38" y="41"/>
                  </a:lnTo>
                  <a:lnTo>
                    <a:pt x="32" y="55"/>
                  </a:lnTo>
                  <a:lnTo>
                    <a:pt x="26" y="70"/>
                  </a:lnTo>
                  <a:lnTo>
                    <a:pt x="23" y="90"/>
                  </a:lnTo>
                  <a:lnTo>
                    <a:pt x="23" y="113"/>
                  </a:lnTo>
                  <a:lnTo>
                    <a:pt x="23" y="142"/>
                  </a:lnTo>
                  <a:lnTo>
                    <a:pt x="29" y="171"/>
                  </a:lnTo>
                  <a:lnTo>
                    <a:pt x="38" y="206"/>
                  </a:lnTo>
                  <a:lnTo>
                    <a:pt x="55" y="247"/>
                  </a:lnTo>
                  <a:lnTo>
                    <a:pt x="76" y="291"/>
                  </a:lnTo>
                  <a:lnTo>
                    <a:pt x="105" y="337"/>
                  </a:lnTo>
                  <a:lnTo>
                    <a:pt x="143" y="386"/>
                  </a:lnTo>
                  <a:lnTo>
                    <a:pt x="189" y="442"/>
                  </a:lnTo>
                  <a:lnTo>
                    <a:pt x="189" y="445"/>
                  </a:lnTo>
                  <a:lnTo>
                    <a:pt x="192" y="450"/>
                  </a:lnTo>
                  <a:lnTo>
                    <a:pt x="189" y="453"/>
                  </a:lnTo>
                  <a:lnTo>
                    <a:pt x="186" y="459"/>
                  </a:lnTo>
                  <a:lnTo>
                    <a:pt x="180" y="462"/>
                  </a:lnTo>
                  <a:lnTo>
                    <a:pt x="175" y="459"/>
                  </a:lnTo>
                  <a:lnTo>
                    <a:pt x="172" y="4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4120" y="3668"/>
              <a:ext cx="14" cy="119"/>
            </a:xfrm>
            <a:custGeom>
              <a:avLst/>
              <a:gdLst>
                <a:gd name="T0" fmla="*/ 0 w 14"/>
                <a:gd name="T1" fmla="*/ 110 h 119"/>
                <a:gd name="T2" fmla="*/ 0 w 14"/>
                <a:gd name="T3" fmla="*/ 6 h 119"/>
                <a:gd name="T4" fmla="*/ 0 w 14"/>
                <a:gd name="T5" fmla="*/ 6 h 119"/>
                <a:gd name="T6" fmla="*/ 3 w 14"/>
                <a:gd name="T7" fmla="*/ 3 h 119"/>
                <a:gd name="T8" fmla="*/ 8 w 14"/>
                <a:gd name="T9" fmla="*/ 0 h 119"/>
                <a:gd name="T10" fmla="*/ 8 w 14"/>
                <a:gd name="T11" fmla="*/ 0 h 119"/>
                <a:gd name="T12" fmla="*/ 8 w 14"/>
                <a:gd name="T13" fmla="*/ 0 h 119"/>
                <a:gd name="T14" fmla="*/ 14 w 14"/>
                <a:gd name="T15" fmla="*/ 3 h 119"/>
                <a:gd name="T16" fmla="*/ 14 w 14"/>
                <a:gd name="T17" fmla="*/ 6 h 119"/>
                <a:gd name="T18" fmla="*/ 14 w 14"/>
                <a:gd name="T19" fmla="*/ 6 h 119"/>
                <a:gd name="T20" fmla="*/ 14 w 14"/>
                <a:gd name="T21" fmla="*/ 110 h 119"/>
                <a:gd name="T22" fmla="*/ 14 w 14"/>
                <a:gd name="T23" fmla="*/ 110 h 119"/>
                <a:gd name="T24" fmla="*/ 14 w 14"/>
                <a:gd name="T25" fmla="*/ 116 h 119"/>
                <a:gd name="T26" fmla="*/ 8 w 14"/>
                <a:gd name="T27" fmla="*/ 119 h 119"/>
                <a:gd name="T28" fmla="*/ 8 w 14"/>
                <a:gd name="T29" fmla="*/ 119 h 119"/>
                <a:gd name="T30" fmla="*/ 8 w 14"/>
                <a:gd name="T31" fmla="*/ 119 h 119"/>
                <a:gd name="T32" fmla="*/ 3 w 14"/>
                <a:gd name="T33" fmla="*/ 116 h 119"/>
                <a:gd name="T34" fmla="*/ 0 w 14"/>
                <a:gd name="T35" fmla="*/ 110 h 119"/>
                <a:gd name="T36" fmla="*/ 0 w 14"/>
                <a:gd name="T37" fmla="*/ 110 h 1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" h="119">
                  <a:moveTo>
                    <a:pt x="0" y="110"/>
                  </a:moveTo>
                  <a:lnTo>
                    <a:pt x="0" y="6"/>
                  </a:lnTo>
                  <a:lnTo>
                    <a:pt x="3" y="3"/>
                  </a:lnTo>
                  <a:lnTo>
                    <a:pt x="8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4" y="110"/>
                  </a:lnTo>
                  <a:lnTo>
                    <a:pt x="14" y="116"/>
                  </a:lnTo>
                  <a:lnTo>
                    <a:pt x="8" y="119"/>
                  </a:lnTo>
                  <a:lnTo>
                    <a:pt x="3" y="116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4927" y="3668"/>
              <a:ext cx="15" cy="119"/>
            </a:xfrm>
            <a:custGeom>
              <a:avLst/>
              <a:gdLst>
                <a:gd name="T0" fmla="*/ 0 w 15"/>
                <a:gd name="T1" fmla="*/ 110 h 119"/>
                <a:gd name="T2" fmla="*/ 0 w 15"/>
                <a:gd name="T3" fmla="*/ 6 h 119"/>
                <a:gd name="T4" fmla="*/ 0 w 15"/>
                <a:gd name="T5" fmla="*/ 6 h 119"/>
                <a:gd name="T6" fmla="*/ 3 w 15"/>
                <a:gd name="T7" fmla="*/ 3 h 119"/>
                <a:gd name="T8" fmla="*/ 9 w 15"/>
                <a:gd name="T9" fmla="*/ 0 h 119"/>
                <a:gd name="T10" fmla="*/ 9 w 15"/>
                <a:gd name="T11" fmla="*/ 0 h 119"/>
                <a:gd name="T12" fmla="*/ 9 w 15"/>
                <a:gd name="T13" fmla="*/ 0 h 119"/>
                <a:gd name="T14" fmla="*/ 15 w 15"/>
                <a:gd name="T15" fmla="*/ 3 h 119"/>
                <a:gd name="T16" fmla="*/ 15 w 15"/>
                <a:gd name="T17" fmla="*/ 6 h 119"/>
                <a:gd name="T18" fmla="*/ 15 w 15"/>
                <a:gd name="T19" fmla="*/ 6 h 119"/>
                <a:gd name="T20" fmla="*/ 15 w 15"/>
                <a:gd name="T21" fmla="*/ 110 h 119"/>
                <a:gd name="T22" fmla="*/ 15 w 15"/>
                <a:gd name="T23" fmla="*/ 110 h 119"/>
                <a:gd name="T24" fmla="*/ 15 w 15"/>
                <a:gd name="T25" fmla="*/ 116 h 119"/>
                <a:gd name="T26" fmla="*/ 9 w 15"/>
                <a:gd name="T27" fmla="*/ 119 h 119"/>
                <a:gd name="T28" fmla="*/ 9 w 15"/>
                <a:gd name="T29" fmla="*/ 119 h 119"/>
                <a:gd name="T30" fmla="*/ 9 w 15"/>
                <a:gd name="T31" fmla="*/ 119 h 119"/>
                <a:gd name="T32" fmla="*/ 3 w 15"/>
                <a:gd name="T33" fmla="*/ 116 h 119"/>
                <a:gd name="T34" fmla="*/ 0 w 15"/>
                <a:gd name="T35" fmla="*/ 110 h 119"/>
                <a:gd name="T36" fmla="*/ 0 w 15"/>
                <a:gd name="T37" fmla="*/ 110 h 1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" h="119">
                  <a:moveTo>
                    <a:pt x="0" y="110"/>
                  </a:moveTo>
                  <a:lnTo>
                    <a:pt x="0" y="6"/>
                  </a:lnTo>
                  <a:lnTo>
                    <a:pt x="3" y="3"/>
                  </a:lnTo>
                  <a:lnTo>
                    <a:pt x="9" y="0"/>
                  </a:lnTo>
                  <a:lnTo>
                    <a:pt x="15" y="3"/>
                  </a:lnTo>
                  <a:lnTo>
                    <a:pt x="15" y="6"/>
                  </a:lnTo>
                  <a:lnTo>
                    <a:pt x="15" y="110"/>
                  </a:lnTo>
                  <a:lnTo>
                    <a:pt x="15" y="116"/>
                  </a:lnTo>
                  <a:lnTo>
                    <a:pt x="9" y="119"/>
                  </a:lnTo>
                  <a:lnTo>
                    <a:pt x="3" y="116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49"/>
            <p:cNvSpPr>
              <a:spLocks/>
            </p:cNvSpPr>
            <p:nvPr/>
          </p:nvSpPr>
          <p:spPr bwMode="auto">
            <a:xfrm>
              <a:off x="4428" y="3482"/>
              <a:ext cx="168" cy="224"/>
            </a:xfrm>
            <a:custGeom>
              <a:avLst/>
              <a:gdLst>
                <a:gd name="T0" fmla="*/ 145 w 168"/>
                <a:gd name="T1" fmla="*/ 215 h 224"/>
                <a:gd name="T2" fmla="*/ 81 w 168"/>
                <a:gd name="T3" fmla="*/ 67 h 224"/>
                <a:gd name="T4" fmla="*/ 26 w 168"/>
                <a:gd name="T5" fmla="*/ 206 h 224"/>
                <a:gd name="T6" fmla="*/ 26 w 168"/>
                <a:gd name="T7" fmla="*/ 206 h 224"/>
                <a:gd name="T8" fmla="*/ 23 w 168"/>
                <a:gd name="T9" fmla="*/ 209 h 224"/>
                <a:gd name="T10" fmla="*/ 17 w 168"/>
                <a:gd name="T11" fmla="*/ 212 h 224"/>
                <a:gd name="T12" fmla="*/ 11 w 168"/>
                <a:gd name="T13" fmla="*/ 215 h 224"/>
                <a:gd name="T14" fmla="*/ 8 w 168"/>
                <a:gd name="T15" fmla="*/ 212 h 224"/>
                <a:gd name="T16" fmla="*/ 8 w 168"/>
                <a:gd name="T17" fmla="*/ 212 h 224"/>
                <a:gd name="T18" fmla="*/ 8 w 168"/>
                <a:gd name="T19" fmla="*/ 212 h 224"/>
                <a:gd name="T20" fmla="*/ 3 w 168"/>
                <a:gd name="T21" fmla="*/ 209 h 224"/>
                <a:gd name="T22" fmla="*/ 0 w 168"/>
                <a:gd name="T23" fmla="*/ 206 h 224"/>
                <a:gd name="T24" fmla="*/ 0 w 168"/>
                <a:gd name="T25" fmla="*/ 200 h 224"/>
                <a:gd name="T26" fmla="*/ 0 w 168"/>
                <a:gd name="T27" fmla="*/ 197 h 224"/>
                <a:gd name="T28" fmla="*/ 0 w 168"/>
                <a:gd name="T29" fmla="*/ 197 h 224"/>
                <a:gd name="T30" fmla="*/ 81 w 168"/>
                <a:gd name="T31" fmla="*/ 0 h 224"/>
                <a:gd name="T32" fmla="*/ 168 w 168"/>
                <a:gd name="T33" fmla="*/ 206 h 224"/>
                <a:gd name="T34" fmla="*/ 168 w 168"/>
                <a:gd name="T35" fmla="*/ 206 h 224"/>
                <a:gd name="T36" fmla="*/ 168 w 168"/>
                <a:gd name="T37" fmla="*/ 209 h 224"/>
                <a:gd name="T38" fmla="*/ 168 w 168"/>
                <a:gd name="T39" fmla="*/ 215 h 224"/>
                <a:gd name="T40" fmla="*/ 165 w 168"/>
                <a:gd name="T41" fmla="*/ 218 h 224"/>
                <a:gd name="T42" fmla="*/ 159 w 168"/>
                <a:gd name="T43" fmla="*/ 221 h 224"/>
                <a:gd name="T44" fmla="*/ 159 w 168"/>
                <a:gd name="T45" fmla="*/ 221 h 224"/>
                <a:gd name="T46" fmla="*/ 159 w 168"/>
                <a:gd name="T47" fmla="*/ 221 h 224"/>
                <a:gd name="T48" fmla="*/ 157 w 168"/>
                <a:gd name="T49" fmla="*/ 224 h 224"/>
                <a:gd name="T50" fmla="*/ 157 w 168"/>
                <a:gd name="T51" fmla="*/ 224 h 224"/>
                <a:gd name="T52" fmla="*/ 157 w 168"/>
                <a:gd name="T53" fmla="*/ 224 h 224"/>
                <a:gd name="T54" fmla="*/ 148 w 168"/>
                <a:gd name="T55" fmla="*/ 221 h 224"/>
                <a:gd name="T56" fmla="*/ 145 w 168"/>
                <a:gd name="T57" fmla="*/ 215 h 224"/>
                <a:gd name="T58" fmla="*/ 145 w 168"/>
                <a:gd name="T59" fmla="*/ 215 h 2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8" h="224">
                  <a:moveTo>
                    <a:pt x="145" y="215"/>
                  </a:moveTo>
                  <a:lnTo>
                    <a:pt x="81" y="67"/>
                  </a:lnTo>
                  <a:lnTo>
                    <a:pt x="26" y="206"/>
                  </a:lnTo>
                  <a:lnTo>
                    <a:pt x="23" y="209"/>
                  </a:lnTo>
                  <a:lnTo>
                    <a:pt x="17" y="212"/>
                  </a:lnTo>
                  <a:lnTo>
                    <a:pt x="11" y="215"/>
                  </a:lnTo>
                  <a:lnTo>
                    <a:pt x="8" y="212"/>
                  </a:lnTo>
                  <a:lnTo>
                    <a:pt x="3" y="209"/>
                  </a:lnTo>
                  <a:lnTo>
                    <a:pt x="0" y="206"/>
                  </a:lnTo>
                  <a:lnTo>
                    <a:pt x="0" y="200"/>
                  </a:lnTo>
                  <a:lnTo>
                    <a:pt x="0" y="197"/>
                  </a:lnTo>
                  <a:lnTo>
                    <a:pt x="81" y="0"/>
                  </a:lnTo>
                  <a:lnTo>
                    <a:pt x="168" y="206"/>
                  </a:lnTo>
                  <a:lnTo>
                    <a:pt x="168" y="209"/>
                  </a:lnTo>
                  <a:lnTo>
                    <a:pt x="168" y="215"/>
                  </a:lnTo>
                  <a:lnTo>
                    <a:pt x="165" y="218"/>
                  </a:lnTo>
                  <a:lnTo>
                    <a:pt x="159" y="221"/>
                  </a:lnTo>
                  <a:lnTo>
                    <a:pt x="157" y="224"/>
                  </a:lnTo>
                  <a:lnTo>
                    <a:pt x="148" y="221"/>
                  </a:lnTo>
                  <a:lnTo>
                    <a:pt x="145" y="2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50"/>
            <p:cNvSpPr>
              <a:spLocks/>
            </p:cNvSpPr>
            <p:nvPr/>
          </p:nvSpPr>
          <p:spPr bwMode="auto">
            <a:xfrm>
              <a:off x="4172" y="3534"/>
              <a:ext cx="250" cy="238"/>
            </a:xfrm>
            <a:custGeom>
              <a:avLst/>
              <a:gdLst>
                <a:gd name="T0" fmla="*/ 235 w 250"/>
                <a:gd name="T1" fmla="*/ 238 h 238"/>
                <a:gd name="T2" fmla="*/ 64 w 250"/>
                <a:gd name="T3" fmla="*/ 122 h 238"/>
                <a:gd name="T4" fmla="*/ 99 w 250"/>
                <a:gd name="T5" fmla="*/ 87 h 238"/>
                <a:gd name="T6" fmla="*/ 3 w 250"/>
                <a:gd name="T7" fmla="*/ 18 h 238"/>
                <a:gd name="T8" fmla="*/ 3 w 250"/>
                <a:gd name="T9" fmla="*/ 18 h 238"/>
                <a:gd name="T10" fmla="*/ 3 w 250"/>
                <a:gd name="T11" fmla="*/ 18 h 238"/>
                <a:gd name="T12" fmla="*/ 0 w 250"/>
                <a:gd name="T13" fmla="*/ 12 h 238"/>
                <a:gd name="T14" fmla="*/ 3 w 250"/>
                <a:gd name="T15" fmla="*/ 6 h 238"/>
                <a:gd name="T16" fmla="*/ 3 w 250"/>
                <a:gd name="T17" fmla="*/ 6 h 238"/>
                <a:gd name="T18" fmla="*/ 3 w 250"/>
                <a:gd name="T19" fmla="*/ 6 h 238"/>
                <a:gd name="T20" fmla="*/ 9 w 250"/>
                <a:gd name="T21" fmla="*/ 0 h 238"/>
                <a:gd name="T22" fmla="*/ 15 w 250"/>
                <a:gd name="T23" fmla="*/ 3 h 238"/>
                <a:gd name="T24" fmla="*/ 15 w 250"/>
                <a:gd name="T25" fmla="*/ 3 h 238"/>
                <a:gd name="T26" fmla="*/ 125 w 250"/>
                <a:gd name="T27" fmla="*/ 84 h 238"/>
                <a:gd name="T28" fmla="*/ 93 w 250"/>
                <a:gd name="T29" fmla="*/ 119 h 238"/>
                <a:gd name="T30" fmla="*/ 247 w 250"/>
                <a:gd name="T31" fmla="*/ 224 h 238"/>
                <a:gd name="T32" fmla="*/ 247 w 250"/>
                <a:gd name="T33" fmla="*/ 224 h 238"/>
                <a:gd name="T34" fmla="*/ 250 w 250"/>
                <a:gd name="T35" fmla="*/ 230 h 238"/>
                <a:gd name="T36" fmla="*/ 250 w 250"/>
                <a:gd name="T37" fmla="*/ 236 h 238"/>
                <a:gd name="T38" fmla="*/ 250 w 250"/>
                <a:gd name="T39" fmla="*/ 236 h 238"/>
                <a:gd name="T40" fmla="*/ 250 w 250"/>
                <a:gd name="T41" fmla="*/ 236 h 238"/>
                <a:gd name="T42" fmla="*/ 244 w 250"/>
                <a:gd name="T43" fmla="*/ 238 h 238"/>
                <a:gd name="T44" fmla="*/ 241 w 250"/>
                <a:gd name="T45" fmla="*/ 238 h 238"/>
                <a:gd name="T46" fmla="*/ 241 w 250"/>
                <a:gd name="T47" fmla="*/ 238 h 238"/>
                <a:gd name="T48" fmla="*/ 241 w 250"/>
                <a:gd name="T49" fmla="*/ 238 h 238"/>
                <a:gd name="T50" fmla="*/ 235 w 250"/>
                <a:gd name="T51" fmla="*/ 238 h 238"/>
                <a:gd name="T52" fmla="*/ 235 w 250"/>
                <a:gd name="T53" fmla="*/ 238 h 23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0" h="238">
                  <a:moveTo>
                    <a:pt x="235" y="238"/>
                  </a:moveTo>
                  <a:lnTo>
                    <a:pt x="64" y="122"/>
                  </a:lnTo>
                  <a:lnTo>
                    <a:pt x="99" y="87"/>
                  </a:lnTo>
                  <a:lnTo>
                    <a:pt x="3" y="18"/>
                  </a:lnTo>
                  <a:lnTo>
                    <a:pt x="0" y="12"/>
                  </a:lnTo>
                  <a:lnTo>
                    <a:pt x="3" y="6"/>
                  </a:lnTo>
                  <a:lnTo>
                    <a:pt x="9" y="0"/>
                  </a:lnTo>
                  <a:lnTo>
                    <a:pt x="15" y="3"/>
                  </a:lnTo>
                  <a:lnTo>
                    <a:pt x="125" y="84"/>
                  </a:lnTo>
                  <a:lnTo>
                    <a:pt x="93" y="119"/>
                  </a:lnTo>
                  <a:lnTo>
                    <a:pt x="247" y="224"/>
                  </a:lnTo>
                  <a:lnTo>
                    <a:pt x="250" y="230"/>
                  </a:lnTo>
                  <a:lnTo>
                    <a:pt x="250" y="236"/>
                  </a:lnTo>
                  <a:lnTo>
                    <a:pt x="244" y="238"/>
                  </a:lnTo>
                  <a:lnTo>
                    <a:pt x="241" y="238"/>
                  </a:lnTo>
                  <a:lnTo>
                    <a:pt x="235" y="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>
              <a:off x="4599" y="3514"/>
              <a:ext cx="314" cy="264"/>
            </a:xfrm>
            <a:custGeom>
              <a:avLst/>
              <a:gdLst>
                <a:gd name="T0" fmla="*/ 0 w 314"/>
                <a:gd name="T1" fmla="*/ 261 h 264"/>
                <a:gd name="T2" fmla="*/ 0 w 314"/>
                <a:gd name="T3" fmla="*/ 261 h 264"/>
                <a:gd name="T4" fmla="*/ 0 w 314"/>
                <a:gd name="T5" fmla="*/ 253 h 264"/>
                <a:gd name="T6" fmla="*/ 3 w 314"/>
                <a:gd name="T7" fmla="*/ 247 h 264"/>
                <a:gd name="T8" fmla="*/ 3 w 314"/>
                <a:gd name="T9" fmla="*/ 247 h 264"/>
                <a:gd name="T10" fmla="*/ 200 w 314"/>
                <a:gd name="T11" fmla="*/ 139 h 264"/>
                <a:gd name="T12" fmla="*/ 169 w 314"/>
                <a:gd name="T13" fmla="*/ 104 h 264"/>
                <a:gd name="T14" fmla="*/ 299 w 314"/>
                <a:gd name="T15" fmla="*/ 3 h 264"/>
                <a:gd name="T16" fmla="*/ 299 w 314"/>
                <a:gd name="T17" fmla="*/ 3 h 264"/>
                <a:gd name="T18" fmla="*/ 299 w 314"/>
                <a:gd name="T19" fmla="*/ 3 h 264"/>
                <a:gd name="T20" fmla="*/ 305 w 314"/>
                <a:gd name="T21" fmla="*/ 0 h 264"/>
                <a:gd name="T22" fmla="*/ 311 w 314"/>
                <a:gd name="T23" fmla="*/ 3 h 264"/>
                <a:gd name="T24" fmla="*/ 311 w 314"/>
                <a:gd name="T25" fmla="*/ 3 h 264"/>
                <a:gd name="T26" fmla="*/ 311 w 314"/>
                <a:gd name="T27" fmla="*/ 3 h 264"/>
                <a:gd name="T28" fmla="*/ 314 w 314"/>
                <a:gd name="T29" fmla="*/ 9 h 264"/>
                <a:gd name="T30" fmla="*/ 311 w 314"/>
                <a:gd name="T31" fmla="*/ 17 h 264"/>
                <a:gd name="T32" fmla="*/ 311 w 314"/>
                <a:gd name="T33" fmla="*/ 17 h 264"/>
                <a:gd name="T34" fmla="*/ 195 w 314"/>
                <a:gd name="T35" fmla="*/ 107 h 264"/>
                <a:gd name="T36" fmla="*/ 232 w 314"/>
                <a:gd name="T37" fmla="*/ 142 h 264"/>
                <a:gd name="T38" fmla="*/ 12 w 314"/>
                <a:gd name="T39" fmla="*/ 264 h 264"/>
                <a:gd name="T40" fmla="*/ 12 w 314"/>
                <a:gd name="T41" fmla="*/ 264 h 264"/>
                <a:gd name="T42" fmla="*/ 9 w 314"/>
                <a:gd name="T43" fmla="*/ 264 h 264"/>
                <a:gd name="T44" fmla="*/ 9 w 314"/>
                <a:gd name="T45" fmla="*/ 264 h 264"/>
                <a:gd name="T46" fmla="*/ 9 w 314"/>
                <a:gd name="T47" fmla="*/ 264 h 264"/>
                <a:gd name="T48" fmla="*/ 3 w 314"/>
                <a:gd name="T49" fmla="*/ 264 h 264"/>
                <a:gd name="T50" fmla="*/ 0 w 314"/>
                <a:gd name="T51" fmla="*/ 261 h 264"/>
                <a:gd name="T52" fmla="*/ 0 w 314"/>
                <a:gd name="T53" fmla="*/ 261 h 26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14" h="264">
                  <a:moveTo>
                    <a:pt x="0" y="261"/>
                  </a:moveTo>
                  <a:lnTo>
                    <a:pt x="0" y="261"/>
                  </a:lnTo>
                  <a:lnTo>
                    <a:pt x="0" y="253"/>
                  </a:lnTo>
                  <a:lnTo>
                    <a:pt x="3" y="247"/>
                  </a:lnTo>
                  <a:lnTo>
                    <a:pt x="200" y="139"/>
                  </a:lnTo>
                  <a:lnTo>
                    <a:pt x="169" y="104"/>
                  </a:lnTo>
                  <a:lnTo>
                    <a:pt x="299" y="3"/>
                  </a:lnTo>
                  <a:lnTo>
                    <a:pt x="305" y="0"/>
                  </a:lnTo>
                  <a:lnTo>
                    <a:pt x="311" y="3"/>
                  </a:lnTo>
                  <a:lnTo>
                    <a:pt x="314" y="9"/>
                  </a:lnTo>
                  <a:lnTo>
                    <a:pt x="311" y="17"/>
                  </a:lnTo>
                  <a:lnTo>
                    <a:pt x="195" y="107"/>
                  </a:lnTo>
                  <a:lnTo>
                    <a:pt x="232" y="142"/>
                  </a:lnTo>
                  <a:lnTo>
                    <a:pt x="12" y="264"/>
                  </a:lnTo>
                  <a:lnTo>
                    <a:pt x="9" y="264"/>
                  </a:lnTo>
                  <a:lnTo>
                    <a:pt x="3" y="264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Cloud Callout 7"/>
          <p:cNvSpPr>
            <a:spLocks noChangeArrowheads="1"/>
          </p:cNvSpPr>
          <p:nvPr/>
        </p:nvSpPr>
        <p:spPr bwMode="auto">
          <a:xfrm>
            <a:off x="4011613" y="2914650"/>
            <a:ext cx="2133600" cy="1546225"/>
          </a:xfrm>
          <a:prstGeom prst="cloudCallout">
            <a:avLst>
              <a:gd name="adj1" fmla="val 69347"/>
              <a:gd name="adj2" fmla="val 40116"/>
            </a:avLst>
          </a:prstGeom>
          <a:solidFill>
            <a:srgbClr val="97E4FF"/>
          </a:solidFill>
          <a:ln w="12699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2075" tIns="46038" rIns="92075" bIns="46038" anchor="ctr">
            <a:spAutoFit/>
          </a:bodyPr>
          <a:lstStyle/>
          <a:p>
            <a:r>
              <a:rPr lang="en-US" sz="2000" i="1">
                <a:solidFill>
                  <a:schemeClr val="tx2"/>
                </a:solidFill>
                <a:latin typeface="Comic Sans MS" pitchFamily="66" charset="0"/>
              </a:rPr>
              <a:t>is this paper any good?</a:t>
            </a:r>
            <a:r>
              <a:rPr lang="en-US" sz="2000" b="1" i="1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People involved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Referee</a:t>
            </a:r>
          </a:p>
          <a:p>
            <a:pPr lvl="1"/>
            <a:r>
              <a:rPr lang="en-US" smtClean="0"/>
              <a:t>critical appraisal of the paper’s contents</a:t>
            </a:r>
          </a:p>
          <a:p>
            <a:pPr lvl="1"/>
            <a:r>
              <a:rPr lang="en-US" smtClean="0"/>
              <a:t>opinion, rationale, changes, suggested action </a:t>
            </a:r>
          </a:p>
          <a:p>
            <a:pPr lvl="1"/>
            <a:r>
              <a:rPr lang="en-US" smtClean="0"/>
              <a:t>usually 3 referees/paper</a:t>
            </a:r>
            <a:br>
              <a:rPr lang="en-US" smtClean="0"/>
            </a:br>
            <a:endParaRPr lang="en-US" smtClean="0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6248400" y="4267200"/>
            <a:ext cx="9413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400" i="1">
                <a:latin typeface="Arial" charset="0"/>
              </a:rPr>
              <a:t>A paper</a:t>
            </a:r>
          </a:p>
          <a:p>
            <a:pPr algn="ctr"/>
            <a:r>
              <a:rPr lang="en-US" sz="1400" i="1">
                <a:latin typeface="Arial" charset="0"/>
              </a:rPr>
              <a:t>to referee</a:t>
            </a:r>
          </a:p>
        </p:txBody>
      </p:sp>
      <p:pic>
        <p:nvPicPr>
          <p:cNvPr id="15365" name="Picture 9" descr="C:\Users\saul\AppData\Local\Microsoft\Windows\Temporary Internet Files\Content.IE5\6C08M135\MC9002418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600450"/>
            <a:ext cx="1382713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Referee types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topic specialists</a:t>
            </a:r>
          </a:p>
          <a:p>
            <a:pPr lvl="2"/>
            <a:r>
              <a:rPr lang="en-US" smtClean="0"/>
              <a:t>is/has worked on similar problem</a:t>
            </a:r>
          </a:p>
          <a:p>
            <a:pPr lvl="2"/>
            <a:r>
              <a:rPr lang="en-US" smtClean="0"/>
              <a:t>knows literature, other work very well</a:t>
            </a:r>
          </a:p>
          <a:p>
            <a:pPr lvl="2"/>
            <a:r>
              <a:rPr lang="en-US" smtClean="0"/>
              <a:t>understands methodologies</a:t>
            </a:r>
          </a:p>
          <a:p>
            <a:pPr lvl="2"/>
            <a:r>
              <a:rPr lang="en-US" smtClean="0"/>
              <a:t>considers nuances of your work/contribution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area specialists</a:t>
            </a:r>
          </a:p>
          <a:p>
            <a:pPr lvl="2"/>
            <a:r>
              <a:rPr lang="en-US" smtClean="0"/>
              <a:t>knows general area, and how topic fits within it</a:t>
            </a:r>
          </a:p>
          <a:p>
            <a:pPr lvl="2"/>
            <a:r>
              <a:rPr lang="en-US" smtClean="0"/>
              <a:t>considers contribution of work to the general area</a:t>
            </a:r>
          </a:p>
          <a:p>
            <a:pPr lvl="2"/>
            <a:r>
              <a:rPr lang="en-US" smtClean="0"/>
              <a:t>evaluates comprehensibility by non-specialists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Referee?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Fairness</a:t>
            </a:r>
          </a:p>
          <a:p>
            <a:pPr lvl="1"/>
            <a:r>
              <a:rPr lang="en-US" smtClean="0"/>
              <a:t>all your papers will be refereed</a:t>
            </a:r>
          </a:p>
          <a:p>
            <a:pPr lvl="1"/>
            <a:r>
              <a:rPr lang="en-US" smtClean="0"/>
              <a:t>expected duty of all researchers/academics</a:t>
            </a:r>
          </a:p>
        </p:txBody>
      </p:sp>
      <p:pic>
        <p:nvPicPr>
          <p:cNvPr id="17412" name="Picture 5" descr="C:\Users\saul\AppData\Local\Microsoft\Windows\Temporary Internet Files\Content.IE5\GDRI9TX4\MC9000562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850" y="3581400"/>
            <a:ext cx="2181225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Referee?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Upsides</a:t>
            </a:r>
          </a:p>
          <a:p>
            <a:pPr lvl="1"/>
            <a:r>
              <a:rPr lang="en-CA" sz="2000" smtClean="0"/>
              <a:t>good practice</a:t>
            </a:r>
            <a:endParaRPr lang="en-US" sz="2000" smtClean="0"/>
          </a:p>
          <a:p>
            <a:pPr lvl="1"/>
            <a:r>
              <a:rPr lang="en-US" sz="2000" smtClean="0"/>
              <a:t>enhance reputation </a:t>
            </a:r>
          </a:p>
          <a:p>
            <a:pPr lvl="1"/>
            <a:r>
              <a:rPr lang="en-US" sz="2000" smtClean="0"/>
              <a:t>expedites processing of your own papers </a:t>
            </a:r>
          </a:p>
          <a:p>
            <a:pPr lvl="1"/>
            <a:r>
              <a:rPr lang="en-US" sz="2000" smtClean="0"/>
              <a:t>get on editorial board or program committee </a:t>
            </a:r>
          </a:p>
          <a:p>
            <a:pPr lvl="1"/>
            <a:r>
              <a:rPr lang="en-US" sz="2000" smtClean="0"/>
              <a:t>'previews' to the state of the art 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Downside</a:t>
            </a:r>
          </a:p>
          <a:p>
            <a:pPr lvl="1"/>
            <a:r>
              <a:rPr lang="en-US" sz="2000" smtClean="0"/>
              <a:t>more work!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Quality Control: Research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Correctness </a:t>
            </a:r>
          </a:p>
          <a:p>
            <a:pPr lvl="1"/>
            <a:r>
              <a:rPr lang="en-US" sz="2000" smtClean="0"/>
              <a:t>of argument/method/algorithm/</a:t>
            </a:r>
            <a:br>
              <a:rPr lang="en-US" sz="2000" smtClean="0"/>
            </a:br>
            <a:r>
              <a:rPr lang="en-US" sz="2000" smtClean="0"/>
              <a:t>mathematics/proof... (is a fix necessary?) </a:t>
            </a:r>
            <a:br>
              <a:rPr lang="en-US" sz="2000" smtClean="0"/>
            </a:br>
            <a:endParaRPr lang="en-US" sz="2000" smtClean="0"/>
          </a:p>
          <a:p>
            <a:r>
              <a:rPr lang="en-US" sz="2400" smtClean="0"/>
              <a:t>Significance </a:t>
            </a:r>
          </a:p>
          <a:p>
            <a:pPr lvl="1"/>
            <a:r>
              <a:rPr lang="en-US" sz="2000" smtClean="0"/>
              <a:t>does it work on a valid problem?</a:t>
            </a:r>
          </a:p>
          <a:p>
            <a:pPr lvl="1"/>
            <a:r>
              <a:rPr lang="en-US" sz="2000" smtClean="0"/>
              <a:t>will these results make a difference?</a:t>
            </a:r>
          </a:p>
          <a:p>
            <a:pPr lvl="1"/>
            <a:r>
              <a:rPr lang="en-US" sz="2000" smtClean="0"/>
              <a:t>is it significant to area/journal, etc...? </a:t>
            </a:r>
          </a:p>
          <a:p>
            <a:pPr lvl="1"/>
            <a:r>
              <a:rPr lang="en-US" sz="2000" smtClean="0"/>
              <a:t>will it stimulate further work in the area?</a:t>
            </a:r>
          </a:p>
          <a:p>
            <a:pPr lvl="1"/>
            <a:r>
              <a:rPr lang="en-US" sz="2000" smtClean="0"/>
              <a:t>is it more than an obvious/trivial solution?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Quality Control: Research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Innovation </a:t>
            </a:r>
          </a:p>
          <a:p>
            <a:pPr lvl="1"/>
            <a:r>
              <a:rPr lang="en-US" sz="2000" smtClean="0"/>
              <a:t>original, creative, novel, inventive </a:t>
            </a:r>
          </a:p>
          <a:p>
            <a:pPr lvl="1"/>
            <a:r>
              <a:rPr lang="en-US" sz="2000" smtClean="0"/>
              <a:t>not trivial extensions, or combination of old work with no added value </a:t>
            </a:r>
            <a:br>
              <a:rPr lang="en-US" sz="2000" smtClean="0"/>
            </a:br>
            <a:endParaRPr lang="en-US" sz="2000" smtClean="0"/>
          </a:p>
          <a:p>
            <a:r>
              <a:rPr lang="en-US" sz="2400" smtClean="0"/>
              <a:t>Interesting </a:t>
            </a:r>
          </a:p>
          <a:p>
            <a:pPr lvl="1"/>
            <a:r>
              <a:rPr lang="en-US" sz="2000" smtClean="0"/>
              <a:t>well motivated </a:t>
            </a:r>
          </a:p>
          <a:p>
            <a:pPr lvl="1"/>
            <a:r>
              <a:rPr lang="en-US" sz="2000" smtClean="0"/>
              <a:t>relevant (when &amp; where &amp; to whom)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Quality Control: Research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Replication</a:t>
            </a:r>
          </a:p>
          <a:p>
            <a:pPr lvl="1"/>
            <a:r>
              <a:rPr lang="en-US" sz="2000" smtClean="0"/>
              <a:t>can the work be reproduced from the description by an experienced person in the area?</a:t>
            </a:r>
            <a:br>
              <a:rPr lang="en-US" sz="2000" smtClean="0"/>
            </a:br>
            <a:endParaRPr lang="en-US" sz="2000" smtClean="0"/>
          </a:p>
          <a:p>
            <a:r>
              <a:rPr lang="en-US" sz="2400" smtClean="0"/>
              <a:t>Timeliness </a:t>
            </a:r>
          </a:p>
          <a:p>
            <a:pPr lvl="1"/>
            <a:r>
              <a:rPr lang="en-US" sz="2000" smtClean="0"/>
              <a:t>of current interest to the community </a:t>
            </a:r>
          </a:p>
          <a:p>
            <a:pPr lvl="1"/>
            <a:r>
              <a:rPr lang="en-US" sz="2000" smtClean="0"/>
              <a:t>but account for: </a:t>
            </a:r>
          </a:p>
          <a:p>
            <a:pPr lvl="2"/>
            <a:r>
              <a:rPr lang="en-US" sz="1800" smtClean="0"/>
              <a:t>publication delay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Quality Control: Research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Previous publications</a:t>
            </a:r>
          </a:p>
          <a:p>
            <a:pPr lvl="1"/>
            <a:r>
              <a:rPr lang="en-US" sz="2000" smtClean="0"/>
              <a:t>by other authors</a:t>
            </a:r>
          </a:p>
          <a:p>
            <a:pPr lvl="1"/>
            <a:r>
              <a:rPr lang="en-US" sz="2000" smtClean="0"/>
              <a:t>by this author</a:t>
            </a:r>
          </a:p>
          <a:p>
            <a:pPr lvl="2"/>
            <a:r>
              <a:rPr lang="en-US" sz="1800" smtClean="0"/>
              <a:t>www publication, </a:t>
            </a:r>
          </a:p>
          <a:p>
            <a:pPr lvl="2"/>
            <a:r>
              <a:rPr lang="en-US" sz="1800" smtClean="0"/>
              <a:t>minor conferences</a:t>
            </a:r>
          </a:p>
          <a:p>
            <a:pPr lvl="2"/>
            <a:r>
              <a:rPr lang="en-US" sz="1800" smtClean="0"/>
              <a:t>minor variations of the theme...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Quality Control: Writing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Succinct </a:t>
            </a:r>
          </a:p>
          <a:p>
            <a:pPr lvl="1"/>
            <a:r>
              <a:rPr lang="en-US" smtClean="0"/>
              <a:t>message and arguments should be </a:t>
            </a:r>
          </a:p>
          <a:p>
            <a:pPr lvl="2"/>
            <a:r>
              <a:rPr lang="en-US" smtClean="0"/>
              <a:t>clear, compelling, to the point </a:t>
            </a:r>
          </a:p>
          <a:p>
            <a:pPr lvl="1">
              <a:buFontTx/>
              <a:buNone/>
            </a:pPr>
            <a:endParaRPr lang="en-US" smtClean="0"/>
          </a:p>
          <a:p>
            <a:pPr lvl="1"/>
            <a:r>
              <a:rPr lang="en-US" i="1" smtClean="0"/>
              <a:t>not </a:t>
            </a:r>
          </a:p>
          <a:p>
            <a:pPr lvl="2"/>
            <a:r>
              <a:rPr lang="en-US" smtClean="0"/>
              <a:t>hand-waving </a:t>
            </a:r>
          </a:p>
          <a:p>
            <a:pPr lvl="2"/>
            <a:r>
              <a:rPr lang="en-US" smtClean="0"/>
              <a:t>obscure/hidden behind jargon, etc.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Quality Control: …Writing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Accessible </a:t>
            </a:r>
          </a:p>
          <a:p>
            <a:pPr lvl="1"/>
            <a:r>
              <a:rPr lang="en-US" smtClean="0"/>
              <a:t>is it appropriate to the audience? </a:t>
            </a:r>
          </a:p>
          <a:p>
            <a:pPr lvl="2"/>
            <a:r>
              <a:rPr lang="en-US" smtClean="0"/>
              <a:t>specialists &amp; range of generalists </a:t>
            </a:r>
          </a:p>
          <a:p>
            <a:pPr lvl="2"/>
            <a:r>
              <a:rPr lang="en-US" smtClean="0"/>
              <a:t>is there something for both?</a:t>
            </a:r>
          </a:p>
          <a:p>
            <a:pPr lvl="2"/>
            <a:endParaRPr lang="en-US" smtClean="0"/>
          </a:p>
          <a:p>
            <a:r>
              <a:rPr lang="en-US" smtClean="0"/>
              <a:t>Language &amp; organization</a:t>
            </a:r>
          </a:p>
          <a:p>
            <a:pPr lvl="1"/>
            <a:r>
              <a:rPr lang="en-US" smtClean="0"/>
              <a:t>readable, good grammar/structure reflects care </a:t>
            </a:r>
          </a:p>
          <a:p>
            <a:pPr lvl="2"/>
            <a:r>
              <a:rPr lang="en-US" smtClean="0"/>
              <a:t>people don’t have time to read badly written papers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The Message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Refereeing is excellent practice for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developing critical appraisal skills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understanding what makes good &amp; bad papers </a:t>
            </a:r>
          </a:p>
          <a:p>
            <a:pPr lvl="1">
              <a:lnSpc>
                <a:spcPct val="150000"/>
              </a:lnSpc>
            </a:pPr>
            <a:r>
              <a:rPr lang="en-CA" smtClean="0"/>
              <a:t>understanding how others evaluate your work</a:t>
            </a: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Quality Control: …Writing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Use of figures/tables</a:t>
            </a:r>
          </a:p>
          <a:p>
            <a:pPr lvl="1"/>
            <a:r>
              <a:rPr lang="en-US" sz="2000" smtClean="0"/>
              <a:t>supports the story</a:t>
            </a:r>
            <a:br>
              <a:rPr lang="en-US" sz="2000" smtClean="0"/>
            </a:br>
            <a:endParaRPr lang="en-US" sz="2000" smtClean="0"/>
          </a:p>
          <a:p>
            <a:r>
              <a:rPr lang="en-US" sz="2400" smtClean="0"/>
              <a:t>Title &amp; abstract</a:t>
            </a:r>
          </a:p>
          <a:p>
            <a:pPr lvl="1"/>
            <a:r>
              <a:rPr lang="en-US" sz="2000" smtClean="0"/>
              <a:t>indicates content, summarizes main points</a:t>
            </a:r>
            <a:br>
              <a:rPr lang="en-US" sz="2000" smtClean="0"/>
            </a:br>
            <a:endParaRPr lang="en-US" sz="2000" smtClean="0"/>
          </a:p>
          <a:p>
            <a:r>
              <a:rPr lang="en-US" sz="2400" smtClean="0"/>
              <a:t>English as a 2nd language?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Ethics: Professionalism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Act in the best interest of the author &amp; paper </a:t>
            </a:r>
          </a:p>
        </p:txBody>
      </p:sp>
      <p:pic>
        <p:nvPicPr>
          <p:cNvPr id="26628" name="Picture 5" descr="C:\Users\saul\AppData\Local\Microsoft\Windows\Temporary Internet Files\Content.IE5\6C08M135\MC90043751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4191000"/>
            <a:ext cx="2963862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Ethics: Professionalism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Constructive critique</a:t>
            </a:r>
          </a:p>
          <a:p>
            <a:pPr lvl="1"/>
            <a:r>
              <a:rPr lang="en-US" sz="2000" smtClean="0"/>
              <a:t>if acceptable, explain how it can be improved </a:t>
            </a:r>
          </a:p>
          <a:p>
            <a:pPr lvl="1"/>
            <a:r>
              <a:rPr lang="en-US" sz="2000" smtClean="0"/>
              <a:t>if paper is unacceptable, explain why &amp; where, but politely 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Specific rather than vague criticism, e.g. </a:t>
            </a:r>
          </a:p>
          <a:p>
            <a:pPr lvl="1"/>
            <a:r>
              <a:rPr lang="en-US" sz="2000" smtClean="0"/>
              <a:t>'what' is wrong with the algorithm, rather than 'the algorithm is wrong' </a:t>
            </a:r>
          </a:p>
          <a:p>
            <a:pPr lvl="1"/>
            <a:r>
              <a:rPr lang="en-US" sz="2000" smtClean="0"/>
              <a:t>what related work is missing </a:t>
            </a:r>
          </a:p>
          <a:p>
            <a:pPr lvl="1"/>
            <a:r>
              <a:rPr lang="en-US" sz="2000" smtClean="0"/>
              <a:t>key examples of numerous errors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Ethics: Speed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Speed </a:t>
            </a:r>
          </a:p>
          <a:p>
            <a:pPr lvl="1"/>
            <a:r>
              <a:rPr lang="en-US" sz="2000" smtClean="0"/>
              <a:t>fast turnover </a:t>
            </a:r>
          </a:p>
          <a:p>
            <a:pPr lvl="1"/>
            <a:r>
              <a:rPr lang="en-US" sz="2000" smtClean="0"/>
              <a:t>you are on a critical path! </a:t>
            </a:r>
          </a:p>
          <a:p>
            <a:pPr lvl="1"/>
            <a:r>
              <a:rPr lang="en-US" sz="2000" smtClean="0"/>
              <a:t>affects timeliness &amp; publication delays </a:t>
            </a:r>
          </a:p>
          <a:p>
            <a:pPr lvl="1"/>
            <a:r>
              <a:rPr lang="en-US" sz="2000" smtClean="0"/>
              <a:t>turnover times:</a:t>
            </a:r>
          </a:p>
          <a:p>
            <a:pPr lvl="2"/>
            <a:r>
              <a:rPr lang="en-US" sz="1800" smtClean="0"/>
              <a:t>conferences: deadlines </a:t>
            </a:r>
          </a:p>
          <a:p>
            <a:pPr lvl="2"/>
            <a:r>
              <a:rPr lang="en-US" sz="1800" smtClean="0"/>
              <a:t>journals: approx. 3-6 weeks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Ethics: Objectivity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Fairness </a:t>
            </a:r>
          </a:p>
          <a:p>
            <a:pPr lvl="1">
              <a:defRPr/>
            </a:pPr>
            <a:r>
              <a:rPr lang="en-US" sz="2000" dirty="0"/>
              <a:t>author may use point of view/methodology/</a:t>
            </a:r>
            <a:br>
              <a:rPr lang="en-US" sz="2000" dirty="0"/>
            </a:br>
            <a:r>
              <a:rPr lang="en-US" sz="2000" dirty="0"/>
              <a:t>arguments different from your own </a:t>
            </a:r>
          </a:p>
          <a:p>
            <a:pPr lvl="1">
              <a:defRPr/>
            </a:pPr>
            <a:r>
              <a:rPr lang="en-US" sz="2000" dirty="0"/>
              <a:t>judge from their school of thought</a:t>
            </a:r>
          </a:p>
          <a:p>
            <a:pPr lvl="1">
              <a:defRPr/>
            </a:pPr>
            <a:r>
              <a:rPr lang="en-US" sz="2000" dirty="0"/>
              <a:t>remove personal prejudice </a:t>
            </a:r>
          </a:p>
          <a:p>
            <a:pPr lvl="2">
              <a:defRPr/>
            </a:pPr>
            <a:r>
              <a:rPr lang="en-US" sz="1800" dirty="0"/>
              <a:t>e.g. field, institution, author, nationality, author, association (colleague, friend, rival</a:t>
            </a:r>
            <a:r>
              <a:rPr lang="en-US" sz="1800" dirty="0" smtClean="0"/>
              <a:t>)</a:t>
            </a:r>
          </a:p>
          <a:p>
            <a:pPr marL="804862" lvl="2" indent="0">
              <a:buFontTx/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2400" dirty="0"/>
              <a:t>Conflict of interest </a:t>
            </a:r>
          </a:p>
          <a:p>
            <a:pPr lvl="1">
              <a:defRPr/>
            </a:pPr>
            <a:r>
              <a:rPr lang="en-US" sz="2000" dirty="0"/>
              <a:t>discuss with editor </a:t>
            </a:r>
          </a:p>
          <a:p>
            <a:pPr lvl="1">
              <a:defRPr/>
            </a:pPr>
            <a:r>
              <a:rPr lang="en-US" sz="2000" dirty="0"/>
              <a:t>if you cannot be objective, return the paper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Ethics: Confidentiality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Do not circulate submitted papers </a:t>
            </a:r>
          </a:p>
          <a:p>
            <a:pPr lvl="1">
              <a:defRPr/>
            </a:pPr>
            <a:r>
              <a:rPr lang="en-US" sz="2000" dirty="0"/>
              <a:t>except for other reviews/comments (publication-dependent</a:t>
            </a:r>
            <a:r>
              <a:rPr lang="en-US" sz="2000" dirty="0" smtClean="0"/>
              <a:t>)</a:t>
            </a:r>
          </a:p>
          <a:p>
            <a:pPr marL="268287" lvl="1" indent="0">
              <a:buFontTx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Never use/discuss results </a:t>
            </a:r>
          </a:p>
          <a:p>
            <a:pPr lvl="1">
              <a:defRPr/>
            </a:pPr>
            <a:r>
              <a:rPr lang="en-US" sz="2000" dirty="0"/>
              <a:t>but can ask for permission from the authors</a:t>
            </a:r>
            <a:br>
              <a:rPr lang="en-US" sz="2000" dirty="0"/>
            </a:br>
            <a:endParaRPr lang="en-US" sz="2000" dirty="0"/>
          </a:p>
          <a:p>
            <a:pPr>
              <a:defRPr/>
            </a:pPr>
            <a:r>
              <a:rPr lang="en-US" sz="2400" dirty="0"/>
              <a:t>Protecting your identity</a:t>
            </a:r>
          </a:p>
          <a:p>
            <a:pPr lvl="1">
              <a:defRPr/>
            </a:pPr>
            <a:r>
              <a:rPr lang="en-US" sz="2000" dirty="0"/>
              <a:t>anonymous reviewing the norm</a:t>
            </a:r>
          </a:p>
          <a:p>
            <a:pPr lvl="1">
              <a:defRPr/>
            </a:pPr>
            <a:r>
              <a:rPr lang="en-US" sz="2000" dirty="0"/>
              <a:t>you may reveal your identity if you wish...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Ethics: Honesty &amp; Courtesy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Honesty </a:t>
            </a:r>
          </a:p>
          <a:p>
            <a:pPr lvl="1"/>
            <a:r>
              <a:rPr lang="en-US" sz="2000" smtClean="0"/>
              <a:t>judge your own expertise, </a:t>
            </a:r>
          </a:p>
          <a:p>
            <a:pPr lvl="1"/>
            <a:r>
              <a:rPr lang="en-US" sz="2000" smtClean="0"/>
              <a:t>give your own confidence in your appraisal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Courtesy </a:t>
            </a:r>
          </a:p>
          <a:p>
            <a:pPr lvl="1"/>
            <a:r>
              <a:rPr lang="en-US" sz="2000" smtClean="0"/>
              <a:t>constructive criticism </a:t>
            </a:r>
          </a:p>
          <a:p>
            <a:pPr lvl="1"/>
            <a:r>
              <a:rPr lang="en-US" sz="2000" smtClean="0"/>
              <a:t>non-inflammatory language </a:t>
            </a:r>
          </a:p>
          <a:p>
            <a:pPr lvl="1"/>
            <a:r>
              <a:rPr lang="en-US" sz="2000" smtClean="0"/>
              <a:t>no put-downs</a:t>
            </a:r>
          </a:p>
        </p:txBody>
      </p:sp>
      <p:pic>
        <p:nvPicPr>
          <p:cNvPr id="3174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0"/>
            <a:ext cx="1562100" cy="2616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629400" y="4953000"/>
            <a:ext cx="1277938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400">
                <a:latin typeface="Arial" charset="0"/>
              </a:rPr>
              <a:t>I was rejected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Ethics: Dilemmas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How many papers to submit/referee? </a:t>
            </a:r>
          </a:p>
          <a:p>
            <a:pPr lvl="1"/>
            <a:r>
              <a:rPr lang="en-US" sz="1800" smtClean="0"/>
              <a:t>1 paper submitted -&gt; 3 referees (minimum) </a:t>
            </a:r>
            <a:br>
              <a:rPr lang="en-US" sz="1800" smtClean="0"/>
            </a:br>
            <a:endParaRPr lang="en-US" sz="1800" smtClean="0"/>
          </a:p>
          <a:p>
            <a:r>
              <a:rPr lang="en-US" sz="2000" smtClean="0"/>
              <a:t>How much time should I spend reviewing </a:t>
            </a:r>
          </a:p>
          <a:p>
            <a:pPr lvl="1"/>
            <a:r>
              <a:rPr lang="en-US" sz="1800" smtClean="0"/>
              <a:t>enough to give fair treatment </a:t>
            </a:r>
          </a:p>
          <a:p>
            <a:pPr lvl="1"/>
            <a:r>
              <a:rPr lang="en-US" sz="1800" smtClean="0"/>
              <a:t>don't rush, the author deserves a fair hearing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Ethics: Dilemmas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What if a similar paper has been published? </a:t>
            </a:r>
          </a:p>
          <a:p>
            <a:pPr lvl="1"/>
            <a:r>
              <a:rPr lang="en-US" sz="2000" smtClean="0"/>
              <a:t>journal papers can be reasonable expansions of conference papers </a:t>
            </a:r>
          </a:p>
          <a:p>
            <a:pPr lvl="1"/>
            <a:r>
              <a:rPr lang="en-US" sz="2000" smtClean="0"/>
              <a:t>can be republished if obscure (eg, workshop)</a:t>
            </a:r>
          </a:p>
          <a:p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What if I am working on the same problem? </a:t>
            </a:r>
          </a:p>
          <a:p>
            <a:pPr lvl="1"/>
            <a:r>
              <a:rPr lang="en-US" sz="2000" smtClean="0"/>
              <a:t>be honest &amp; open -&gt; consult with the editor </a:t>
            </a:r>
          </a:p>
          <a:p>
            <a:pPr lvl="1"/>
            <a:r>
              <a:rPr lang="en-US" sz="2000" smtClean="0"/>
              <a:t>be aware of the race for independent co-discovery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Paper Title</a:t>
            </a:r>
          </a:p>
          <a:p>
            <a:r>
              <a:rPr lang="en-US" sz="2400" smtClean="0"/>
              <a:t>Author(s)</a:t>
            </a:r>
          </a:p>
          <a:p>
            <a:r>
              <a:rPr lang="en-US" sz="2400" smtClean="0"/>
              <a:t>Manuscript Number</a:t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articles on refereeing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A Guide for New Referee in Theoretical Computer Science (Parberry)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Rules for Referees (Forscher)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Guidelines that accompany referee requests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Briefly summarize the paper (2-3 lines)</a:t>
            </a:r>
          </a:p>
          <a:p>
            <a:pPr lvl="1"/>
            <a:r>
              <a:rPr lang="en-US" smtClean="0"/>
              <a:t>can you extract a main message  from your paper?</a:t>
            </a:r>
          </a:p>
          <a:p>
            <a:pPr lvl="2"/>
            <a:r>
              <a:rPr lang="en-US" smtClean="0"/>
              <a:t>lets author know if you understood the main message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“If you can’t, there is probably something wrong with the paper” </a:t>
            </a:r>
          </a:p>
          <a:p>
            <a:pPr lvl="3"/>
            <a:r>
              <a:rPr lang="en-US" smtClean="0"/>
              <a:t>				--- CHI FAQ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NEW and SIGNIFICANT in the work reported?</a:t>
            </a:r>
          </a:p>
          <a:p>
            <a:pPr lvl="1"/>
            <a:r>
              <a:rPr lang="en-US" smtClean="0"/>
              <a:t>New:</a:t>
            </a:r>
          </a:p>
          <a:p>
            <a:pPr lvl="2"/>
            <a:r>
              <a:rPr lang="en-US" smtClean="0"/>
              <a:t>has it been done before?</a:t>
            </a:r>
          </a:p>
          <a:p>
            <a:pPr lvl="2"/>
            <a:r>
              <a:rPr lang="en-US" smtClean="0"/>
              <a:t>is it a rehash / republication of old stuff (yours or others)?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Significance</a:t>
            </a:r>
          </a:p>
          <a:p>
            <a:pPr lvl="2"/>
            <a:r>
              <a:rPr lang="en-US" smtClean="0"/>
              <a:t>in five years time, would the work have an identifiable impact? (rare)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...What is NEW and SIGNIFICANT </a:t>
            </a:r>
          </a:p>
          <a:p>
            <a:pPr lvl="1"/>
            <a:r>
              <a:rPr lang="en-US" smtClean="0"/>
              <a:t>Survey/discussion piece</a:t>
            </a:r>
          </a:p>
          <a:p>
            <a:pPr lvl="2"/>
            <a:r>
              <a:rPr lang="en-US" smtClean="0"/>
              <a:t>does it add value?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Would it stimulate further work in this area?</a:t>
            </a:r>
          </a:p>
          <a:p>
            <a:pPr lvl="2"/>
            <a:r>
              <a:rPr lang="en-US" smtClean="0"/>
              <a:t>is it a reasonable increment that keeps the research area going (frequent)?</a:t>
            </a:r>
          </a:p>
          <a:p>
            <a:pPr lvl="2"/>
            <a:r>
              <a:rPr lang="en-US" smtClean="0"/>
              <a:t>does it have innovations?</a:t>
            </a:r>
          </a:p>
          <a:p>
            <a:pPr lvl="2"/>
            <a:r>
              <a:rPr lang="en-US" smtClean="0"/>
              <a:t>is it interesting?</a:t>
            </a:r>
          </a:p>
          <a:p>
            <a:pPr lvl="2"/>
            <a:r>
              <a:rPr lang="en-US" smtClean="0"/>
              <a:t>is it timely to the community?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Describe the QUALITY of the RESEARCH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How sound is the work?</a:t>
            </a:r>
          </a:p>
          <a:p>
            <a:pPr lvl="2"/>
            <a:r>
              <a:rPr lang="en-US" smtClean="0"/>
              <a:t>quality of algorithms, analyses, evaluation methods, etc.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How appropriate/reliable are the methods used?</a:t>
            </a:r>
          </a:p>
          <a:p>
            <a:pPr lvl="2"/>
            <a:r>
              <a:rPr lang="en-US" smtClean="0"/>
              <a:t>are they adequate to support the conclusions</a:t>
            </a:r>
          </a:p>
          <a:p>
            <a:pPr lvl="2"/>
            <a:r>
              <a:rPr lang="en-US" smtClean="0"/>
              <a:t>is it correct?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Describe the QUALITY of the RESEARCH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 How reasonable are the interpretations?</a:t>
            </a:r>
          </a:p>
          <a:p>
            <a:pPr lvl="2"/>
            <a:r>
              <a:rPr lang="en-US" smtClean="0"/>
              <a:t>good arguments</a:t>
            </a:r>
          </a:p>
          <a:p>
            <a:pPr lvl="2"/>
            <a:r>
              <a:rPr lang="en-US" smtClean="0"/>
              <a:t>alternative interpretations explored/left out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How does it relate to existing work?</a:t>
            </a:r>
          </a:p>
          <a:p>
            <a:pPr lvl="2"/>
            <a:r>
              <a:rPr lang="en-US" smtClean="0"/>
              <a:t>bibliographies, background, important omissions…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Describe the quality of the research</a:t>
            </a:r>
            <a:br>
              <a:rPr lang="en-US" sz="2400" smtClean="0"/>
            </a:br>
            <a:endParaRPr lang="en-US" sz="2400" smtClean="0"/>
          </a:p>
          <a:p>
            <a:pPr lvl="1"/>
            <a:r>
              <a:rPr lang="en-US" sz="2000" smtClean="0"/>
              <a:t>Can an experienced practitioner in the field duplicate the results from the paper and the references?</a:t>
            </a:r>
          </a:p>
          <a:p>
            <a:pPr lvl="2"/>
            <a:r>
              <a:rPr lang="en-US" sz="1800" smtClean="0"/>
              <a:t>are there details sufficient?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Describe the quality of the writing</a:t>
            </a:r>
          </a:p>
          <a:p>
            <a:pPr lvl="1">
              <a:defRPr/>
            </a:pPr>
            <a:r>
              <a:rPr lang="en-US" sz="2000" dirty="0" smtClean="0"/>
              <a:t>is the message clear?</a:t>
            </a:r>
          </a:p>
          <a:p>
            <a:pPr lvl="1">
              <a:defRPr/>
            </a:pPr>
            <a:r>
              <a:rPr lang="en-US" sz="2000" dirty="0" smtClean="0"/>
              <a:t>is the paper easy to follow and understand?</a:t>
            </a:r>
          </a:p>
          <a:p>
            <a:pPr lvl="1">
              <a:defRPr/>
            </a:pPr>
            <a:r>
              <a:rPr lang="en-US" sz="2000" dirty="0" smtClean="0"/>
              <a:t>is its style exciting or boring?</a:t>
            </a:r>
          </a:p>
          <a:p>
            <a:pPr lvl="1">
              <a:defRPr/>
            </a:pPr>
            <a:r>
              <a:rPr lang="en-US" sz="2000" dirty="0" smtClean="0"/>
              <a:t>is it well organized?</a:t>
            </a:r>
          </a:p>
          <a:p>
            <a:pPr lvl="1">
              <a:defRPr/>
            </a:pPr>
            <a:r>
              <a:rPr lang="en-US" sz="2000" dirty="0" smtClean="0"/>
              <a:t>is there a good flow of logic/argumentation?</a:t>
            </a:r>
          </a:p>
          <a:p>
            <a:pPr lvl="1">
              <a:defRPr/>
            </a:pPr>
            <a:endParaRPr lang="en-CA" sz="2000" dirty="0"/>
          </a:p>
          <a:p>
            <a:pPr lvl="1">
              <a:defRPr/>
            </a:pPr>
            <a:r>
              <a:rPr lang="en-US" sz="2000" dirty="0"/>
              <a:t>is it grammatically correct?</a:t>
            </a:r>
          </a:p>
          <a:p>
            <a:pPr lvl="1">
              <a:defRPr/>
            </a:pPr>
            <a:r>
              <a:rPr lang="en-US" sz="2000" dirty="0"/>
              <a:t>are figures and tables used well and integrated into the text?</a:t>
            </a:r>
          </a:p>
          <a:p>
            <a:pPr lvl="1">
              <a:defRPr/>
            </a:pPr>
            <a:r>
              <a:rPr lang="en-US" sz="2000" dirty="0"/>
              <a:t>if it is a foreign writer, how can it be improved?</a:t>
            </a:r>
          </a:p>
          <a:p>
            <a:pPr marL="268287" lvl="1" indent="0"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How relevant is the work to the expected readers?</a:t>
            </a:r>
          </a:p>
          <a:p>
            <a:pPr lvl="1"/>
            <a:r>
              <a:rPr lang="en-US" sz="2000" smtClean="0"/>
              <a:t>domain </a:t>
            </a:r>
          </a:p>
          <a:p>
            <a:pPr lvl="1"/>
            <a:r>
              <a:rPr lang="en-US" sz="2000" smtClean="0"/>
              <a:t>depth of treatment</a:t>
            </a:r>
          </a:p>
          <a:p>
            <a:pPr lvl="1"/>
            <a:r>
              <a:rPr lang="en-US" sz="2000" smtClean="0"/>
              <a:t>degree of specialization</a:t>
            </a:r>
          </a:p>
          <a:p>
            <a:pPr lvl="1"/>
            <a:r>
              <a:rPr lang="en-US" sz="2000" smtClean="0"/>
              <a:t>accessible to expected range of expertise of readership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Provide any other comments you believe would be useful to the author </a:t>
            </a:r>
          </a:p>
          <a:p>
            <a:pPr lvl="1"/>
            <a:r>
              <a:rPr lang="en-US" sz="2000" smtClean="0"/>
              <a:t>constructive suggestions on repairing problems</a:t>
            </a:r>
          </a:p>
          <a:p>
            <a:pPr lvl="1"/>
            <a:r>
              <a:rPr lang="en-US" sz="2000" smtClean="0"/>
              <a:t>pointers to missing / relevant work</a:t>
            </a:r>
          </a:p>
          <a:p>
            <a:pPr lvl="1"/>
            <a:r>
              <a:rPr lang="en-US" sz="2000" smtClean="0"/>
              <a:t>minor typos/flaws</a:t>
            </a:r>
            <a:br>
              <a:rPr lang="en-US" sz="2000" smtClean="0"/>
            </a:br>
            <a:endParaRPr lang="en-US" sz="2000" smtClean="0"/>
          </a:p>
          <a:p>
            <a:pPr lvl="1"/>
            <a:r>
              <a:rPr lang="en-US" sz="2000" smtClean="0"/>
              <a:t>If revisions were possible, what should the author do to make this paper publishable?</a:t>
            </a:r>
          </a:p>
          <a:p>
            <a:pPr lvl="2"/>
            <a:r>
              <a:rPr lang="en-US" sz="1800" smtClean="0"/>
              <a:t>concrete, very specific suggestions on what </a:t>
            </a:r>
          </a:p>
          <a:p>
            <a:pPr lvl="3"/>
            <a:r>
              <a:rPr lang="en-US" sz="1400" smtClean="0"/>
              <a:t>must be done</a:t>
            </a:r>
          </a:p>
          <a:p>
            <a:pPr lvl="3"/>
            <a:r>
              <a:rPr lang="en-US" sz="1400" smtClean="0"/>
              <a:t>optional work</a:t>
            </a:r>
          </a:p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Rate the papers acceptibility and</a:t>
            </a:r>
            <a:br>
              <a:rPr lang="en-US" sz="2400" smtClean="0"/>
            </a:br>
            <a:r>
              <a:rPr lang="en-US" sz="2400" smtClean="0"/>
              <a:t>summarize why you gave this rating </a:t>
            </a:r>
          </a:p>
          <a:p>
            <a:pPr lvl="1"/>
            <a:r>
              <a:rPr lang="en-US" sz="2000" smtClean="0"/>
              <a:t>Conference:</a:t>
            </a:r>
          </a:p>
          <a:p>
            <a:pPr lvl="2"/>
            <a:r>
              <a:rPr lang="en-US" sz="1800" smtClean="0"/>
              <a:t>Definitely reject</a:t>
            </a:r>
          </a:p>
          <a:p>
            <a:pPr lvl="2"/>
            <a:r>
              <a:rPr lang="en-US" sz="1800" smtClean="0"/>
              <a:t>Probably reject</a:t>
            </a:r>
          </a:p>
          <a:p>
            <a:pPr lvl="2"/>
            <a:r>
              <a:rPr lang="en-US" sz="1800" smtClean="0"/>
              <a:t>Could go either way	Note: equivalence class!</a:t>
            </a:r>
          </a:p>
          <a:p>
            <a:pPr lvl="2"/>
            <a:r>
              <a:rPr lang="en-US" sz="1800" smtClean="0"/>
              <a:t>Probably accept</a:t>
            </a:r>
          </a:p>
          <a:p>
            <a:pPr lvl="2"/>
            <a:r>
              <a:rPr lang="en-US" sz="1800" smtClean="0"/>
              <a:t>Definitely accept</a:t>
            </a:r>
            <a:br>
              <a:rPr lang="en-US" sz="1800" smtClean="0"/>
            </a:br>
            <a:endParaRPr lang="en-US" sz="1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4"/>
          <p:cNvGrpSpPr>
            <a:grpSpLocks/>
          </p:cNvGrpSpPr>
          <p:nvPr/>
        </p:nvGrpSpPr>
        <p:grpSpPr bwMode="auto">
          <a:xfrm>
            <a:off x="5648325" y="2098675"/>
            <a:ext cx="1425575" cy="2994025"/>
            <a:chOff x="3558" y="1322"/>
            <a:chExt cx="898" cy="1886"/>
          </a:xfrm>
        </p:grpSpPr>
        <p:sp>
          <p:nvSpPr>
            <p:cNvPr id="9264" name="Rectangle 2"/>
            <p:cNvSpPr>
              <a:spLocks noChangeArrowheads="1"/>
            </p:cNvSpPr>
            <p:nvPr/>
          </p:nvSpPr>
          <p:spPr bwMode="auto">
            <a:xfrm>
              <a:off x="3558" y="1322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Rectangle 3"/>
            <p:cNvSpPr>
              <a:spLocks noChangeArrowheads="1"/>
            </p:cNvSpPr>
            <p:nvPr/>
          </p:nvSpPr>
          <p:spPr bwMode="auto">
            <a:xfrm>
              <a:off x="3623" y="1438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Rectangle 4"/>
            <p:cNvSpPr>
              <a:spLocks noChangeArrowheads="1"/>
            </p:cNvSpPr>
            <p:nvPr/>
          </p:nvSpPr>
          <p:spPr bwMode="auto">
            <a:xfrm>
              <a:off x="3688" y="1553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Rectangle 5"/>
            <p:cNvSpPr>
              <a:spLocks noChangeArrowheads="1"/>
            </p:cNvSpPr>
            <p:nvPr/>
          </p:nvSpPr>
          <p:spPr bwMode="auto">
            <a:xfrm>
              <a:off x="3754" y="1668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Rectangle 6"/>
            <p:cNvSpPr>
              <a:spLocks noChangeArrowheads="1"/>
            </p:cNvSpPr>
            <p:nvPr/>
          </p:nvSpPr>
          <p:spPr bwMode="auto">
            <a:xfrm>
              <a:off x="3819" y="1783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Rectangle 7"/>
            <p:cNvSpPr>
              <a:spLocks noChangeArrowheads="1"/>
            </p:cNvSpPr>
            <p:nvPr/>
          </p:nvSpPr>
          <p:spPr bwMode="auto">
            <a:xfrm>
              <a:off x="3884" y="1899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Rectangle 8"/>
            <p:cNvSpPr>
              <a:spLocks noChangeArrowheads="1"/>
            </p:cNvSpPr>
            <p:nvPr/>
          </p:nvSpPr>
          <p:spPr bwMode="auto">
            <a:xfrm>
              <a:off x="3950" y="2014"/>
              <a:ext cx="179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Rectangle 9"/>
            <p:cNvSpPr>
              <a:spLocks noChangeArrowheads="1"/>
            </p:cNvSpPr>
            <p:nvPr/>
          </p:nvSpPr>
          <p:spPr bwMode="auto">
            <a:xfrm>
              <a:off x="4015" y="2129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Rectangle 10"/>
            <p:cNvSpPr>
              <a:spLocks noChangeArrowheads="1"/>
            </p:cNvSpPr>
            <p:nvPr/>
          </p:nvSpPr>
          <p:spPr bwMode="auto">
            <a:xfrm>
              <a:off x="4080" y="2244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Rectangle 11"/>
            <p:cNvSpPr>
              <a:spLocks noChangeArrowheads="1"/>
            </p:cNvSpPr>
            <p:nvPr/>
          </p:nvSpPr>
          <p:spPr bwMode="auto">
            <a:xfrm>
              <a:off x="4145" y="2360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Rectangle 12"/>
            <p:cNvSpPr>
              <a:spLocks noChangeArrowheads="1"/>
            </p:cNvSpPr>
            <p:nvPr/>
          </p:nvSpPr>
          <p:spPr bwMode="auto">
            <a:xfrm>
              <a:off x="4211" y="2475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Rectangle 13"/>
            <p:cNvSpPr>
              <a:spLocks noChangeArrowheads="1"/>
            </p:cNvSpPr>
            <p:nvPr/>
          </p:nvSpPr>
          <p:spPr bwMode="auto">
            <a:xfrm>
              <a:off x="4276" y="2590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of Refereeing</a:t>
            </a:r>
          </a:p>
        </p:txBody>
      </p:sp>
      <p:sp>
        <p:nvSpPr>
          <p:cNvPr id="9220" name="Rectangle 1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Quality control</a:t>
            </a:r>
          </a:p>
          <a:p>
            <a:pPr lvl="1"/>
            <a:r>
              <a:rPr lang="en-US" smtClean="0"/>
              <a:t>eliminate bad papers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choose best papers from a </a:t>
            </a:r>
            <a:br>
              <a:rPr lang="en-US" smtClean="0"/>
            </a:br>
            <a:r>
              <a:rPr lang="en-US" smtClean="0"/>
              <a:t>good set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constraints dues to</a:t>
            </a:r>
            <a:br>
              <a:rPr lang="en-US" smtClean="0"/>
            </a:br>
            <a:r>
              <a:rPr lang="en-US" smtClean="0"/>
              <a:t>competition for space</a:t>
            </a:r>
          </a:p>
        </p:txBody>
      </p:sp>
      <p:grpSp>
        <p:nvGrpSpPr>
          <p:cNvPr id="9221" name="Group 29"/>
          <p:cNvGrpSpPr>
            <a:grpSpLocks/>
          </p:cNvGrpSpPr>
          <p:nvPr/>
        </p:nvGrpSpPr>
        <p:grpSpPr bwMode="auto">
          <a:xfrm>
            <a:off x="6105525" y="1641475"/>
            <a:ext cx="1425575" cy="2994025"/>
            <a:chOff x="3846" y="1034"/>
            <a:chExt cx="898" cy="1886"/>
          </a:xfrm>
        </p:grpSpPr>
        <p:sp>
          <p:nvSpPr>
            <p:cNvPr id="9252" name="Rectangle 17"/>
            <p:cNvSpPr>
              <a:spLocks noChangeArrowheads="1"/>
            </p:cNvSpPr>
            <p:nvPr/>
          </p:nvSpPr>
          <p:spPr bwMode="auto">
            <a:xfrm>
              <a:off x="3846" y="1034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Rectangle 18"/>
            <p:cNvSpPr>
              <a:spLocks noChangeArrowheads="1"/>
            </p:cNvSpPr>
            <p:nvPr/>
          </p:nvSpPr>
          <p:spPr bwMode="auto">
            <a:xfrm>
              <a:off x="3911" y="1150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Rectangle 19"/>
            <p:cNvSpPr>
              <a:spLocks noChangeArrowheads="1"/>
            </p:cNvSpPr>
            <p:nvPr/>
          </p:nvSpPr>
          <p:spPr bwMode="auto">
            <a:xfrm>
              <a:off x="3976" y="1265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Rectangle 20"/>
            <p:cNvSpPr>
              <a:spLocks noChangeArrowheads="1"/>
            </p:cNvSpPr>
            <p:nvPr/>
          </p:nvSpPr>
          <p:spPr bwMode="auto">
            <a:xfrm>
              <a:off x="4042" y="1380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21"/>
            <p:cNvSpPr>
              <a:spLocks noChangeArrowheads="1"/>
            </p:cNvSpPr>
            <p:nvPr/>
          </p:nvSpPr>
          <p:spPr bwMode="auto">
            <a:xfrm>
              <a:off x="4107" y="1495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Rectangle 22"/>
            <p:cNvSpPr>
              <a:spLocks noChangeArrowheads="1"/>
            </p:cNvSpPr>
            <p:nvPr/>
          </p:nvSpPr>
          <p:spPr bwMode="auto">
            <a:xfrm>
              <a:off x="4172" y="1611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Rectangle 23"/>
            <p:cNvSpPr>
              <a:spLocks noChangeArrowheads="1"/>
            </p:cNvSpPr>
            <p:nvPr/>
          </p:nvSpPr>
          <p:spPr bwMode="auto">
            <a:xfrm>
              <a:off x="4238" y="1726"/>
              <a:ext cx="179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Rectangle 24"/>
            <p:cNvSpPr>
              <a:spLocks noChangeArrowheads="1"/>
            </p:cNvSpPr>
            <p:nvPr/>
          </p:nvSpPr>
          <p:spPr bwMode="auto">
            <a:xfrm>
              <a:off x="4303" y="1841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4368" y="1956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26"/>
            <p:cNvSpPr>
              <a:spLocks noChangeArrowheads="1"/>
            </p:cNvSpPr>
            <p:nvPr/>
          </p:nvSpPr>
          <p:spPr bwMode="auto">
            <a:xfrm>
              <a:off x="4433" y="2072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27"/>
            <p:cNvSpPr>
              <a:spLocks noChangeArrowheads="1"/>
            </p:cNvSpPr>
            <p:nvPr/>
          </p:nvSpPr>
          <p:spPr bwMode="auto">
            <a:xfrm>
              <a:off x="4499" y="2187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Rectangle 28"/>
            <p:cNvSpPr>
              <a:spLocks noChangeArrowheads="1"/>
            </p:cNvSpPr>
            <p:nvPr/>
          </p:nvSpPr>
          <p:spPr bwMode="auto">
            <a:xfrm>
              <a:off x="4564" y="2302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2" name="Group 42"/>
          <p:cNvGrpSpPr>
            <a:grpSpLocks/>
          </p:cNvGrpSpPr>
          <p:nvPr/>
        </p:nvGrpSpPr>
        <p:grpSpPr bwMode="auto">
          <a:xfrm>
            <a:off x="6638925" y="1184275"/>
            <a:ext cx="1425575" cy="2994025"/>
            <a:chOff x="4182" y="746"/>
            <a:chExt cx="898" cy="1886"/>
          </a:xfrm>
        </p:grpSpPr>
        <p:sp>
          <p:nvSpPr>
            <p:cNvPr id="9240" name="Rectangle 30"/>
            <p:cNvSpPr>
              <a:spLocks noChangeArrowheads="1"/>
            </p:cNvSpPr>
            <p:nvPr/>
          </p:nvSpPr>
          <p:spPr bwMode="auto">
            <a:xfrm>
              <a:off x="4182" y="746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Rectangle 31"/>
            <p:cNvSpPr>
              <a:spLocks noChangeArrowheads="1"/>
            </p:cNvSpPr>
            <p:nvPr/>
          </p:nvSpPr>
          <p:spPr bwMode="auto">
            <a:xfrm>
              <a:off x="4247" y="862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32"/>
            <p:cNvSpPr>
              <a:spLocks noChangeArrowheads="1"/>
            </p:cNvSpPr>
            <p:nvPr/>
          </p:nvSpPr>
          <p:spPr bwMode="auto">
            <a:xfrm>
              <a:off x="4312" y="977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33"/>
            <p:cNvSpPr>
              <a:spLocks noChangeArrowheads="1"/>
            </p:cNvSpPr>
            <p:nvPr/>
          </p:nvSpPr>
          <p:spPr bwMode="auto">
            <a:xfrm>
              <a:off x="4378" y="1092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34"/>
            <p:cNvSpPr>
              <a:spLocks noChangeArrowheads="1"/>
            </p:cNvSpPr>
            <p:nvPr/>
          </p:nvSpPr>
          <p:spPr bwMode="auto">
            <a:xfrm>
              <a:off x="4443" y="1207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Rectangle 35"/>
            <p:cNvSpPr>
              <a:spLocks noChangeArrowheads="1"/>
            </p:cNvSpPr>
            <p:nvPr/>
          </p:nvSpPr>
          <p:spPr bwMode="auto">
            <a:xfrm>
              <a:off x="4508" y="1323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Rectangle 36"/>
            <p:cNvSpPr>
              <a:spLocks noChangeArrowheads="1"/>
            </p:cNvSpPr>
            <p:nvPr/>
          </p:nvSpPr>
          <p:spPr bwMode="auto">
            <a:xfrm>
              <a:off x="4574" y="1438"/>
              <a:ext cx="179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Rectangle 37"/>
            <p:cNvSpPr>
              <a:spLocks noChangeArrowheads="1"/>
            </p:cNvSpPr>
            <p:nvPr/>
          </p:nvSpPr>
          <p:spPr bwMode="auto">
            <a:xfrm>
              <a:off x="4639" y="1553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Rectangle 38"/>
            <p:cNvSpPr>
              <a:spLocks noChangeArrowheads="1"/>
            </p:cNvSpPr>
            <p:nvPr/>
          </p:nvSpPr>
          <p:spPr bwMode="auto">
            <a:xfrm>
              <a:off x="4704" y="1668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Rectangle 39"/>
            <p:cNvSpPr>
              <a:spLocks noChangeArrowheads="1"/>
            </p:cNvSpPr>
            <p:nvPr/>
          </p:nvSpPr>
          <p:spPr bwMode="auto">
            <a:xfrm>
              <a:off x="4769" y="1784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Rectangle 40"/>
            <p:cNvSpPr>
              <a:spLocks noChangeArrowheads="1"/>
            </p:cNvSpPr>
            <p:nvPr/>
          </p:nvSpPr>
          <p:spPr bwMode="auto">
            <a:xfrm>
              <a:off x="4835" y="1899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Rectangle 41"/>
            <p:cNvSpPr>
              <a:spLocks noChangeArrowheads="1"/>
            </p:cNvSpPr>
            <p:nvPr/>
          </p:nvSpPr>
          <p:spPr bwMode="auto">
            <a:xfrm>
              <a:off x="4900" y="2014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3" name="Group 55"/>
          <p:cNvGrpSpPr>
            <a:grpSpLocks/>
          </p:cNvGrpSpPr>
          <p:nvPr/>
        </p:nvGrpSpPr>
        <p:grpSpPr bwMode="auto">
          <a:xfrm>
            <a:off x="7096125" y="650875"/>
            <a:ext cx="1425575" cy="2994025"/>
            <a:chOff x="4470" y="410"/>
            <a:chExt cx="898" cy="1886"/>
          </a:xfrm>
        </p:grpSpPr>
        <p:sp>
          <p:nvSpPr>
            <p:cNvPr id="9228" name="Rectangle 43"/>
            <p:cNvSpPr>
              <a:spLocks noChangeArrowheads="1"/>
            </p:cNvSpPr>
            <p:nvPr/>
          </p:nvSpPr>
          <p:spPr bwMode="auto">
            <a:xfrm>
              <a:off x="4470" y="410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Rectangle 44"/>
            <p:cNvSpPr>
              <a:spLocks noChangeArrowheads="1"/>
            </p:cNvSpPr>
            <p:nvPr/>
          </p:nvSpPr>
          <p:spPr bwMode="auto">
            <a:xfrm>
              <a:off x="4535" y="526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Rectangle 45"/>
            <p:cNvSpPr>
              <a:spLocks noChangeArrowheads="1"/>
            </p:cNvSpPr>
            <p:nvPr/>
          </p:nvSpPr>
          <p:spPr bwMode="auto">
            <a:xfrm>
              <a:off x="4600" y="641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Rectangle 46"/>
            <p:cNvSpPr>
              <a:spLocks noChangeArrowheads="1"/>
            </p:cNvSpPr>
            <p:nvPr/>
          </p:nvSpPr>
          <p:spPr bwMode="auto">
            <a:xfrm>
              <a:off x="4666" y="756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Rectangle 47"/>
            <p:cNvSpPr>
              <a:spLocks noChangeArrowheads="1"/>
            </p:cNvSpPr>
            <p:nvPr/>
          </p:nvSpPr>
          <p:spPr bwMode="auto">
            <a:xfrm>
              <a:off x="4731" y="871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48"/>
            <p:cNvSpPr>
              <a:spLocks noChangeArrowheads="1"/>
            </p:cNvSpPr>
            <p:nvPr/>
          </p:nvSpPr>
          <p:spPr bwMode="auto">
            <a:xfrm>
              <a:off x="4796" y="987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49"/>
            <p:cNvSpPr>
              <a:spLocks noChangeArrowheads="1"/>
            </p:cNvSpPr>
            <p:nvPr/>
          </p:nvSpPr>
          <p:spPr bwMode="auto">
            <a:xfrm>
              <a:off x="4862" y="1102"/>
              <a:ext cx="179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50"/>
            <p:cNvSpPr>
              <a:spLocks noChangeArrowheads="1"/>
            </p:cNvSpPr>
            <p:nvPr/>
          </p:nvSpPr>
          <p:spPr bwMode="auto">
            <a:xfrm>
              <a:off x="4927" y="1217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51"/>
            <p:cNvSpPr>
              <a:spLocks noChangeArrowheads="1"/>
            </p:cNvSpPr>
            <p:nvPr/>
          </p:nvSpPr>
          <p:spPr bwMode="auto">
            <a:xfrm>
              <a:off x="4992" y="1332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52"/>
            <p:cNvSpPr>
              <a:spLocks noChangeArrowheads="1"/>
            </p:cNvSpPr>
            <p:nvPr/>
          </p:nvSpPr>
          <p:spPr bwMode="auto">
            <a:xfrm>
              <a:off x="5057" y="1448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53"/>
            <p:cNvSpPr>
              <a:spLocks noChangeArrowheads="1"/>
            </p:cNvSpPr>
            <p:nvPr/>
          </p:nvSpPr>
          <p:spPr bwMode="auto">
            <a:xfrm>
              <a:off x="5123" y="1563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Rectangle 54"/>
            <p:cNvSpPr>
              <a:spLocks noChangeArrowheads="1"/>
            </p:cNvSpPr>
            <p:nvPr/>
          </p:nvSpPr>
          <p:spPr bwMode="auto">
            <a:xfrm>
              <a:off x="5188" y="1678"/>
              <a:ext cx="180" cy="61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4" name="Rectangle 56"/>
          <p:cNvSpPr>
            <a:spLocks noChangeArrowheads="1"/>
          </p:cNvSpPr>
          <p:nvPr/>
        </p:nvSpPr>
        <p:spPr bwMode="auto">
          <a:xfrm>
            <a:off x="5100638" y="376238"/>
            <a:ext cx="1905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800">
                <a:latin typeface="Arial" charset="0"/>
              </a:rPr>
              <a:t>Submissions</a:t>
            </a:r>
          </a:p>
          <a:p>
            <a:r>
              <a:rPr lang="en-US" sz="1800" i="1">
                <a:latin typeface="Arial" charset="0"/>
              </a:rPr>
              <a:t>295 papers</a:t>
            </a:r>
          </a:p>
        </p:txBody>
      </p:sp>
      <p:sp>
        <p:nvSpPr>
          <p:cNvPr id="9225" name="AutoShape 57"/>
          <p:cNvSpPr>
            <a:spLocks noChangeArrowheads="1"/>
          </p:cNvSpPr>
          <p:nvPr/>
        </p:nvSpPr>
        <p:spPr bwMode="auto">
          <a:xfrm>
            <a:off x="7861300" y="5240338"/>
            <a:ext cx="812800" cy="1071562"/>
          </a:xfrm>
          <a:prstGeom prst="cube">
            <a:avLst>
              <a:gd name="adj" fmla="val 15995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58"/>
          <p:cNvSpPr>
            <a:spLocks noChangeArrowheads="1"/>
          </p:cNvSpPr>
          <p:nvPr/>
        </p:nvSpPr>
        <p:spPr bwMode="auto">
          <a:xfrm>
            <a:off x="6248400" y="5562600"/>
            <a:ext cx="1592263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800">
                <a:latin typeface="Arial" charset="0"/>
              </a:rPr>
              <a:t>Proceedings</a:t>
            </a:r>
          </a:p>
          <a:p>
            <a:r>
              <a:rPr lang="en-US" sz="1800" i="1">
                <a:latin typeface="Arial" charset="0"/>
              </a:rPr>
              <a:t>(33 papers)</a:t>
            </a:r>
          </a:p>
        </p:txBody>
      </p:sp>
      <p:sp>
        <p:nvSpPr>
          <p:cNvPr id="9227" name="AutoShape 59"/>
          <p:cNvSpPr>
            <a:spLocks noChangeArrowheads="1"/>
          </p:cNvSpPr>
          <p:nvPr/>
        </p:nvSpPr>
        <p:spPr bwMode="auto">
          <a:xfrm>
            <a:off x="8034338" y="4294188"/>
            <a:ext cx="182562" cy="798512"/>
          </a:xfrm>
          <a:prstGeom prst="downArrow">
            <a:avLst>
              <a:gd name="adj1" fmla="val 50000"/>
              <a:gd name="adj2" fmla="val 218716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Rate the papers acceptibility</a:t>
            </a:r>
          </a:p>
          <a:p>
            <a:pPr lvl="1"/>
            <a:r>
              <a:rPr lang="en-US" sz="2000" smtClean="0"/>
              <a:t>Journal:</a:t>
            </a:r>
          </a:p>
          <a:p>
            <a:pPr lvl="2"/>
            <a:r>
              <a:rPr lang="en-US" sz="1800" smtClean="0"/>
              <a:t>Definitely reject </a:t>
            </a:r>
          </a:p>
          <a:p>
            <a:pPr lvl="2"/>
            <a:r>
              <a:rPr lang="en-US" sz="1800" smtClean="0"/>
              <a:t>Major revisions </a:t>
            </a:r>
          </a:p>
          <a:p>
            <a:pPr lvl="3"/>
            <a:r>
              <a:rPr lang="en-US" sz="1400" smtClean="0"/>
              <a:t>additional work, major reworking of arguments</a:t>
            </a:r>
          </a:p>
          <a:p>
            <a:pPr lvl="3"/>
            <a:r>
              <a:rPr lang="en-US" sz="1400" smtClean="0"/>
              <a:t>subject to a careful check by editor/reviewers</a:t>
            </a:r>
          </a:p>
          <a:p>
            <a:pPr lvl="2"/>
            <a:r>
              <a:rPr lang="en-US" sz="1800" smtClean="0"/>
              <a:t>Minor revisions</a:t>
            </a:r>
          </a:p>
          <a:p>
            <a:pPr lvl="3"/>
            <a:r>
              <a:rPr lang="en-US" sz="1400" smtClean="0"/>
              <a:t>typos, minor changes</a:t>
            </a:r>
          </a:p>
          <a:p>
            <a:pPr lvl="2"/>
            <a:r>
              <a:rPr lang="en-US" sz="1800" smtClean="0"/>
              <a:t>Accept as is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Rate your expertise in the area addressed by the paper</a:t>
            </a:r>
          </a:p>
          <a:p>
            <a:r>
              <a:rPr lang="en-US" sz="2000" smtClean="0"/>
              <a:t>   1 = Know virtually nothing about this area</a:t>
            </a:r>
          </a:p>
          <a:p>
            <a:r>
              <a:rPr lang="en-US" sz="2000" smtClean="0"/>
              <a:t>   2 = Not too knowledgeable, but I know a bit</a:t>
            </a:r>
          </a:p>
          <a:p>
            <a:r>
              <a:rPr lang="en-US" sz="2000" smtClean="0"/>
              <a:t>   3 = Know a moderate amount, about average</a:t>
            </a:r>
          </a:p>
          <a:p>
            <a:r>
              <a:rPr lang="en-US" sz="2000" smtClean="0"/>
              <a:t>   4 = Not my main area of work, but I know a lot about it</a:t>
            </a:r>
          </a:p>
          <a:p>
            <a:r>
              <a:rPr lang="en-US" sz="2000" smtClean="0"/>
              <a:t>   5 = My area of work, I know it well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Template for Reviewing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Provide comments that you feel are relevant to the review process but that you do NOT want forwarded to the author(s) </a:t>
            </a:r>
          </a:p>
          <a:p>
            <a:pPr lvl="1"/>
            <a:r>
              <a:rPr lang="en-US" sz="1800" smtClean="0"/>
              <a:t>try to avoid using this</a:t>
            </a:r>
          </a:p>
          <a:p>
            <a:pPr lvl="1"/>
            <a:r>
              <a:rPr lang="en-US" sz="1800" smtClean="0"/>
              <a:t>conflict of interests</a:t>
            </a:r>
          </a:p>
          <a:p>
            <a:pPr lvl="1"/>
            <a:r>
              <a:rPr lang="en-US" sz="1800" smtClean="0"/>
              <a:t>pointers to things that would reveal identity</a:t>
            </a:r>
          </a:p>
          <a:p>
            <a:pPr lvl="1"/>
            <a:r>
              <a:rPr lang="en-US" sz="1800" smtClean="0"/>
              <a:t>harsher things that would be mis-interpreted</a:t>
            </a:r>
          </a:p>
          <a:p>
            <a:pPr lvl="1"/>
            <a:r>
              <a:rPr lang="en-US" sz="1800" smtClean="0"/>
              <a:t>suggestions on how to phrase acceptance/rejection letters...</a:t>
            </a:r>
            <a:endParaRPr lang="en-US" sz="20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The Message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Refereeing is excellent practice for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developing critical appraisal skills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understanding what makes good &amp; bad papers </a:t>
            </a:r>
          </a:p>
          <a:p>
            <a:pPr lvl="1">
              <a:lnSpc>
                <a:spcPct val="150000"/>
              </a:lnSpc>
            </a:pPr>
            <a:r>
              <a:rPr lang="en-CA" smtClean="0"/>
              <a:t>understanding how others evaluate your work</a:t>
            </a: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Permissions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1000" b="1" dirty="0"/>
              <a:t>You are free:</a:t>
            </a:r>
          </a:p>
          <a:p>
            <a:pPr lvl="1">
              <a:defRPr/>
            </a:pPr>
            <a:r>
              <a:rPr lang="en-CA" sz="1000" b="1" dirty="0"/>
              <a:t>to Share</a:t>
            </a:r>
            <a:r>
              <a:rPr lang="en-CA" sz="1000" dirty="0"/>
              <a:t> — to copy, distribute and transmit the work</a:t>
            </a:r>
          </a:p>
          <a:p>
            <a:pPr lvl="1">
              <a:defRPr/>
            </a:pPr>
            <a:r>
              <a:rPr lang="en-CA" sz="1000" b="1" dirty="0"/>
              <a:t>to Remix</a:t>
            </a:r>
            <a:r>
              <a:rPr lang="en-CA" sz="1000" dirty="0"/>
              <a:t> — to adapt the work</a:t>
            </a:r>
          </a:p>
          <a:p>
            <a:pPr>
              <a:defRPr/>
            </a:pPr>
            <a:endParaRPr lang="en-CA" sz="1000" b="1" dirty="0" smtClean="0"/>
          </a:p>
          <a:p>
            <a:pPr>
              <a:defRPr/>
            </a:pPr>
            <a:r>
              <a:rPr lang="en-CA" sz="1000" b="1" dirty="0" smtClean="0"/>
              <a:t>Under </a:t>
            </a:r>
            <a:r>
              <a:rPr lang="en-CA" sz="1000" b="1" dirty="0"/>
              <a:t>the following conditions:</a:t>
            </a:r>
          </a:p>
          <a:p>
            <a:pPr>
              <a:defRPr/>
            </a:pPr>
            <a:r>
              <a:rPr lang="en-CA" sz="1000" b="1" dirty="0"/>
              <a:t>Attribution</a:t>
            </a:r>
            <a:r>
              <a:rPr lang="en-CA" sz="1000" dirty="0"/>
              <a:t> — You must attribute the work in the manner specified by the author </a:t>
            </a:r>
            <a:r>
              <a:rPr lang="en-CA" sz="1000" dirty="0" smtClean="0"/>
              <a:t>(</a:t>
            </a:r>
            <a:r>
              <a:rPr lang="en-CA" sz="1000" dirty="0"/>
              <a:t>but not in any way that suggests that they endorse you or your use of the work</a:t>
            </a:r>
            <a:r>
              <a:rPr lang="en-CA" sz="1000" dirty="0" smtClean="0"/>
              <a:t>) by citing: </a:t>
            </a:r>
          </a:p>
          <a:p>
            <a:pPr marL="715963" lvl="1" indent="0">
              <a:buFontTx/>
              <a:buNone/>
              <a:defRPr/>
            </a:pPr>
            <a:r>
              <a:rPr lang="en-CA" sz="1000" dirty="0" smtClean="0"/>
              <a:t>“</a:t>
            </a:r>
            <a:r>
              <a:rPr lang="en-CA" sz="1000" dirty="0" smtClean="0"/>
              <a:t>Saul </a:t>
            </a:r>
            <a:r>
              <a:rPr lang="en-CA" sz="1000" dirty="0"/>
              <a:t>Greenberg </a:t>
            </a:r>
            <a:r>
              <a:rPr lang="en-CA" sz="1000" dirty="0" smtClean="0"/>
              <a:t>, University of Calgary, AB, Canada: Grad </a:t>
            </a:r>
            <a:r>
              <a:rPr lang="en-CA" sz="1000" dirty="0" smtClean="0"/>
              <a:t>Tips </a:t>
            </a:r>
            <a:r>
              <a:rPr lang="en-CA" sz="1000" dirty="0" smtClean="0"/>
              <a:t>, http://saul.cpsc.ucalgary.ca/saul/</a:t>
            </a:r>
            <a:endParaRPr lang="en-CA" sz="1000" dirty="0"/>
          </a:p>
          <a:p>
            <a:pPr>
              <a:defRPr/>
            </a:pPr>
            <a:r>
              <a:rPr lang="en-CA" sz="1000" b="1" dirty="0" err="1"/>
              <a:t>Noncommercial</a:t>
            </a:r>
            <a:r>
              <a:rPr lang="en-CA" sz="1000" dirty="0"/>
              <a:t> — You may not use this work for commercial </a:t>
            </a:r>
            <a:r>
              <a:rPr lang="en-CA" sz="1000" dirty="0" smtClean="0"/>
              <a:t>purposes, </a:t>
            </a:r>
            <a:r>
              <a:rPr lang="en-CA" sz="1000" b="1" u="sng" dirty="0" smtClean="0"/>
              <a:t>except</a:t>
            </a:r>
            <a:r>
              <a:rPr lang="en-CA" sz="1000" dirty="0" smtClean="0"/>
              <a:t> to assist one’s own teaching and training within commercial organizations.</a:t>
            </a:r>
          </a:p>
          <a:p>
            <a:pPr>
              <a:defRPr/>
            </a:pPr>
            <a:r>
              <a:rPr lang="en-CA" sz="1000" b="1" dirty="0"/>
              <a:t>Share Alike</a:t>
            </a:r>
            <a:r>
              <a:rPr lang="en-CA" sz="1000" dirty="0"/>
              <a:t> — If you alter, transform, or build upon this work, you may distribute the resulting work only under the same or similar license to this one.</a:t>
            </a:r>
          </a:p>
          <a:p>
            <a:pPr>
              <a:defRPr/>
            </a:pPr>
            <a:endParaRPr lang="en-CA" sz="1000" b="1" dirty="0" smtClean="0"/>
          </a:p>
          <a:p>
            <a:pPr>
              <a:defRPr/>
            </a:pPr>
            <a:r>
              <a:rPr lang="en-CA" sz="1000" b="1" dirty="0" smtClean="0"/>
              <a:t>With </a:t>
            </a:r>
            <a:r>
              <a:rPr lang="en-CA" sz="1000" b="1" dirty="0"/>
              <a:t>the understanding that:</a:t>
            </a:r>
          </a:p>
          <a:p>
            <a:pPr>
              <a:defRPr/>
            </a:pPr>
            <a:r>
              <a:rPr lang="en-CA" sz="1000" b="1" dirty="0" smtClean="0"/>
              <a:t>Not all material have transferable rights </a:t>
            </a:r>
            <a:r>
              <a:rPr lang="en-CA" sz="1000" dirty="0" smtClean="0"/>
              <a:t>— materials from other sources which are included here are cited </a:t>
            </a:r>
          </a:p>
          <a:p>
            <a:pPr>
              <a:defRPr/>
            </a:pPr>
            <a:r>
              <a:rPr lang="en-CA" sz="1000" b="1" dirty="0" smtClean="0"/>
              <a:t>Waiver</a:t>
            </a:r>
            <a:r>
              <a:rPr lang="en-CA" sz="1000" dirty="0"/>
              <a:t> — Any of the above conditions can be </a:t>
            </a:r>
            <a:r>
              <a:rPr lang="en-CA" sz="1000" b="1" u="sng" dirty="0"/>
              <a:t>waived</a:t>
            </a:r>
            <a:r>
              <a:rPr lang="en-CA" sz="1000" dirty="0"/>
              <a:t> if you get permission from the copyright holder.</a:t>
            </a:r>
          </a:p>
          <a:p>
            <a:pPr>
              <a:defRPr/>
            </a:pPr>
            <a:r>
              <a:rPr lang="en-CA" sz="1000" b="1" dirty="0"/>
              <a:t>Public Domain</a:t>
            </a:r>
            <a:r>
              <a:rPr lang="en-CA" sz="1000" dirty="0"/>
              <a:t> — Where the work or any of its elements is in the </a:t>
            </a:r>
            <a:r>
              <a:rPr lang="en-CA" sz="1000" b="1" u="sng" dirty="0"/>
              <a:t>public domain</a:t>
            </a:r>
            <a:r>
              <a:rPr lang="en-CA" sz="1000" dirty="0"/>
              <a:t> under applicable law, that status is in no way affected by the license.</a:t>
            </a:r>
          </a:p>
          <a:p>
            <a:pPr>
              <a:defRPr/>
            </a:pPr>
            <a:r>
              <a:rPr lang="en-CA" sz="1000" b="1" dirty="0"/>
              <a:t>Other Rights</a:t>
            </a:r>
            <a:r>
              <a:rPr lang="en-CA" sz="1000" dirty="0"/>
              <a:t> — In no way are any of the following rights affected by the license:</a:t>
            </a:r>
          </a:p>
          <a:p>
            <a:pPr lvl="1">
              <a:defRPr/>
            </a:pPr>
            <a:r>
              <a:rPr lang="en-CA" sz="1000" dirty="0"/>
              <a:t>Your fair dealing or </a:t>
            </a:r>
            <a:r>
              <a:rPr lang="en-CA" sz="1000" b="1" u="sng" dirty="0"/>
              <a:t>fair use</a:t>
            </a:r>
            <a:r>
              <a:rPr lang="en-CA" sz="1000" dirty="0"/>
              <a:t> rights, or other applicable copyright exceptions and limitations;</a:t>
            </a:r>
          </a:p>
          <a:p>
            <a:pPr lvl="1">
              <a:defRPr/>
            </a:pPr>
            <a:r>
              <a:rPr lang="en-CA" sz="1000" dirty="0"/>
              <a:t>The author's </a:t>
            </a:r>
            <a:r>
              <a:rPr lang="en-CA" sz="1000" b="1" u="sng" dirty="0"/>
              <a:t>moral</a:t>
            </a:r>
            <a:r>
              <a:rPr lang="en-CA" sz="1000" dirty="0"/>
              <a:t> rights;</a:t>
            </a:r>
          </a:p>
          <a:p>
            <a:pPr lvl="1">
              <a:defRPr/>
            </a:pPr>
            <a:r>
              <a:rPr lang="en-CA" sz="1000" dirty="0"/>
              <a:t>Rights other persons may have either in the work itself or in how the work is used, such </a:t>
            </a:r>
            <a:r>
              <a:rPr lang="en-CA" sz="1000" dirty="0" smtClean="0"/>
              <a:t>as </a:t>
            </a:r>
            <a:r>
              <a:rPr lang="en-CA" sz="1000" b="1" u="sng" dirty="0" smtClean="0"/>
              <a:t>publicity</a:t>
            </a:r>
            <a:r>
              <a:rPr lang="en-CA" sz="1000" dirty="0"/>
              <a:t> or privacy rights.</a:t>
            </a:r>
          </a:p>
          <a:p>
            <a:pPr>
              <a:defRPr/>
            </a:pPr>
            <a:r>
              <a:rPr lang="en-CA" sz="1000" b="1" dirty="0"/>
              <a:t>Notice</a:t>
            </a:r>
            <a:r>
              <a:rPr lang="en-CA" sz="1000" dirty="0"/>
              <a:t> — For any reuse or distribution, you must make clear to others the license terms of this work. The best way to do this is with a link to this web page.</a:t>
            </a:r>
          </a:p>
        </p:txBody>
      </p:sp>
      <p:pic>
        <p:nvPicPr>
          <p:cNvPr id="45060" name="Picture 6" descr="http://i.creativecommons.org/l/by-nc-sa/3.0/88x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5913"/>
            <a:ext cx="20462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206750"/>
            <a:ext cx="2873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565400"/>
            <a:ext cx="2841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6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3490913"/>
            <a:ext cx="258762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35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>
              <a:spcBef>
                <a:spcPct val="90000"/>
              </a:spcBef>
            </a:pPr>
            <a:r>
              <a:rPr lang="en-US" smtClean="0"/>
              <a:t>Referee Process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peer review process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988"/>
            <a:ext cx="9048750" cy="670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627813"/>
            <a:ext cx="2987675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Source no longer known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People involved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Author </a:t>
            </a:r>
          </a:p>
          <a:p>
            <a:pPr lvl="1"/>
            <a:r>
              <a:rPr lang="en-US" smtClean="0"/>
              <a:t>correctness of argumentation and results </a:t>
            </a:r>
          </a:p>
          <a:p>
            <a:pPr lvl="1"/>
            <a:r>
              <a:rPr lang="en-US" smtClean="0"/>
              <a:t>sound grounding in the literature</a:t>
            </a:r>
          </a:p>
          <a:p>
            <a:pPr lvl="1"/>
            <a:r>
              <a:rPr lang="en-US" smtClean="0"/>
              <a:t>good quality of presentation</a:t>
            </a:r>
          </a:p>
          <a:p>
            <a:pPr lvl="1"/>
            <a:r>
              <a:rPr lang="en-US" smtClean="0"/>
              <a:t>appropriate for the intended audience/venue</a:t>
            </a:r>
          </a:p>
        </p:txBody>
      </p:sp>
      <p:pic>
        <p:nvPicPr>
          <p:cNvPr id="12292" name="Picture 6" descr="C:\Users\saul\AppData\Local\Microsoft\Windows\Temporary Internet Files\Content.IE5\L7DW0LPV\MC9002515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33838"/>
            <a:ext cx="2290763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People involved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Editor </a:t>
            </a:r>
          </a:p>
          <a:p>
            <a:pPr lvl="1"/>
            <a:r>
              <a:rPr lang="en-US" smtClean="0"/>
              <a:t>whether paper should go out for review</a:t>
            </a:r>
          </a:p>
          <a:p>
            <a:pPr lvl="1"/>
            <a:r>
              <a:rPr lang="en-US" smtClean="0"/>
              <a:t>choosing appropriate referees</a:t>
            </a:r>
          </a:p>
          <a:p>
            <a:pPr lvl="1"/>
            <a:r>
              <a:rPr lang="en-US" smtClean="0"/>
              <a:t>acceptance/rejection decision</a:t>
            </a:r>
          </a:p>
          <a:p>
            <a:pPr lvl="1"/>
            <a:r>
              <a:rPr lang="en-US" smtClean="0"/>
              <a:t>explanation letter</a:t>
            </a:r>
          </a:p>
        </p:txBody>
      </p:sp>
      <p:pic>
        <p:nvPicPr>
          <p:cNvPr id="13316" name="Picture 5" descr="C:\Users\saul\AppData\Local\Microsoft\Windows\Temporary Internet Files\Content.IE5\GDRI9TX4\MC9000898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21113"/>
            <a:ext cx="2752725" cy="271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People involved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Editorial support</a:t>
            </a:r>
          </a:p>
          <a:p>
            <a:pPr lvl="1"/>
            <a:r>
              <a:rPr lang="en-US" smtClean="0"/>
              <a:t>good record keeping (copies of paper, reports)</a:t>
            </a:r>
          </a:p>
          <a:p>
            <a:pPr lvl="1"/>
            <a:r>
              <a:rPr lang="en-US" smtClean="0"/>
              <a:t>tracking and distributing referee reports, reminding referees</a:t>
            </a:r>
          </a:p>
        </p:txBody>
      </p:sp>
      <p:pic>
        <p:nvPicPr>
          <p:cNvPr id="14340" name="Picture 10" descr="C:\Users\saul\AppData\Local\Microsoft\Windows\Temporary Internet Files\Content.IE5\6C08M135\MC90043725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8" y="3810000"/>
            <a:ext cx="296068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hidgets">
  <a:themeElements>
    <a:clrScheme name="">
      <a:dk1>
        <a:srgbClr val="000000"/>
      </a:dk1>
      <a:lt1>
        <a:srgbClr val="FFFFA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D4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idge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hidget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idget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</TotalTime>
  <Pages>26</Pages>
  <Words>1112</Words>
  <Application>Microsoft Office PowerPoint</Application>
  <PresentationFormat>Letter Paper (8.5x11 in)</PresentationFormat>
  <Paragraphs>355</Paragraphs>
  <Slides>44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phidgets</vt:lpstr>
      <vt:lpstr>How to Referee a Technical Paper</vt:lpstr>
      <vt:lpstr>The Message</vt:lpstr>
      <vt:lpstr>Many articles on refereeing</vt:lpstr>
      <vt:lpstr>Purpose of Refereeing</vt:lpstr>
      <vt:lpstr>Referee Process</vt:lpstr>
      <vt:lpstr>PowerPoint Presentation</vt:lpstr>
      <vt:lpstr>People involved</vt:lpstr>
      <vt:lpstr>People involved</vt:lpstr>
      <vt:lpstr>People involved</vt:lpstr>
      <vt:lpstr>People involved</vt:lpstr>
      <vt:lpstr>Referee types</vt:lpstr>
      <vt:lpstr>Why Referee?</vt:lpstr>
      <vt:lpstr>Why Referee?</vt:lpstr>
      <vt:lpstr>Quality Control: Research</vt:lpstr>
      <vt:lpstr>Quality Control: Research</vt:lpstr>
      <vt:lpstr>Quality Control: Research</vt:lpstr>
      <vt:lpstr>Quality Control: Research</vt:lpstr>
      <vt:lpstr>Quality Control: Writing</vt:lpstr>
      <vt:lpstr>Quality Control: …Writing</vt:lpstr>
      <vt:lpstr>Quality Control: …Writing</vt:lpstr>
      <vt:lpstr>Ethics: Professionalism</vt:lpstr>
      <vt:lpstr>Ethics: Professionalism</vt:lpstr>
      <vt:lpstr>Ethics: Speed</vt:lpstr>
      <vt:lpstr>Ethics: Objectivity</vt:lpstr>
      <vt:lpstr>Ethics: Confidentiality</vt:lpstr>
      <vt:lpstr>Ethics: Honesty &amp; Courtesy</vt:lpstr>
      <vt:lpstr>Ethics: Dilemmas</vt:lpstr>
      <vt:lpstr>Ethics: Dilemmas</vt:lpstr>
      <vt:lpstr>A Template for Reviewing</vt:lpstr>
      <vt:lpstr>A Template for Reviewing</vt:lpstr>
      <vt:lpstr>A Template for Reviewing</vt:lpstr>
      <vt:lpstr>A Template for Reviewing</vt:lpstr>
      <vt:lpstr>A Template for Reviewing</vt:lpstr>
      <vt:lpstr>A Template for Reviewing</vt:lpstr>
      <vt:lpstr>A Template for Reviewing</vt:lpstr>
      <vt:lpstr>A Template for Reviewing</vt:lpstr>
      <vt:lpstr>A Template for Reviewing</vt:lpstr>
      <vt:lpstr>A Template for Reviewing</vt:lpstr>
      <vt:lpstr>A Template for Reviewing.</vt:lpstr>
      <vt:lpstr>A Template for Reviewing</vt:lpstr>
      <vt:lpstr>A Template for Reviewing</vt:lpstr>
      <vt:lpstr>A Template for Reviewing</vt:lpstr>
      <vt:lpstr>The Message</vt:lpstr>
      <vt:lpstr>Permissions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Research Paper and Thesis    Saul Greenberg University of Calgary</dc:title>
  <dc:creator>Saul Greenberg</dc:creator>
  <cp:lastModifiedBy>Saul Greenberg</cp:lastModifiedBy>
  <cp:revision>22</cp:revision>
  <cp:lastPrinted>1996-10-31T21:40:30Z</cp:lastPrinted>
  <dcterms:created xsi:type="dcterms:W3CDTF">1995-08-10T12:06:10Z</dcterms:created>
  <dcterms:modified xsi:type="dcterms:W3CDTF">2012-11-22T17:51:03Z</dcterms:modified>
</cp:coreProperties>
</file>