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315" r:id="rId2"/>
    <p:sldId id="319" r:id="rId3"/>
    <p:sldId id="301" r:id="rId4"/>
    <p:sldId id="321" r:id="rId5"/>
    <p:sldId id="323" r:id="rId6"/>
    <p:sldId id="325" r:id="rId7"/>
    <p:sldId id="348" r:id="rId8"/>
    <p:sldId id="340" r:id="rId9"/>
    <p:sldId id="344" r:id="rId10"/>
    <p:sldId id="329" r:id="rId11"/>
    <p:sldId id="328" r:id="rId12"/>
    <p:sldId id="336" r:id="rId13"/>
    <p:sldId id="337" r:id="rId14"/>
    <p:sldId id="338" r:id="rId15"/>
    <p:sldId id="352" r:id="rId16"/>
    <p:sldId id="351" r:id="rId17"/>
    <p:sldId id="330" r:id="rId18"/>
    <p:sldId id="331" r:id="rId19"/>
    <p:sldId id="332" r:id="rId20"/>
    <p:sldId id="333" r:id="rId21"/>
    <p:sldId id="349" r:id="rId22"/>
    <p:sldId id="350" r:id="rId23"/>
    <p:sldId id="343" r:id="rId24"/>
    <p:sldId id="345" r:id="rId25"/>
    <p:sldId id="262" r:id="rId26"/>
    <p:sldId id="353" r:id="rId27"/>
    <p:sldId id="354" r:id="rId28"/>
    <p:sldId id="263" r:id="rId29"/>
    <p:sldId id="264" r:id="rId30"/>
    <p:sldId id="265" r:id="rId31"/>
    <p:sldId id="292" r:id="rId32"/>
    <p:sldId id="296" r:id="rId33"/>
    <p:sldId id="293" r:id="rId34"/>
    <p:sldId id="314" r:id="rId35"/>
    <p:sldId id="266" r:id="rId36"/>
    <p:sldId id="276" r:id="rId37"/>
    <p:sldId id="277" r:id="rId38"/>
    <p:sldId id="290" r:id="rId39"/>
    <p:sldId id="281" r:id="rId40"/>
    <p:sldId id="267" r:id="rId41"/>
    <p:sldId id="278" r:id="rId42"/>
    <p:sldId id="268" r:id="rId43"/>
    <p:sldId id="355" r:id="rId44"/>
    <p:sldId id="356" r:id="rId45"/>
    <p:sldId id="357" r:id="rId46"/>
    <p:sldId id="282" r:id="rId47"/>
    <p:sldId id="283" r:id="rId48"/>
    <p:sldId id="284" r:id="rId49"/>
    <p:sldId id="285" r:id="rId50"/>
    <p:sldId id="289" r:id="rId51"/>
    <p:sldId id="291" r:id="rId52"/>
    <p:sldId id="320" r:id="rId53"/>
    <p:sldId id="318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0000"/>
    <a:srgbClr val="000066"/>
    <a:srgbClr val="FFFFCC"/>
    <a:srgbClr val="FFFFFF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690"/>
      </p:cViewPr>
      <p:guideLst>
        <p:guide orient="horz" pos="144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082" y="-11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7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-1588"/>
            <a:ext cx="3168650" cy="47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49375" y="8621713"/>
            <a:ext cx="21637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Graphical Design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13138" y="8621713"/>
            <a:ext cx="24495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fld id="{CDD737DF-E12B-42FD-AE32-FC3AE302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0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7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7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68" tIns="0" rIns="20068" bIns="0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fld id="{CD87F7C2-B6C3-491C-9625-89E6B7B23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54375" y="9144000"/>
            <a:ext cx="8064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75" tIns="46824" rIns="91975" bIns="46824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300">
                <a:latin typeface="Arial" charset="0"/>
              </a:rPr>
              <a:t>Page </a:t>
            </a:r>
            <a:fld id="{A5D4BB75-6D93-4F01-AFD9-63A9731CC399}" type="slidenum">
              <a:rPr lang="en-US" sz="1300">
                <a:latin typeface="Arial" charset="0"/>
              </a:rPr>
              <a:pPr algn="ctr" eaLnBrk="0" hangingPunct="0">
                <a:lnSpc>
                  <a:spcPct val="90000"/>
                </a:lnSpc>
              </a:pPr>
              <a:t>‹#›</a:t>
            </a:fld>
            <a:endParaRPr lang="en-US" sz="1300">
              <a:latin typeface="Arial" charset="0"/>
            </a:endParaRPr>
          </a:p>
        </p:txBody>
      </p:sp>
      <p:sp>
        <p:nvSpPr>
          <p:cNvPr id="46087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8413" y="727075"/>
            <a:ext cx="4783137" cy="358775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92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FF0EFA1-5A90-49C5-A35B-909AFFF366A3}" type="slidenum">
              <a:rPr lang="en-US" sz="1100" smtClean="0">
                <a:latin typeface="Times New Roman" pitchFamily="18" charset="0"/>
              </a:rPr>
              <a:pPr/>
              <a:t>2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A68A2D-9FF9-4118-BAD2-D28E1AE61713}" type="slidenum">
              <a:rPr lang="en-US" sz="1100" smtClean="0">
                <a:latin typeface="Times New Roman" pitchFamily="18" charset="0"/>
              </a:rPr>
              <a:pPr/>
              <a:t>12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A68A2D-9FF9-4118-BAD2-D28E1AE61713}" type="slidenum">
              <a:rPr lang="en-US" sz="1100" smtClean="0">
                <a:latin typeface="Times New Roman" pitchFamily="18" charset="0"/>
              </a:rPr>
              <a:pPr/>
              <a:t>13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A68A2D-9FF9-4118-BAD2-D28E1AE61713}" type="slidenum">
              <a:rPr lang="en-US" sz="1100" smtClean="0">
                <a:latin typeface="Times New Roman" pitchFamily="18" charset="0"/>
              </a:rPr>
              <a:pPr/>
              <a:t>14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A68A2D-9FF9-4118-BAD2-D28E1AE61713}" type="slidenum">
              <a:rPr lang="en-US" sz="1100" smtClean="0">
                <a:latin typeface="Times New Roman" pitchFamily="18" charset="0"/>
              </a:rPr>
              <a:pPr/>
              <a:t>15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87EF9E9-C618-4434-B0D3-32B9A48415AF}" type="slidenum">
              <a:rPr lang="en-US" sz="1100" smtClean="0">
                <a:latin typeface="Times New Roman" pitchFamily="18" charset="0"/>
              </a:rPr>
              <a:pPr/>
              <a:t>17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43BC9B-4352-4B29-BDAB-42690FD720A0}" type="slidenum">
              <a:rPr lang="en-US" sz="1100" smtClean="0">
                <a:latin typeface="Times New Roman" pitchFamily="18" charset="0"/>
              </a:rPr>
              <a:pPr/>
              <a:t>18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43BC9B-4352-4B29-BDAB-42690FD720A0}" type="slidenum">
              <a:rPr lang="en-US" sz="1100" smtClean="0">
                <a:latin typeface="Times New Roman" pitchFamily="18" charset="0"/>
              </a:rPr>
              <a:pPr/>
              <a:t>21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43BC9B-4352-4B29-BDAB-42690FD720A0}" type="slidenum">
              <a:rPr lang="en-US" sz="1100" smtClean="0">
                <a:latin typeface="Times New Roman" pitchFamily="18" charset="0"/>
              </a:rPr>
              <a:pPr/>
              <a:t>22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43BC9B-4352-4B29-BDAB-42690FD720A0}" type="slidenum">
              <a:rPr lang="en-US" sz="1100" smtClean="0">
                <a:latin typeface="Times New Roman" pitchFamily="18" charset="0"/>
              </a:rPr>
              <a:pPr/>
              <a:t>24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2115238-E857-416E-8BFC-01ED6EA00426}" type="slidenum">
              <a:rPr lang="en-US" sz="1100" smtClean="0">
                <a:latin typeface="Times New Roman" pitchFamily="18" charset="0"/>
              </a:rPr>
              <a:pPr/>
              <a:t>25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E87B14D-3593-44ED-B3F6-ED0EE23F9353}" type="slidenum">
              <a:rPr lang="en-US" sz="1100" smtClean="0">
                <a:latin typeface="Times New Roman" pitchFamily="18" charset="0"/>
              </a:rPr>
              <a:pPr/>
              <a:t>4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2115238-E857-416E-8BFC-01ED6EA00426}" type="slidenum">
              <a:rPr lang="en-US" sz="1100" smtClean="0">
                <a:latin typeface="Times New Roman" pitchFamily="18" charset="0"/>
              </a:rPr>
              <a:pPr/>
              <a:t>26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2115238-E857-416E-8BFC-01ED6EA00426}" type="slidenum">
              <a:rPr lang="en-US" sz="1100" smtClean="0">
                <a:latin typeface="Times New Roman" pitchFamily="18" charset="0"/>
              </a:rPr>
              <a:pPr/>
              <a:t>27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4B773C6-498D-4C70-B8BF-B9E1323ED5ED}" type="slidenum">
              <a:rPr lang="en-US" sz="1100" smtClean="0">
                <a:latin typeface="Times New Roman" pitchFamily="18" charset="0"/>
              </a:rPr>
              <a:pPr/>
              <a:t>28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1D5610C-C58E-42D6-AD4A-DFF31C8F1C82}" type="slidenum">
              <a:rPr lang="en-US" sz="1100" smtClean="0">
                <a:latin typeface="Times New Roman" pitchFamily="18" charset="0"/>
              </a:rPr>
              <a:pPr/>
              <a:t>29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B9155A-82D0-47C2-A258-94FA52C5DE62}" type="slidenum">
              <a:rPr lang="en-US" sz="1100" smtClean="0">
                <a:latin typeface="Times New Roman" pitchFamily="18" charset="0"/>
              </a:rPr>
              <a:pPr/>
              <a:t>30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8197E9C-6158-47FD-A857-84BE9C1E5D18}" type="slidenum">
              <a:rPr lang="en-US" sz="1100" smtClean="0">
                <a:latin typeface="Times New Roman" pitchFamily="18" charset="0"/>
              </a:rPr>
              <a:pPr/>
              <a:t>35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8730C9-59C8-48E2-91D5-B25D907CF014}" type="slidenum">
              <a:rPr lang="en-US" sz="1100" smtClean="0">
                <a:latin typeface="Times New Roman" pitchFamily="18" charset="0"/>
              </a:rPr>
              <a:pPr/>
              <a:t>40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B8A2CC7-E41D-46DE-8357-9D51C80BCF61}" type="slidenum">
              <a:rPr lang="en-US" sz="1100" smtClean="0">
                <a:latin typeface="Times New Roman" pitchFamily="18" charset="0"/>
              </a:rPr>
              <a:pPr/>
              <a:t>42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57060CF-23FB-45B4-A45C-B4A5C74F22D8}" type="slidenum">
              <a:rPr lang="en-US" sz="1100" smtClean="0">
                <a:latin typeface="Times New Roman" pitchFamily="18" charset="0"/>
              </a:rPr>
              <a:pPr/>
              <a:t>43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66E1F2A-4469-441D-A0D3-EE3E677136BE}" type="slidenum">
              <a:rPr lang="en-US" sz="1100" smtClean="0">
                <a:latin typeface="Times New Roman" pitchFamily="18" charset="0"/>
              </a:rPr>
              <a:pPr/>
              <a:t>5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3613">
              <a:lnSpc>
                <a:spcPct val="100000"/>
              </a:lnSpc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2E11F41-90B4-4929-9ED1-2B05CA0A4E80}" type="slidenum">
              <a:rPr lang="en-US" sz="1100" smtClean="0">
                <a:latin typeface="Times New Roman" pitchFamily="18" charset="0"/>
              </a:rPr>
              <a:pPr/>
              <a:t>6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2E11F41-90B4-4929-9ED1-2B05CA0A4E80}" type="slidenum">
              <a:rPr lang="en-US" sz="1100" smtClean="0">
                <a:latin typeface="Times New Roman" pitchFamily="18" charset="0"/>
              </a:rPr>
              <a:pPr/>
              <a:t>7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2E11F41-90B4-4929-9ED1-2B05CA0A4E80}" type="slidenum">
              <a:rPr lang="en-US" sz="1100" smtClean="0">
                <a:latin typeface="Times New Roman" pitchFamily="18" charset="0"/>
              </a:rPr>
              <a:pPr/>
              <a:t>8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2E11F41-90B4-4929-9ED1-2B05CA0A4E80}" type="slidenum">
              <a:rPr lang="en-US" sz="1100" smtClean="0">
                <a:latin typeface="Times New Roman" pitchFamily="18" charset="0"/>
              </a:rPr>
              <a:pPr/>
              <a:t>9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10EDE2B-ECDD-4FC0-AB87-FBD5BA3AB5AF}" type="slidenum">
              <a:rPr lang="en-US" sz="1100" smtClean="0">
                <a:latin typeface="Times New Roman" pitchFamily="18" charset="0"/>
              </a:rPr>
              <a:pPr/>
              <a:t>10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A68A2D-9FF9-4118-BAD2-D28E1AE61713}" type="slidenum">
              <a:rPr lang="en-US" sz="1100" smtClean="0">
                <a:latin typeface="Times New Roman" pitchFamily="18" charset="0"/>
              </a:rPr>
              <a:pPr/>
              <a:t>11</a:t>
            </a:fld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96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9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4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6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3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5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31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0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4" r:id="rId4"/>
    <p:sldLayoutId id="2147483695" r:id="rId5"/>
    <p:sldLayoutId id="2147483702" r:id="rId6"/>
    <p:sldLayoutId id="2147483696" r:id="rId7"/>
    <p:sldLayoutId id="2147483703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pPr eaLnBrk="1" hangingPunct="1"/>
            <a:r>
              <a:rPr lang="en-US" smtClean="0"/>
              <a:t>Graphical Screen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8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US" b="1" dirty="0" smtClean="0"/>
              <a:t>Part 2: </a:t>
            </a:r>
            <a:r>
              <a:rPr lang="en-US" b="1" dirty="0" smtClean="0"/>
              <a:t>Analyzing designs </a:t>
            </a:r>
            <a:r>
              <a:rPr lang="en-US" b="1" smtClean="0"/>
              <a:t>and other </a:t>
            </a:r>
            <a:r>
              <a:rPr lang="en-US" b="1" dirty="0" smtClean="0"/>
              <a:t>visual design concepts</a:t>
            </a:r>
            <a:r>
              <a:rPr lang="en-US" dirty="0" smtClean="0"/>
              <a:t> </a:t>
            </a:r>
            <a:endParaRPr lang="en-US" dirty="0"/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Lecture /slide deck produced by Saul Greenberg, 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71280" y="6555812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167362" cy="37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uch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0" y="2060848"/>
            <a:ext cx="6853629" cy="2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Analyzing </a:t>
            </a:r>
            <a:r>
              <a:rPr lang="en-US" dirty="0" smtClean="0"/>
              <a:t>Poor </a:t>
            </a:r>
            <a:r>
              <a:rPr lang="en-US" dirty="0" smtClean="0"/>
              <a:t>Designs</a:t>
            </a:r>
            <a:endParaRPr lang="en-US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972425" y="6646863"/>
            <a:ext cx="1171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Images: Webfroms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598690" y="1556792"/>
            <a:ext cx="7835900" cy="2232025"/>
          </a:xfrm>
        </p:spPr>
        <p:txBody>
          <a:bodyPr/>
          <a:lstStyle/>
          <a:p>
            <a:pPr eaLnBrk="1" hangingPunct="1"/>
            <a:r>
              <a:rPr lang="en-CA" sz="1800" dirty="0" smtClean="0"/>
              <a:t>Where do your eyes go?</a:t>
            </a:r>
            <a:endParaRPr lang="en-CA" sz="16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1" y="4536053"/>
            <a:ext cx="6853629" cy="23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3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Analyzing Poor Designs</a:t>
            </a:r>
            <a:endParaRPr lang="en-US" dirty="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4076700"/>
            <a:ext cx="7835900" cy="22320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contrast </a:t>
            </a:r>
          </a:p>
          <a:p>
            <a:pPr lvl="1" eaLnBrk="1" hangingPunct="1"/>
            <a:r>
              <a:rPr lang="en-US" sz="1600" dirty="0" smtClean="0"/>
              <a:t>cannot distinguish colored labels from editable fields</a:t>
            </a:r>
          </a:p>
          <a:p>
            <a:pPr eaLnBrk="1" hangingPunct="1"/>
            <a:r>
              <a:rPr lang="en-US" sz="1800" dirty="0" smtClean="0"/>
              <a:t>repetition</a:t>
            </a:r>
          </a:p>
          <a:p>
            <a:pPr lvl="1" eaLnBrk="1" hangingPunct="1"/>
            <a:r>
              <a:rPr lang="en-US" sz="1600" dirty="0" smtClean="0"/>
              <a:t>buttons do not look like buttons </a:t>
            </a:r>
          </a:p>
          <a:p>
            <a:pPr eaLnBrk="1" hangingPunct="1"/>
            <a:r>
              <a:rPr lang="en-US" sz="1800" dirty="0" smtClean="0"/>
              <a:t>alignment </a:t>
            </a:r>
          </a:p>
          <a:p>
            <a:pPr lvl="1" eaLnBrk="1" hangingPunct="1"/>
            <a:r>
              <a:rPr lang="en-US" sz="1600" dirty="0" smtClean="0"/>
              <a:t>no flow</a:t>
            </a:r>
          </a:p>
          <a:p>
            <a:pPr eaLnBrk="1" hangingPunct="1"/>
            <a:r>
              <a:rPr lang="en-US" sz="1800" dirty="0" smtClean="0"/>
              <a:t>explicit structure replaces proximity</a:t>
            </a:r>
          </a:p>
          <a:p>
            <a:pPr lvl="1" eaLnBrk="1" hangingPunct="1"/>
            <a:r>
              <a:rPr lang="en-US" sz="1600" dirty="0" smtClean="0"/>
              <a:t>lines and blocks </a:t>
            </a:r>
            <a:r>
              <a:rPr lang="en-US" sz="1600" dirty="0" smtClean="0"/>
              <a:t>compete with alignment</a:t>
            </a:r>
            <a:endParaRPr lang="en-CA" sz="16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972425" y="6646863"/>
            <a:ext cx="1119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Image: Webfroms</a:t>
            </a:r>
          </a:p>
        </p:txBody>
      </p:sp>
      <p:pic>
        <p:nvPicPr>
          <p:cNvPr id="6" name="Picture 2" descr="Ouch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556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5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Analyzing Poor Designs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Verdana" pitchFamily="34" charset="0"/>
              </a:rPr>
              <a:t>No regard for 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order </a:t>
            </a:r>
            <a:r>
              <a:rPr lang="en-US" dirty="0">
                <a:latin typeface="Verdana" pitchFamily="34" charset="0"/>
              </a:rPr>
              <a:t>and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organization</a:t>
            </a:r>
          </a:p>
          <a:p>
            <a:pPr marL="0" indent="0"/>
            <a:endParaRPr lang="en-US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972425" y="6646863"/>
            <a:ext cx="1119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Image: Webfroms</a:t>
            </a:r>
          </a:p>
        </p:txBody>
      </p:sp>
      <p:pic>
        <p:nvPicPr>
          <p:cNvPr id="7" name="Picture 4" descr="No rhyme nor reaso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5451886" cy="507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40360" y="6583759"/>
            <a:ext cx="3563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IBM's Aptiva Communication Center</a:t>
            </a: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0896"/>
            <a:ext cx="5451886" cy="507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Analyzing Poor Designs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Verdana" pitchFamily="34" charset="0"/>
              </a:rPr>
              <a:t>No regard for 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order </a:t>
            </a:r>
            <a:r>
              <a:rPr lang="en-US" dirty="0">
                <a:latin typeface="Verdana" pitchFamily="34" charset="0"/>
              </a:rPr>
              <a:t>and</a:t>
            </a:r>
            <a:br>
              <a:rPr lang="en-US" dirty="0">
                <a:latin typeface="Verdana" pitchFamily="34" charset="0"/>
              </a:rPr>
            </a:br>
            <a:r>
              <a:rPr lang="en-US" dirty="0">
                <a:latin typeface="Verdana" pitchFamily="34" charset="0"/>
              </a:rPr>
              <a:t>organization</a:t>
            </a:r>
          </a:p>
          <a:p>
            <a:pPr marL="0" indent="0"/>
            <a:endParaRPr lang="en-US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972425" y="6646863"/>
            <a:ext cx="1119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Image: Webfroms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40360" y="6583759"/>
            <a:ext cx="3563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IBM's Aptiva Communication Center</a:t>
            </a: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Analyzing Poor Designs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>
                <a:latin typeface="Verdana" pitchFamily="34" charset="0"/>
              </a:rPr>
              <a:t>Spatial 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tension</a:t>
            </a:r>
            <a:endParaRPr lang="en-US" dirty="0">
              <a:latin typeface="Verdana" pitchFamily="34" charset="0"/>
            </a:endParaRPr>
          </a:p>
          <a:p>
            <a:pPr marL="0" indent="0"/>
            <a:endParaRPr lang="en-US" dirty="0"/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1726" r="2768" b="8133"/>
          <a:stretch>
            <a:fillRect/>
          </a:stretch>
        </p:blipFill>
        <p:spPr bwMode="auto">
          <a:xfrm>
            <a:off x="1979712" y="1753024"/>
            <a:ext cx="6732240" cy="51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51720" y="6627761"/>
            <a:ext cx="3558667" cy="2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 smtClean="0">
                <a:solidFill>
                  <a:schemeClr val="bg2"/>
                </a:solidFill>
                <a:latin typeface="Verdana" pitchFamily="34" charset="0"/>
              </a:rPr>
              <a:t>Image: Designing </a:t>
            </a:r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210889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Analyzing Poor Designs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Verdana" pitchFamily="34" charset="0"/>
              </a:rPr>
              <a:t>How do you chose when you cannot discriminate screen elements from each other</a:t>
            </a:r>
            <a:r>
              <a:rPr lang="en-US" i="1" dirty="0">
                <a:latin typeface="Verdana" pitchFamily="34" charset="0"/>
              </a:rPr>
              <a:t>?</a:t>
            </a:r>
            <a:endParaRPr lang="en-US" dirty="0">
              <a:latin typeface="Verdana" pitchFamily="34" charset="0"/>
            </a:endParaRPr>
          </a:p>
          <a:p>
            <a:pPr marL="0" indent="0"/>
            <a:endParaRPr lang="en-US" dirty="0"/>
          </a:p>
        </p:txBody>
      </p:sp>
      <p:pic>
        <p:nvPicPr>
          <p:cNvPr id="6" name="Picture 4" descr="Think a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0386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ntrol Anorex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52" y="2852936"/>
            <a:ext cx="2368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71600" y="1831975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endParaRPr lang="en-US" sz="1800" dirty="0">
              <a:latin typeface="Verdan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3749" y="5315047"/>
            <a:ext cx="23764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GIF Construction Set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46362" y="5315047"/>
            <a:ext cx="23764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Microsoft Access 2.0</a:t>
            </a:r>
          </a:p>
        </p:txBody>
      </p:sp>
    </p:spTree>
    <p:extLst>
      <p:ext uri="{BB962C8B-B14F-4D97-AF65-F5344CB8AC3E}">
        <p14:creationId xmlns:p14="http://schemas.microsoft.com/office/powerpoint/2010/main" val="213721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hink a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060575"/>
            <a:ext cx="40386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Control Anorex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2368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116013" y="4652963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1800" dirty="0">
                <a:latin typeface="Verdana" pitchFamily="34" charset="0"/>
              </a:rPr>
              <a:t>How do you chose when you cannot discriminate screen elements from each other</a:t>
            </a:r>
            <a:r>
              <a:rPr lang="en-US" sz="1800" i="1" dirty="0">
                <a:latin typeface="Verdana" pitchFamily="34" charset="0"/>
              </a:rPr>
              <a:t>?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187450" y="6597650"/>
            <a:ext cx="23764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GIF Construction Set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5580063" y="6597650"/>
            <a:ext cx="23764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Microsoft Access 2.0</a:t>
            </a:r>
          </a:p>
        </p:txBody>
      </p:sp>
    </p:spTree>
    <p:extLst>
      <p:ext uri="{BB962C8B-B14F-4D97-AF65-F5344CB8AC3E}">
        <p14:creationId xmlns:p14="http://schemas.microsoft.com/office/powerpoint/2010/main" val="111192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Repairing Designs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smtClean="0"/>
              <a:t>Minimal contrast, weak proximity</a:t>
            </a:r>
          </a:p>
          <a:p>
            <a:pPr lvl="1" eaLnBrk="1" hangingPunct="1"/>
            <a:r>
              <a:rPr lang="en-US" smtClean="0"/>
              <a:t>ambiguous structure</a:t>
            </a:r>
          </a:p>
          <a:p>
            <a:pPr lvl="1" eaLnBrk="1" hangingPunct="1"/>
            <a:r>
              <a:rPr lang="en-US" smtClean="0"/>
              <a:t>interleaved items</a:t>
            </a:r>
          </a:p>
        </p:txBody>
      </p:sp>
      <p:pic>
        <p:nvPicPr>
          <p:cNvPr id="3072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4573" r="54396" b="3062"/>
          <a:stretch>
            <a:fillRect/>
          </a:stretch>
        </p:blipFill>
        <p:spPr bwMode="auto">
          <a:xfrm>
            <a:off x="4714875" y="1989138"/>
            <a:ext cx="41052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6319838" y="6308725"/>
            <a:ext cx="55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5257800" y="6675438"/>
            <a:ext cx="35956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 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36335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Repairing Designs</a:t>
            </a:r>
            <a:endParaRPr lang="en-US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smtClean="0"/>
              <a:t>Strong proximity (left/right split)</a:t>
            </a:r>
          </a:p>
          <a:p>
            <a:pPr lvl="1" eaLnBrk="1" hangingPunct="1"/>
            <a:r>
              <a:rPr lang="en-US" smtClean="0"/>
              <a:t>unambiguous</a:t>
            </a:r>
          </a:p>
          <a:p>
            <a:pPr lvl="1" eaLnBrk="1" hangingPunct="1"/>
            <a:r>
              <a:rPr lang="en-CA" smtClean="0"/>
              <a:t>hierarchy clear</a:t>
            </a:r>
            <a:endParaRPr lang="en-US" smtClean="0"/>
          </a:p>
        </p:txBody>
      </p:sp>
      <p:pic>
        <p:nvPicPr>
          <p:cNvPr id="3174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5" t="4573" r="2286" b="20251"/>
          <a:stretch>
            <a:fillRect/>
          </a:stretch>
        </p:blipFill>
        <p:spPr bwMode="auto">
          <a:xfrm>
            <a:off x="4140200" y="2060575"/>
            <a:ext cx="47529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6156325" y="5661025"/>
            <a:ext cx="59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pic>
        <p:nvPicPr>
          <p:cNvPr id="3175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4573" r="54396" b="3062"/>
          <a:stretch>
            <a:fillRect/>
          </a:stretch>
        </p:blipFill>
        <p:spPr bwMode="auto">
          <a:xfrm>
            <a:off x="2195513" y="3933825"/>
            <a:ext cx="16002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21068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1592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55775"/>
            <a:ext cx="34544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57800" y="6675438"/>
            <a:ext cx="35956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 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150426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Overview</a:t>
            </a:r>
            <a:endParaRPr lang="en-US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CRAP recap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Grids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Other </a:t>
            </a:r>
            <a:r>
              <a:rPr lang="en-US" dirty="0"/>
              <a:t>visual design concepts 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	consistency 		relationships</a:t>
            </a:r>
          </a:p>
          <a:p>
            <a:pPr lvl="1">
              <a:defRPr/>
            </a:pPr>
            <a:r>
              <a:rPr lang="en-US" sz="1600" dirty="0"/>
              <a:t>	organization 	</a:t>
            </a:r>
            <a:r>
              <a:rPr lang="en-US" sz="1600" dirty="0" smtClean="0"/>
              <a:t>	legibility </a:t>
            </a:r>
            <a:r>
              <a:rPr lang="en-US" sz="1600" dirty="0"/>
              <a:t>and readability</a:t>
            </a:r>
          </a:p>
          <a:p>
            <a:pPr lvl="1">
              <a:defRPr/>
            </a:pPr>
            <a:r>
              <a:rPr lang="en-US" sz="1600" dirty="0"/>
              <a:t>	navigational cues    	appropriate imagery</a:t>
            </a:r>
          </a:p>
          <a:p>
            <a:pPr lvl="1">
              <a:defRPr/>
            </a:pPr>
            <a:r>
              <a:rPr lang="en-US" sz="1600" dirty="0"/>
              <a:t>	familiar idioms</a:t>
            </a:r>
          </a:p>
          <a:p>
            <a:pPr marL="0" indent="0" eaLnBrk="1" hangingPunct="1">
              <a:defRPr/>
            </a:pP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5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1592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55775"/>
            <a:ext cx="34544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187450" y="2205038"/>
            <a:ext cx="2305050" cy="3603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b="1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192213" y="2730500"/>
            <a:ext cx="2305050" cy="3603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b="1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187450" y="3284538"/>
            <a:ext cx="1296988" cy="3603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b="1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1187450" y="3860800"/>
            <a:ext cx="1871663" cy="5048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b="1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343025" y="4581525"/>
            <a:ext cx="1933575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b="1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5940425" y="4497388"/>
            <a:ext cx="1944688" cy="3000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b="1"/>
          </a:p>
        </p:txBody>
      </p:sp>
      <p:grpSp>
        <p:nvGrpSpPr>
          <p:cNvPr id="33802" name="Group 30"/>
          <p:cNvGrpSpPr>
            <a:grpSpLocks/>
          </p:cNvGrpSpPr>
          <p:nvPr/>
        </p:nvGrpSpPr>
        <p:grpSpPr bwMode="auto">
          <a:xfrm>
            <a:off x="5938838" y="2767013"/>
            <a:ext cx="2449512" cy="1454150"/>
            <a:chOff x="5939422" y="2767169"/>
            <a:chExt cx="2449002" cy="1453919"/>
          </a:xfrm>
        </p:grpSpPr>
        <p:sp>
          <p:nvSpPr>
            <p:cNvPr id="33820" name="Rectangle 9"/>
            <p:cNvSpPr>
              <a:spLocks noChangeArrowheads="1"/>
            </p:cNvSpPr>
            <p:nvPr/>
          </p:nvSpPr>
          <p:spPr bwMode="auto">
            <a:xfrm>
              <a:off x="5940152" y="2767169"/>
              <a:ext cx="2448272" cy="229783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21" name="Rectangle 10"/>
            <p:cNvSpPr>
              <a:spLocks noChangeArrowheads="1"/>
            </p:cNvSpPr>
            <p:nvPr/>
          </p:nvSpPr>
          <p:spPr bwMode="auto">
            <a:xfrm>
              <a:off x="5939422" y="3107743"/>
              <a:ext cx="2448272" cy="229783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22" name="Rectangle 11"/>
            <p:cNvSpPr>
              <a:spLocks noChangeArrowheads="1"/>
            </p:cNvSpPr>
            <p:nvPr/>
          </p:nvSpPr>
          <p:spPr bwMode="auto">
            <a:xfrm>
              <a:off x="5954879" y="3427867"/>
              <a:ext cx="840939" cy="229783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23" name="Rectangle 12"/>
            <p:cNvSpPr>
              <a:spLocks noChangeArrowheads="1"/>
            </p:cNvSpPr>
            <p:nvPr/>
          </p:nvSpPr>
          <p:spPr bwMode="auto">
            <a:xfrm>
              <a:off x="5939422" y="3819377"/>
              <a:ext cx="1944946" cy="40171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33803" name="Group 28"/>
          <p:cNvGrpSpPr>
            <a:grpSpLocks/>
          </p:cNvGrpSpPr>
          <p:nvPr/>
        </p:nvGrpSpPr>
        <p:grpSpPr bwMode="auto">
          <a:xfrm>
            <a:off x="5003800" y="2767013"/>
            <a:ext cx="863600" cy="1258887"/>
            <a:chOff x="5004048" y="2767169"/>
            <a:chExt cx="864096" cy="1259138"/>
          </a:xfrm>
        </p:grpSpPr>
        <p:sp>
          <p:nvSpPr>
            <p:cNvPr id="33815" name="Rectangle 15"/>
            <p:cNvSpPr>
              <a:spLocks noChangeArrowheads="1"/>
            </p:cNvSpPr>
            <p:nvPr/>
          </p:nvSpPr>
          <p:spPr bwMode="auto">
            <a:xfrm>
              <a:off x="5076056" y="2767169"/>
              <a:ext cx="792088" cy="20693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6" name="Rectangle 16"/>
            <p:cNvSpPr>
              <a:spLocks noChangeArrowheads="1"/>
            </p:cNvSpPr>
            <p:nvPr/>
          </p:nvSpPr>
          <p:spPr bwMode="auto">
            <a:xfrm>
              <a:off x="5004048" y="3107743"/>
              <a:ext cx="864096" cy="20693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7" name="Rectangle 17"/>
            <p:cNvSpPr>
              <a:spLocks noChangeArrowheads="1"/>
            </p:cNvSpPr>
            <p:nvPr/>
          </p:nvSpPr>
          <p:spPr bwMode="auto">
            <a:xfrm>
              <a:off x="5004048" y="3427867"/>
              <a:ext cx="864096" cy="20693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8" name="Rectangle 18"/>
            <p:cNvSpPr>
              <a:spLocks noChangeArrowheads="1"/>
            </p:cNvSpPr>
            <p:nvPr/>
          </p:nvSpPr>
          <p:spPr bwMode="auto">
            <a:xfrm>
              <a:off x="5004048" y="3819377"/>
              <a:ext cx="864096" cy="20693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9" name="Down Arrow 3"/>
            <p:cNvSpPr>
              <a:spLocks noChangeArrowheads="1"/>
            </p:cNvSpPr>
            <p:nvPr/>
          </p:nvSpPr>
          <p:spPr bwMode="auto">
            <a:xfrm>
              <a:off x="5148064" y="2767169"/>
              <a:ext cx="504056" cy="1259138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chemeClr val="accent1"/>
            </a:solidFill>
            <a:ln w="12699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33804" name="Down Arrow 29"/>
          <p:cNvSpPr>
            <a:spLocks noChangeArrowheads="1"/>
          </p:cNvSpPr>
          <p:nvPr/>
        </p:nvSpPr>
        <p:spPr bwMode="auto">
          <a:xfrm>
            <a:off x="6618288" y="2755900"/>
            <a:ext cx="504825" cy="1258888"/>
          </a:xfrm>
          <a:prstGeom prst="downArrow">
            <a:avLst>
              <a:gd name="adj1" fmla="val 50000"/>
              <a:gd name="adj2" fmla="val 49909"/>
            </a:avLst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b="1"/>
          </a:p>
        </p:txBody>
      </p:sp>
      <p:grpSp>
        <p:nvGrpSpPr>
          <p:cNvPr id="33805" name="Group 72703"/>
          <p:cNvGrpSpPr>
            <a:grpSpLocks/>
          </p:cNvGrpSpPr>
          <p:nvPr/>
        </p:nvGrpSpPr>
        <p:grpSpPr bwMode="auto">
          <a:xfrm>
            <a:off x="5651500" y="2786063"/>
            <a:ext cx="1903413" cy="1216025"/>
            <a:chOff x="5652120" y="2786336"/>
            <a:chExt cx="1902887" cy="1215054"/>
          </a:xfrm>
        </p:grpSpPr>
        <p:sp>
          <p:nvSpPr>
            <p:cNvPr id="33811" name="Down Arrow 20"/>
            <p:cNvSpPr>
              <a:spLocks noChangeArrowheads="1"/>
            </p:cNvSpPr>
            <p:nvPr/>
          </p:nvSpPr>
          <p:spPr bwMode="auto">
            <a:xfrm rot="-5400000">
              <a:off x="6486712" y="1951744"/>
              <a:ext cx="191447" cy="1860631"/>
            </a:xfrm>
            <a:prstGeom prst="downArrow">
              <a:avLst>
                <a:gd name="adj1" fmla="val 50000"/>
                <a:gd name="adj2" fmla="val 49989"/>
              </a:avLst>
            </a:prstGeom>
            <a:solidFill>
              <a:schemeClr val="accent1"/>
            </a:solidFill>
            <a:ln w="12699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2" name="Down Arrow 21"/>
            <p:cNvSpPr>
              <a:spLocks noChangeArrowheads="1"/>
            </p:cNvSpPr>
            <p:nvPr/>
          </p:nvSpPr>
          <p:spPr bwMode="auto">
            <a:xfrm rot="-5400000">
              <a:off x="6494744" y="2288634"/>
              <a:ext cx="191447" cy="1860631"/>
            </a:xfrm>
            <a:prstGeom prst="downArrow">
              <a:avLst>
                <a:gd name="adj1" fmla="val 50000"/>
                <a:gd name="adj2" fmla="val 49989"/>
              </a:avLst>
            </a:prstGeom>
            <a:solidFill>
              <a:schemeClr val="accent1"/>
            </a:solidFill>
            <a:ln w="12699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3" name="Down Arrow 22"/>
            <p:cNvSpPr>
              <a:spLocks noChangeArrowheads="1"/>
            </p:cNvSpPr>
            <p:nvPr/>
          </p:nvSpPr>
          <p:spPr bwMode="auto">
            <a:xfrm rot="-5400000">
              <a:off x="6522615" y="2574433"/>
              <a:ext cx="191447" cy="1860631"/>
            </a:xfrm>
            <a:prstGeom prst="downArrow">
              <a:avLst>
                <a:gd name="adj1" fmla="val 50000"/>
                <a:gd name="adj2" fmla="val 49989"/>
              </a:avLst>
            </a:prstGeom>
            <a:solidFill>
              <a:schemeClr val="accent1"/>
            </a:solidFill>
            <a:ln w="12699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3814" name="Down Arrow 23"/>
            <p:cNvSpPr>
              <a:spLocks noChangeArrowheads="1"/>
            </p:cNvSpPr>
            <p:nvPr/>
          </p:nvSpPr>
          <p:spPr bwMode="auto">
            <a:xfrm rot="-5400000">
              <a:off x="6528968" y="2975351"/>
              <a:ext cx="191447" cy="1860631"/>
            </a:xfrm>
            <a:prstGeom prst="downArrow">
              <a:avLst>
                <a:gd name="adj1" fmla="val 50000"/>
                <a:gd name="adj2" fmla="val 49989"/>
              </a:avLst>
            </a:prstGeom>
            <a:solidFill>
              <a:schemeClr val="accent1"/>
            </a:solidFill>
            <a:ln w="12699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 b="1"/>
            </a:p>
          </p:txBody>
        </p:sp>
      </p:grpSp>
      <p:cxnSp>
        <p:nvCxnSpPr>
          <p:cNvPr id="33806" name="Straight Connector 72707"/>
          <p:cNvCxnSpPr>
            <a:cxnSpLocks noChangeShapeType="1"/>
          </p:cNvCxnSpPr>
          <p:nvPr/>
        </p:nvCxnSpPr>
        <p:spPr bwMode="auto">
          <a:xfrm>
            <a:off x="1192213" y="2881313"/>
            <a:ext cx="2305050" cy="0"/>
          </a:xfrm>
          <a:prstGeom prst="line">
            <a:avLst/>
          </a:prstGeom>
          <a:noFill/>
          <a:ln w="12699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Connector 36"/>
          <p:cNvCxnSpPr>
            <a:cxnSpLocks noChangeShapeType="1"/>
          </p:cNvCxnSpPr>
          <p:nvPr/>
        </p:nvCxnSpPr>
        <p:spPr bwMode="auto">
          <a:xfrm>
            <a:off x="1192213" y="2373313"/>
            <a:ext cx="2305050" cy="0"/>
          </a:xfrm>
          <a:prstGeom prst="line">
            <a:avLst/>
          </a:prstGeom>
          <a:noFill/>
          <a:ln w="12699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Connector 37"/>
          <p:cNvCxnSpPr>
            <a:cxnSpLocks noChangeShapeType="1"/>
            <a:endCxn id="33798" idx="3"/>
          </p:cNvCxnSpPr>
          <p:nvPr/>
        </p:nvCxnSpPr>
        <p:spPr bwMode="auto">
          <a:xfrm>
            <a:off x="1157288" y="3462338"/>
            <a:ext cx="1327150" cy="3175"/>
          </a:xfrm>
          <a:prstGeom prst="line">
            <a:avLst/>
          </a:prstGeom>
          <a:noFill/>
          <a:ln w="12699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Straight Connector 39"/>
          <p:cNvCxnSpPr>
            <a:cxnSpLocks noChangeShapeType="1"/>
          </p:cNvCxnSpPr>
          <p:nvPr/>
        </p:nvCxnSpPr>
        <p:spPr bwMode="auto">
          <a:xfrm>
            <a:off x="1173163" y="4021138"/>
            <a:ext cx="1022350" cy="4762"/>
          </a:xfrm>
          <a:prstGeom prst="line">
            <a:avLst/>
          </a:prstGeom>
          <a:noFill/>
          <a:ln w="12699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0" name="Down Arrow 25"/>
          <p:cNvSpPr>
            <a:spLocks noChangeArrowheads="1"/>
          </p:cNvSpPr>
          <p:nvPr/>
        </p:nvSpPr>
        <p:spPr bwMode="auto">
          <a:xfrm>
            <a:off x="1692275" y="2205038"/>
            <a:ext cx="719138" cy="2663825"/>
          </a:xfrm>
          <a:prstGeom prst="downArrow">
            <a:avLst>
              <a:gd name="adj1" fmla="val 50000"/>
              <a:gd name="adj2" fmla="val 50058"/>
            </a:avLst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b="1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257800" y="6675438"/>
            <a:ext cx="35956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 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151502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695" r="4820" b="8614"/>
          <a:stretch>
            <a:fillRect/>
          </a:stretch>
        </p:blipFill>
        <p:spPr bwMode="auto">
          <a:xfrm>
            <a:off x="3851920" y="1290283"/>
            <a:ext cx="4932040" cy="560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Repairing Designs</a:t>
            </a:r>
            <a:endParaRPr lang="en-US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Verdana" pitchFamily="34" charset="0"/>
              </a:rPr>
              <a:t>Haphazard </a:t>
            </a:r>
            <a:r>
              <a:rPr lang="en-US" dirty="0" smtClean="0">
                <a:latin typeface="Verdana" pitchFamily="34" charset="0"/>
              </a:rPr>
              <a:t>layout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126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2754" r="13492" b="2754"/>
          <a:stretch>
            <a:fillRect/>
          </a:stretch>
        </p:blipFill>
        <p:spPr bwMode="auto">
          <a:xfrm>
            <a:off x="4499992" y="1306400"/>
            <a:ext cx="4283968" cy="54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Repairing Designs</a:t>
            </a:r>
            <a:endParaRPr lang="en-US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latin typeface="Verdana" pitchFamily="34" charset="0"/>
              </a:rPr>
              <a:t>Repaired…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1735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741863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92150"/>
            <a:ext cx="421005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2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Repairing Designs</a:t>
            </a:r>
            <a:endParaRPr lang="en-US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Alignment and factoring</a:t>
            </a:r>
            <a:endParaRPr lang="en-US" dirty="0" smtClean="0"/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6483" r="1715" b="4179"/>
          <a:stretch>
            <a:fillRect/>
          </a:stretch>
        </p:blipFill>
        <p:spPr bwMode="auto">
          <a:xfrm>
            <a:off x="0" y="2276872"/>
            <a:ext cx="9144000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Repairing </a:t>
            </a:r>
            <a:r>
              <a:rPr lang="en-US" dirty="0" smtClean="0"/>
              <a:t>Design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Economy </a:t>
            </a:r>
            <a:r>
              <a:rPr lang="en-US" dirty="0"/>
              <a:t>of visual elements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93675" lvl="1" indent="0" eaLnBrk="1" hangingPunct="1"/>
            <a:r>
              <a:rPr lang="en-CA" dirty="0" smtClean="0"/>
              <a:t> leverage factoring</a:t>
            </a:r>
            <a:endParaRPr lang="en-US" dirty="0" smtClean="0"/>
          </a:p>
          <a:p>
            <a:pPr marL="193675" lvl="1" indent="0" eaLnBrk="1" hangingPunct="1"/>
            <a:r>
              <a:rPr lang="en-US" dirty="0" smtClean="0"/>
              <a:t> minimize </a:t>
            </a:r>
            <a:r>
              <a:rPr lang="en-US" dirty="0" smtClean="0"/>
              <a:t>number of controls</a:t>
            </a:r>
            <a:br>
              <a:rPr lang="en-US" dirty="0" smtClean="0"/>
            </a:br>
            <a:endParaRPr lang="en-US" dirty="0" smtClean="0"/>
          </a:p>
          <a:p>
            <a:pPr marL="193675" lvl="1" indent="0" eaLnBrk="1" hangingPunct="1"/>
            <a:r>
              <a:rPr lang="en-US" dirty="0" smtClean="0"/>
              <a:t> include </a:t>
            </a:r>
            <a:r>
              <a:rPr lang="en-US" dirty="0" smtClean="0"/>
              <a:t>only those that are necessary</a:t>
            </a:r>
          </a:p>
          <a:p>
            <a:pPr lvl="2" eaLnBrk="1" hangingPunct="1"/>
            <a:r>
              <a:rPr lang="en-US" dirty="0" smtClean="0"/>
              <a:t>eliminate, or relegate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others </a:t>
            </a:r>
            <a:r>
              <a:rPr lang="en-US" dirty="0" smtClean="0"/>
              <a:t>to secondary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93675" lvl="1" indent="0" eaLnBrk="1" hangingPunct="1"/>
            <a:r>
              <a:rPr lang="en-US" dirty="0" smtClean="0"/>
              <a:t> minimize </a:t>
            </a:r>
            <a:r>
              <a:rPr lang="en-US" dirty="0" smtClean="0"/>
              <a:t>clutter </a:t>
            </a:r>
          </a:p>
          <a:p>
            <a:pPr lvl="2" eaLnBrk="1" hangingPunct="1"/>
            <a:r>
              <a:rPr lang="en-US" dirty="0" smtClean="0"/>
              <a:t>so information is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hidden</a:t>
            </a:r>
            <a:endParaRPr lang="en-US" dirty="0" smtClean="0"/>
          </a:p>
        </p:txBody>
      </p:sp>
      <p:grpSp>
        <p:nvGrpSpPr>
          <p:cNvPr id="19460" name="Group 13"/>
          <p:cNvGrpSpPr>
            <a:grpSpLocks/>
          </p:cNvGrpSpPr>
          <p:nvPr/>
        </p:nvGrpSpPr>
        <p:grpSpPr bwMode="auto">
          <a:xfrm>
            <a:off x="6588224" y="4906343"/>
            <a:ext cx="2232025" cy="1441450"/>
            <a:chOff x="696" y="2011"/>
            <a:chExt cx="1406" cy="908"/>
          </a:xfrm>
        </p:grpSpPr>
        <p:sp>
          <p:nvSpPr>
            <p:cNvPr id="19495" name="Rectangle 4"/>
            <p:cNvSpPr>
              <a:spLocks noChangeArrowheads="1"/>
            </p:cNvSpPr>
            <p:nvPr/>
          </p:nvSpPr>
          <p:spPr bwMode="auto">
            <a:xfrm>
              <a:off x="846" y="2011"/>
              <a:ext cx="1256" cy="782"/>
            </a:xfrm>
            <a:prstGeom prst="rect">
              <a:avLst/>
            </a:prstGeom>
            <a:solidFill>
              <a:schemeClr val="bg1"/>
            </a:solidFill>
            <a:ln w="253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5"/>
            <p:cNvSpPr>
              <a:spLocks noChangeArrowheads="1"/>
            </p:cNvSpPr>
            <p:nvPr/>
          </p:nvSpPr>
          <p:spPr bwMode="auto">
            <a:xfrm>
              <a:off x="864" y="2014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u="sng">
                  <a:latin typeface="Arial" charset="0"/>
                </a:rPr>
                <a:t>NNNN</a:t>
              </a:r>
            </a:p>
          </p:txBody>
        </p:sp>
        <p:sp>
          <p:nvSpPr>
            <p:cNvPr id="19497" name="Rectangle 6"/>
            <p:cNvSpPr>
              <a:spLocks noChangeArrowheads="1"/>
            </p:cNvSpPr>
            <p:nvPr/>
          </p:nvSpPr>
          <p:spPr bwMode="auto">
            <a:xfrm>
              <a:off x="696" y="2137"/>
              <a:ext cx="1256" cy="782"/>
            </a:xfrm>
            <a:prstGeom prst="rect">
              <a:avLst/>
            </a:prstGeom>
            <a:solidFill>
              <a:schemeClr val="bg1"/>
            </a:solidFill>
            <a:ln w="253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Rectangle 7"/>
            <p:cNvSpPr>
              <a:spLocks noChangeArrowheads="1"/>
            </p:cNvSpPr>
            <p:nvPr/>
          </p:nvSpPr>
          <p:spPr bwMode="auto">
            <a:xfrm>
              <a:off x="744" y="2176"/>
              <a:ext cx="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u="sng">
                  <a:latin typeface="Arial" charset="0"/>
                </a:rPr>
                <a:t>MMMM</a:t>
              </a:r>
            </a:p>
          </p:txBody>
        </p:sp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720" y="2374"/>
              <a:ext cx="5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xxx: ____</a:t>
              </a:r>
            </a:p>
          </p:txBody>
        </p:sp>
        <p:sp>
          <p:nvSpPr>
            <p:cNvPr id="19500" name="Rectangle 9"/>
            <p:cNvSpPr>
              <a:spLocks noChangeArrowheads="1"/>
            </p:cNvSpPr>
            <p:nvPr/>
          </p:nvSpPr>
          <p:spPr bwMode="auto">
            <a:xfrm>
              <a:off x="720" y="2518"/>
              <a:ext cx="5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xxx: ____</a:t>
              </a: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720" y="2656"/>
              <a:ext cx="5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xxx: ____</a:t>
              </a:r>
            </a:p>
          </p:txBody>
        </p:sp>
        <p:sp>
          <p:nvSpPr>
            <p:cNvPr id="19502" name="AutoShape 11"/>
            <p:cNvSpPr>
              <a:spLocks noChangeArrowheads="1"/>
            </p:cNvSpPr>
            <p:nvPr/>
          </p:nvSpPr>
          <p:spPr bwMode="auto">
            <a:xfrm>
              <a:off x="1304" y="2751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AutoShape 12"/>
            <p:cNvSpPr>
              <a:spLocks noChangeArrowheads="1"/>
            </p:cNvSpPr>
            <p:nvPr/>
          </p:nvSpPr>
          <p:spPr bwMode="auto">
            <a:xfrm>
              <a:off x="1658" y="2751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1" name="Group 45"/>
          <p:cNvGrpSpPr>
            <a:grpSpLocks/>
          </p:cNvGrpSpPr>
          <p:nvPr/>
        </p:nvGrpSpPr>
        <p:grpSpPr bwMode="auto">
          <a:xfrm>
            <a:off x="6651625" y="1865040"/>
            <a:ext cx="2174875" cy="2584450"/>
            <a:chOff x="2820" y="1993"/>
            <a:chExt cx="1370" cy="1628"/>
          </a:xfrm>
        </p:grpSpPr>
        <p:sp>
          <p:nvSpPr>
            <p:cNvPr id="19464" name="Rectangle 14"/>
            <p:cNvSpPr>
              <a:spLocks noChangeArrowheads="1"/>
            </p:cNvSpPr>
            <p:nvPr/>
          </p:nvSpPr>
          <p:spPr bwMode="auto">
            <a:xfrm>
              <a:off x="2820" y="1993"/>
              <a:ext cx="1370" cy="1628"/>
            </a:xfrm>
            <a:prstGeom prst="rect">
              <a:avLst/>
            </a:prstGeom>
            <a:solidFill>
              <a:schemeClr val="bg1"/>
            </a:solidFill>
            <a:ln w="253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5" name="Group 17"/>
            <p:cNvGrpSpPr>
              <a:grpSpLocks/>
            </p:cNvGrpSpPr>
            <p:nvPr/>
          </p:nvGrpSpPr>
          <p:grpSpPr bwMode="auto">
            <a:xfrm>
              <a:off x="2856" y="2068"/>
              <a:ext cx="546" cy="341"/>
              <a:chOff x="2856" y="2068"/>
              <a:chExt cx="546" cy="341"/>
            </a:xfrm>
          </p:grpSpPr>
          <p:sp>
            <p:nvSpPr>
              <p:cNvPr id="19493" name="Rectangle 15"/>
              <p:cNvSpPr>
                <a:spLocks noChangeArrowheads="1"/>
              </p:cNvSpPr>
              <p:nvPr/>
            </p:nvSpPr>
            <p:spPr bwMode="auto">
              <a:xfrm>
                <a:off x="2856" y="2068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  <p:sp>
            <p:nvSpPr>
              <p:cNvPr id="19494" name="Rectangle 16"/>
              <p:cNvSpPr>
                <a:spLocks noChangeArrowheads="1"/>
              </p:cNvSpPr>
              <p:nvPr/>
            </p:nvSpPr>
            <p:spPr bwMode="auto">
              <a:xfrm>
                <a:off x="2856" y="2236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</p:grpSp>
        <p:grpSp>
          <p:nvGrpSpPr>
            <p:cNvPr id="19466" name="Group 20"/>
            <p:cNvGrpSpPr>
              <a:grpSpLocks/>
            </p:cNvGrpSpPr>
            <p:nvPr/>
          </p:nvGrpSpPr>
          <p:grpSpPr bwMode="auto">
            <a:xfrm>
              <a:off x="2856" y="2416"/>
              <a:ext cx="546" cy="341"/>
              <a:chOff x="2856" y="2416"/>
              <a:chExt cx="546" cy="341"/>
            </a:xfrm>
          </p:grpSpPr>
          <p:sp>
            <p:nvSpPr>
              <p:cNvPr id="19491" name="Rectangle 18"/>
              <p:cNvSpPr>
                <a:spLocks noChangeArrowheads="1"/>
              </p:cNvSpPr>
              <p:nvPr/>
            </p:nvSpPr>
            <p:spPr bwMode="auto">
              <a:xfrm>
                <a:off x="2856" y="2416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  <p:sp>
            <p:nvSpPr>
              <p:cNvPr id="19492" name="Rectangle 19"/>
              <p:cNvSpPr>
                <a:spLocks noChangeArrowheads="1"/>
              </p:cNvSpPr>
              <p:nvPr/>
            </p:nvSpPr>
            <p:spPr bwMode="auto">
              <a:xfrm>
                <a:off x="2856" y="2584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</p:grpSp>
        <p:sp>
          <p:nvSpPr>
            <p:cNvPr id="19467" name="AutoShape 21"/>
            <p:cNvSpPr>
              <a:spLocks noChangeArrowheads="1"/>
            </p:cNvSpPr>
            <p:nvPr/>
          </p:nvSpPr>
          <p:spPr bwMode="auto">
            <a:xfrm>
              <a:off x="2912" y="2787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AutoShape 22"/>
            <p:cNvSpPr>
              <a:spLocks noChangeArrowheads="1"/>
            </p:cNvSpPr>
            <p:nvPr/>
          </p:nvSpPr>
          <p:spPr bwMode="auto">
            <a:xfrm>
              <a:off x="3230" y="2787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9" name="Group 25"/>
            <p:cNvGrpSpPr>
              <a:grpSpLocks/>
            </p:cNvGrpSpPr>
            <p:nvPr/>
          </p:nvGrpSpPr>
          <p:grpSpPr bwMode="auto">
            <a:xfrm>
              <a:off x="3546" y="2068"/>
              <a:ext cx="546" cy="341"/>
              <a:chOff x="3546" y="2068"/>
              <a:chExt cx="546" cy="341"/>
            </a:xfrm>
          </p:grpSpPr>
          <p:sp>
            <p:nvSpPr>
              <p:cNvPr id="19489" name="Rectangle 23"/>
              <p:cNvSpPr>
                <a:spLocks noChangeArrowheads="1"/>
              </p:cNvSpPr>
              <p:nvPr/>
            </p:nvSpPr>
            <p:spPr bwMode="auto">
              <a:xfrm>
                <a:off x="3546" y="2068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Arial" charset="0"/>
                  </a:rPr>
                  <a:t>xxx: ____</a:t>
                </a:r>
              </a:p>
            </p:txBody>
          </p:sp>
          <p:sp>
            <p:nvSpPr>
              <p:cNvPr id="19490" name="Rectangle 24"/>
              <p:cNvSpPr>
                <a:spLocks noChangeArrowheads="1"/>
              </p:cNvSpPr>
              <p:nvPr/>
            </p:nvSpPr>
            <p:spPr bwMode="auto">
              <a:xfrm>
                <a:off x="3546" y="2236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</p:grpSp>
        <p:grpSp>
          <p:nvGrpSpPr>
            <p:cNvPr id="19470" name="Group 28"/>
            <p:cNvGrpSpPr>
              <a:grpSpLocks/>
            </p:cNvGrpSpPr>
            <p:nvPr/>
          </p:nvGrpSpPr>
          <p:grpSpPr bwMode="auto">
            <a:xfrm>
              <a:off x="3546" y="2416"/>
              <a:ext cx="546" cy="341"/>
              <a:chOff x="3546" y="2416"/>
              <a:chExt cx="546" cy="341"/>
            </a:xfrm>
          </p:grpSpPr>
          <p:sp>
            <p:nvSpPr>
              <p:cNvPr id="19487" name="Rectangle 26"/>
              <p:cNvSpPr>
                <a:spLocks noChangeArrowheads="1"/>
              </p:cNvSpPr>
              <p:nvPr/>
            </p:nvSpPr>
            <p:spPr bwMode="auto">
              <a:xfrm>
                <a:off x="3546" y="2416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  <p:sp>
            <p:nvSpPr>
              <p:cNvPr id="19488" name="Rectangle 27"/>
              <p:cNvSpPr>
                <a:spLocks noChangeArrowheads="1"/>
              </p:cNvSpPr>
              <p:nvPr/>
            </p:nvSpPr>
            <p:spPr bwMode="auto">
              <a:xfrm>
                <a:off x="3546" y="2584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</p:grpSp>
        <p:sp>
          <p:nvSpPr>
            <p:cNvPr id="19471" name="AutoShape 29"/>
            <p:cNvSpPr>
              <a:spLocks noChangeArrowheads="1"/>
            </p:cNvSpPr>
            <p:nvPr/>
          </p:nvSpPr>
          <p:spPr bwMode="auto">
            <a:xfrm>
              <a:off x="3602" y="2787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AutoShape 30"/>
            <p:cNvSpPr>
              <a:spLocks noChangeArrowheads="1"/>
            </p:cNvSpPr>
            <p:nvPr/>
          </p:nvSpPr>
          <p:spPr bwMode="auto">
            <a:xfrm>
              <a:off x="3920" y="2787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AutoShape 31"/>
            <p:cNvSpPr>
              <a:spLocks noChangeArrowheads="1"/>
            </p:cNvSpPr>
            <p:nvPr/>
          </p:nvSpPr>
          <p:spPr bwMode="auto">
            <a:xfrm>
              <a:off x="3098" y="2949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AutoShape 32"/>
            <p:cNvSpPr>
              <a:spLocks noChangeArrowheads="1"/>
            </p:cNvSpPr>
            <p:nvPr/>
          </p:nvSpPr>
          <p:spPr bwMode="auto">
            <a:xfrm>
              <a:off x="3416" y="2949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33"/>
            <p:cNvSpPr>
              <a:spLocks noChangeArrowheads="1"/>
            </p:cNvSpPr>
            <p:nvPr/>
          </p:nvSpPr>
          <p:spPr bwMode="auto">
            <a:xfrm>
              <a:off x="3770" y="2949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6" name="Group 36"/>
            <p:cNvGrpSpPr>
              <a:grpSpLocks/>
            </p:cNvGrpSpPr>
            <p:nvPr/>
          </p:nvGrpSpPr>
          <p:grpSpPr bwMode="auto">
            <a:xfrm>
              <a:off x="2880" y="3124"/>
              <a:ext cx="546" cy="341"/>
              <a:chOff x="2880" y="3124"/>
              <a:chExt cx="546" cy="341"/>
            </a:xfrm>
          </p:grpSpPr>
          <p:sp>
            <p:nvSpPr>
              <p:cNvPr id="19485" name="Rectangle 34"/>
              <p:cNvSpPr>
                <a:spLocks noChangeArrowheads="1"/>
              </p:cNvSpPr>
              <p:nvPr/>
            </p:nvSpPr>
            <p:spPr bwMode="auto">
              <a:xfrm>
                <a:off x="2880" y="3124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  <p:sp>
            <p:nvSpPr>
              <p:cNvPr id="19486" name="Rectangle 35"/>
              <p:cNvSpPr>
                <a:spLocks noChangeArrowheads="1"/>
              </p:cNvSpPr>
              <p:nvPr/>
            </p:nvSpPr>
            <p:spPr bwMode="auto">
              <a:xfrm>
                <a:off x="2880" y="3292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</p:grpSp>
        <p:grpSp>
          <p:nvGrpSpPr>
            <p:cNvPr id="19477" name="Group 39"/>
            <p:cNvGrpSpPr>
              <a:grpSpLocks/>
            </p:cNvGrpSpPr>
            <p:nvPr/>
          </p:nvGrpSpPr>
          <p:grpSpPr bwMode="auto">
            <a:xfrm>
              <a:off x="3570" y="3124"/>
              <a:ext cx="546" cy="341"/>
              <a:chOff x="3570" y="3124"/>
              <a:chExt cx="546" cy="341"/>
            </a:xfrm>
          </p:grpSpPr>
          <p:sp>
            <p:nvSpPr>
              <p:cNvPr id="19483" name="Rectangle 37"/>
              <p:cNvSpPr>
                <a:spLocks noChangeArrowheads="1"/>
              </p:cNvSpPr>
              <p:nvPr/>
            </p:nvSpPr>
            <p:spPr bwMode="auto">
              <a:xfrm>
                <a:off x="3570" y="3124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  <p:sp>
            <p:nvSpPr>
              <p:cNvPr id="19484" name="Rectangle 38"/>
              <p:cNvSpPr>
                <a:spLocks noChangeArrowheads="1"/>
              </p:cNvSpPr>
              <p:nvPr/>
            </p:nvSpPr>
            <p:spPr bwMode="auto">
              <a:xfrm>
                <a:off x="3570" y="3292"/>
                <a:ext cx="5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xxx: ____</a:t>
                </a:r>
              </a:p>
            </p:txBody>
          </p:sp>
        </p:grpSp>
        <p:sp>
          <p:nvSpPr>
            <p:cNvPr id="19478" name="AutoShape 40"/>
            <p:cNvSpPr>
              <a:spLocks noChangeArrowheads="1"/>
            </p:cNvSpPr>
            <p:nvPr/>
          </p:nvSpPr>
          <p:spPr bwMode="auto">
            <a:xfrm>
              <a:off x="3020" y="3495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AutoShape 41"/>
            <p:cNvSpPr>
              <a:spLocks noChangeArrowheads="1"/>
            </p:cNvSpPr>
            <p:nvPr/>
          </p:nvSpPr>
          <p:spPr bwMode="auto">
            <a:xfrm>
              <a:off x="3338" y="3495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AutoShape 42"/>
            <p:cNvSpPr>
              <a:spLocks noChangeArrowheads="1"/>
            </p:cNvSpPr>
            <p:nvPr/>
          </p:nvSpPr>
          <p:spPr bwMode="auto">
            <a:xfrm>
              <a:off x="3692" y="3495"/>
              <a:ext cx="244" cy="94"/>
            </a:xfrm>
            <a:prstGeom prst="roundRect">
              <a:avLst>
                <a:gd name="adj" fmla="val 47051"/>
              </a:avLst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43"/>
            <p:cNvSpPr>
              <a:spLocks noChangeArrowheads="1"/>
            </p:cNvSpPr>
            <p:nvPr/>
          </p:nvSpPr>
          <p:spPr bwMode="auto">
            <a:xfrm>
              <a:off x="3228" y="2014"/>
              <a:ext cx="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u="sng">
                  <a:latin typeface="Arial" charset="0"/>
                </a:rPr>
                <a:t>MMMM</a:t>
              </a:r>
            </a:p>
          </p:txBody>
        </p:sp>
        <p:sp>
          <p:nvSpPr>
            <p:cNvPr id="19482" name="Rectangle 44"/>
            <p:cNvSpPr>
              <a:spLocks noChangeArrowheads="1"/>
            </p:cNvSpPr>
            <p:nvPr/>
          </p:nvSpPr>
          <p:spPr bwMode="auto">
            <a:xfrm>
              <a:off x="3258" y="3046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u="sng">
                  <a:latin typeface="Arial" charset="0"/>
                </a:rPr>
                <a:t>NNNN</a:t>
              </a:r>
            </a:p>
          </p:txBody>
        </p:sp>
      </p:grpSp>
      <p:sp>
        <p:nvSpPr>
          <p:cNvPr id="19462" name="Rectangle 46"/>
          <p:cNvSpPr>
            <a:spLocks noChangeArrowheads="1"/>
          </p:cNvSpPr>
          <p:nvPr/>
        </p:nvSpPr>
        <p:spPr bwMode="auto">
          <a:xfrm>
            <a:off x="7236282" y="6410391"/>
            <a:ext cx="592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 dirty="0">
                <a:latin typeface="Wingdings" pitchFamily="2" charset="2"/>
              </a:rPr>
              <a:t> </a:t>
            </a:r>
          </a:p>
        </p:txBody>
      </p:sp>
      <p:sp>
        <p:nvSpPr>
          <p:cNvPr id="19463" name="Rectangle 47"/>
          <p:cNvSpPr>
            <a:spLocks noChangeArrowheads="1"/>
          </p:cNvSpPr>
          <p:nvPr/>
        </p:nvSpPr>
        <p:spPr bwMode="auto">
          <a:xfrm>
            <a:off x="7337425" y="4430440"/>
            <a:ext cx="55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 dirty="0">
                <a:latin typeface="Wingdings" pitchFamily="2" charset="2"/>
              </a:rPr>
              <a:t>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Repairing </a:t>
            </a:r>
            <a:r>
              <a:rPr lang="en-US" dirty="0" smtClean="0"/>
              <a:t>Design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Excessive display density solved by factoring</a:t>
            </a:r>
          </a:p>
          <a:p>
            <a:pPr marL="0" indent="0" eaLnBrk="1" hangingPunct="1"/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54" r="1961"/>
          <a:stretch>
            <a:fillRect/>
          </a:stretch>
        </p:blipFill>
        <p:spPr bwMode="auto">
          <a:xfrm>
            <a:off x="2690571" y="2076390"/>
            <a:ext cx="6012160" cy="470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  <p:extLst>
      <p:ext uri="{BB962C8B-B14F-4D97-AF65-F5344CB8AC3E}">
        <p14:creationId xmlns:p14="http://schemas.microsoft.com/office/powerpoint/2010/main" val="38076118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Repairing </a:t>
            </a:r>
            <a:r>
              <a:rPr lang="en-US" dirty="0" smtClean="0"/>
              <a:t>Design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Excessive display density solved by tabs</a:t>
            </a:r>
          </a:p>
          <a:p>
            <a:pPr lvl="1" eaLnBrk="1" hangingPunct="1"/>
            <a:r>
              <a:rPr lang="en-US" dirty="0" smtClean="0"/>
              <a:t>but </a:t>
            </a:r>
            <a:r>
              <a:rPr lang="en-US" dirty="0"/>
              <a:t>can be overdone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33813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30" y="2636912"/>
            <a:ext cx="3235325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615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Legibility and readability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Characters, symbols, graphical elements should be easily noticable and distinguishable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148263" y="3802063"/>
            <a:ext cx="1898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Braggadocio" pitchFamily="82" charset="0"/>
              </a:rPr>
              <a:t>Text set in </a:t>
            </a:r>
            <a:br>
              <a:rPr lang="en-US">
                <a:latin typeface="Braggadocio" pitchFamily="82" charset="0"/>
              </a:rPr>
            </a:br>
            <a:r>
              <a:rPr lang="en-US">
                <a:latin typeface="Braggadocio" pitchFamily="82" charset="0"/>
              </a:rPr>
              <a:t>Braggadocio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5650" y="2852738"/>
            <a:ext cx="1673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Text set in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Helvetica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148263" y="4776788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ourier New" pitchFamily="49" charset="0"/>
              </a:rPr>
              <a:t>Text set in 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Courier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148263" y="2924175"/>
            <a:ext cx="2027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TEXT SET IN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CAPITOLS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11288" y="5851525"/>
            <a:ext cx="592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756275" y="59578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82638" y="4208463"/>
            <a:ext cx="1900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Text set in 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Times Roman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Legibility and readability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Proper use of typography </a:t>
            </a:r>
          </a:p>
          <a:p>
            <a:pPr lvl="1" eaLnBrk="1" hangingPunct="1"/>
            <a:r>
              <a:rPr lang="en-US" smtClean="0"/>
              <a:t>1-2 typefaces (3 max)</a:t>
            </a:r>
          </a:p>
          <a:p>
            <a:pPr lvl="1" eaLnBrk="1" hangingPunct="1"/>
            <a:r>
              <a:rPr lang="en-US" smtClean="0"/>
              <a:t>normal, italics, bold</a:t>
            </a:r>
          </a:p>
          <a:p>
            <a:pPr lvl="1" eaLnBrk="1" hangingPunct="1"/>
            <a:r>
              <a:rPr lang="en-US" smtClean="0"/>
              <a:t>1-3 sizes max</a:t>
            </a:r>
            <a:br>
              <a:rPr lang="en-US" smtClean="0"/>
            </a:br>
            <a:endParaRPr lang="en-US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3141663"/>
            <a:ext cx="1096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Large</a:t>
            </a:r>
            <a:endParaRPr lang="en-US">
              <a:latin typeface="Arial" charset="0"/>
            </a:endParaRPr>
          </a:p>
          <a:p>
            <a:pPr eaLnBrk="0" hangingPunct="0"/>
            <a:r>
              <a:rPr lang="en-US" sz="1800">
                <a:latin typeface="Arial" charset="0"/>
              </a:rPr>
              <a:t>Medium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Small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151438" y="3190875"/>
            <a:ext cx="108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Large</a:t>
            </a:r>
          </a:p>
          <a:p>
            <a:pPr eaLnBrk="0" hangingPunct="0"/>
            <a:r>
              <a:rPr lang="en-US" sz="2000">
                <a:latin typeface="Arial" charset="0"/>
              </a:rPr>
              <a:t>Medium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600">
                <a:latin typeface="Arial" charset="0"/>
              </a:rPr>
              <a:t>Small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63713" y="5876925"/>
            <a:ext cx="592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69013" y="5961063"/>
            <a:ext cx="557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grpSp>
        <p:nvGrpSpPr>
          <p:cNvPr id="23560" name="Group 11"/>
          <p:cNvGrpSpPr>
            <a:grpSpLocks/>
          </p:cNvGrpSpPr>
          <p:nvPr/>
        </p:nvGrpSpPr>
        <p:grpSpPr bwMode="auto">
          <a:xfrm>
            <a:off x="1047750" y="4473575"/>
            <a:ext cx="2444750" cy="1277938"/>
            <a:chOff x="1141" y="2309"/>
            <a:chExt cx="1540" cy="805"/>
          </a:xfrm>
        </p:grpSpPr>
        <p:sp>
          <p:nvSpPr>
            <p:cNvPr id="23565" name="Rectangle 8"/>
            <p:cNvSpPr>
              <a:spLocks noChangeArrowheads="1"/>
            </p:cNvSpPr>
            <p:nvPr/>
          </p:nvSpPr>
          <p:spPr bwMode="auto">
            <a:xfrm>
              <a:off x="1141" y="230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Readable</a:t>
              </a:r>
            </a:p>
          </p:txBody>
        </p:sp>
        <p:sp>
          <p:nvSpPr>
            <p:cNvPr id="23566" name="Rectangle 9"/>
            <p:cNvSpPr>
              <a:spLocks noChangeArrowheads="1"/>
            </p:cNvSpPr>
            <p:nvPr/>
          </p:nvSpPr>
          <p:spPr bwMode="auto">
            <a:xfrm>
              <a:off x="1259" y="2828"/>
              <a:ext cx="141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Design components to be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inviting and attractive</a:t>
              </a:r>
            </a:p>
          </p:txBody>
        </p:sp>
        <p:sp>
          <p:nvSpPr>
            <p:cNvPr id="23567" name="Rectangle 10"/>
            <p:cNvSpPr>
              <a:spLocks noChangeArrowheads="1"/>
            </p:cNvSpPr>
            <p:nvPr/>
          </p:nvSpPr>
          <p:spPr bwMode="auto">
            <a:xfrm>
              <a:off x="1268" y="2523"/>
              <a:ext cx="141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Design components to be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inviting and attractive</a:t>
              </a:r>
            </a:p>
          </p:txBody>
        </p:sp>
      </p:grpSp>
      <p:grpSp>
        <p:nvGrpSpPr>
          <p:cNvPr id="23561" name="Group 15"/>
          <p:cNvGrpSpPr>
            <a:grpSpLocks/>
          </p:cNvGrpSpPr>
          <p:nvPr/>
        </p:nvGrpSpPr>
        <p:grpSpPr bwMode="auto">
          <a:xfrm>
            <a:off x="5154613" y="4513263"/>
            <a:ext cx="2652712" cy="1277937"/>
            <a:chOff x="3677" y="2339"/>
            <a:chExt cx="1671" cy="805"/>
          </a:xfrm>
        </p:grpSpPr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3677" y="2339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 i="1" u="sng">
                  <a:latin typeface="Arial" charset="0"/>
                </a:rPr>
                <a:t>Unreadable</a:t>
              </a:r>
            </a:p>
          </p:txBody>
        </p:sp>
        <p:sp>
          <p:nvSpPr>
            <p:cNvPr id="23563" name="Rectangle 13"/>
            <p:cNvSpPr>
              <a:spLocks noChangeArrowheads="1"/>
            </p:cNvSpPr>
            <p:nvPr/>
          </p:nvSpPr>
          <p:spPr bwMode="auto">
            <a:xfrm>
              <a:off x="3795" y="2858"/>
              <a:ext cx="15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Century Gothic" pitchFamily="34" charset="0"/>
                </a:rPr>
                <a:t>Design components to be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400" b="1">
                  <a:solidFill>
                    <a:srgbClr val="FF0000"/>
                  </a:solidFill>
                  <a:latin typeface="Century Gothic" pitchFamily="34" charset="0"/>
                </a:rPr>
                <a:t>inviting</a:t>
              </a:r>
              <a:r>
                <a:rPr lang="en-US" sz="1400">
                  <a:latin typeface="Century Gothic" pitchFamily="34" charset="0"/>
                </a:rPr>
                <a:t> and </a:t>
              </a:r>
              <a:r>
                <a:rPr lang="en-US" sz="1400" b="1" i="1">
                  <a:solidFill>
                    <a:srgbClr val="FF0000"/>
                  </a:solidFill>
                  <a:latin typeface="Century Gothic" pitchFamily="34" charset="0"/>
                </a:rPr>
                <a:t>attractive</a:t>
              </a:r>
            </a:p>
          </p:txBody>
        </p:sp>
        <p:sp>
          <p:nvSpPr>
            <p:cNvPr id="23564" name="Rectangle 14"/>
            <p:cNvSpPr>
              <a:spLocks noChangeArrowheads="1"/>
            </p:cNvSpPr>
            <p:nvPr/>
          </p:nvSpPr>
          <p:spPr bwMode="auto">
            <a:xfrm>
              <a:off x="3804" y="2553"/>
              <a:ext cx="128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Times New Roman" pitchFamily="18" charset="0"/>
                </a:rPr>
                <a:t>Design components to be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400" i="1">
                  <a:latin typeface="Times New Roman" pitchFamily="18" charset="0"/>
                </a:rPr>
                <a:t>inviting</a:t>
              </a:r>
              <a:r>
                <a:rPr lang="en-US" sz="1400">
                  <a:latin typeface="Times New Roman" pitchFamily="18" charset="0"/>
                </a:rPr>
                <a:t> and </a:t>
              </a:r>
              <a:r>
                <a:rPr lang="en-US" sz="1400" u="sng">
                  <a:latin typeface="Times New Roman" pitchFamily="18" charset="0"/>
                </a:rPr>
                <a:t>attractive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CRAP Recap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3200" b="1" dirty="0" smtClean="0"/>
              <a:t>C</a:t>
            </a:r>
            <a:r>
              <a:rPr lang="en-US" dirty="0" smtClean="0"/>
              <a:t>ontrast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make different things different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brings out dominant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mutes lesser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creates dynamism</a:t>
            </a:r>
            <a:br>
              <a:rPr lang="en-US" sz="1600" dirty="0" smtClean="0"/>
            </a:br>
            <a:endParaRPr lang="en-US" sz="16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3200" b="1" dirty="0" smtClean="0"/>
              <a:t>R</a:t>
            </a:r>
            <a:r>
              <a:rPr lang="en-US" dirty="0" smtClean="0"/>
              <a:t>epetition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repeat design throughout the interface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consistency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creates unity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3200" b="1" dirty="0" smtClean="0"/>
              <a:t>A</a:t>
            </a:r>
            <a:r>
              <a:rPr lang="en-US" sz="1800" dirty="0" smtClean="0"/>
              <a:t>lignment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visually connects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creates a visual flow</a:t>
            </a:r>
            <a:br>
              <a:rPr lang="en-US" sz="1600" dirty="0" smtClean="0"/>
            </a:br>
            <a:endParaRPr lang="en-US" sz="16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3200" b="1" dirty="0" smtClean="0"/>
              <a:t>P</a:t>
            </a:r>
            <a:r>
              <a:rPr lang="en-US" dirty="0" smtClean="0"/>
              <a:t>roximity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groups related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separates unrelated ones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6643688"/>
            <a:ext cx="3211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Robin Williams Non-Designers Design Book, Peachpit Press</a:t>
            </a:r>
          </a:p>
        </p:txBody>
      </p: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6565409" y="2886331"/>
            <a:ext cx="2018204" cy="1528507"/>
            <a:chOff x="3708400" y="3357563"/>
            <a:chExt cx="5099050" cy="3382962"/>
          </a:xfrm>
        </p:grpSpPr>
        <p:pic>
          <p:nvPicPr>
            <p:cNvPr id="82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357563"/>
              <a:ext cx="4451350" cy="311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4" name="AutoShape 6"/>
            <p:cNvSpPr>
              <a:spLocks/>
            </p:cNvSpPr>
            <p:nvPr/>
          </p:nvSpPr>
          <p:spPr bwMode="auto">
            <a:xfrm>
              <a:off x="3708400" y="3500438"/>
              <a:ext cx="282575" cy="287337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14606"/>
                <a:gd name="adj5" fmla="val 120440"/>
                <a:gd name="adj6" fmla="val 305616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8225" name="AutoShape 8"/>
            <p:cNvSpPr>
              <a:spLocks/>
            </p:cNvSpPr>
            <p:nvPr/>
          </p:nvSpPr>
          <p:spPr bwMode="auto">
            <a:xfrm>
              <a:off x="3708400" y="4581525"/>
              <a:ext cx="282575" cy="287338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61236"/>
                <a:gd name="adj5" fmla="val 57458"/>
                <a:gd name="adj6" fmla="val 400000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8226" name="AutoShape 9"/>
            <p:cNvSpPr>
              <a:spLocks/>
            </p:cNvSpPr>
            <p:nvPr/>
          </p:nvSpPr>
          <p:spPr bwMode="auto">
            <a:xfrm>
              <a:off x="7959725" y="4508500"/>
              <a:ext cx="282575" cy="287338"/>
            </a:xfrm>
            <a:prstGeom prst="accentCallout2">
              <a:avLst>
                <a:gd name="adj1" fmla="val 39778"/>
                <a:gd name="adj2" fmla="val -26968"/>
                <a:gd name="adj3" fmla="val 39778"/>
                <a:gd name="adj4" fmla="val -255616"/>
                <a:gd name="adj5" fmla="val 54694"/>
                <a:gd name="adj6" fmla="val -491574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8227" name="AutoShape 10"/>
            <p:cNvSpPr>
              <a:spLocks/>
            </p:cNvSpPr>
            <p:nvPr/>
          </p:nvSpPr>
          <p:spPr bwMode="auto">
            <a:xfrm>
              <a:off x="4572000" y="6453188"/>
              <a:ext cx="282575" cy="287337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70227"/>
                <a:gd name="adj5" fmla="val -139778"/>
                <a:gd name="adj6" fmla="val 417977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4</a:t>
              </a:r>
            </a:p>
          </p:txBody>
        </p:sp>
        <p:sp>
          <p:nvSpPr>
            <p:cNvPr id="8228" name="Line 11"/>
            <p:cNvSpPr>
              <a:spLocks noChangeShapeType="1"/>
            </p:cNvSpPr>
            <p:nvPr/>
          </p:nvSpPr>
          <p:spPr bwMode="auto">
            <a:xfrm>
              <a:off x="4067175" y="3644900"/>
              <a:ext cx="649288" cy="576263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29" name="Line 12"/>
            <p:cNvSpPr>
              <a:spLocks noChangeShapeType="1"/>
            </p:cNvSpPr>
            <p:nvPr/>
          </p:nvSpPr>
          <p:spPr bwMode="auto">
            <a:xfrm>
              <a:off x="4067175" y="4724400"/>
              <a:ext cx="649288" cy="576263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30" name="Line 13"/>
            <p:cNvSpPr>
              <a:spLocks noChangeShapeType="1"/>
            </p:cNvSpPr>
            <p:nvPr/>
          </p:nvSpPr>
          <p:spPr bwMode="auto">
            <a:xfrm>
              <a:off x="4067175" y="4724400"/>
              <a:ext cx="649288" cy="1081088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31" name="Line 14"/>
            <p:cNvSpPr>
              <a:spLocks noChangeShapeType="1"/>
            </p:cNvSpPr>
            <p:nvPr/>
          </p:nvSpPr>
          <p:spPr bwMode="auto">
            <a:xfrm flipH="1">
              <a:off x="7308850" y="4652963"/>
              <a:ext cx="576263" cy="576262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32" name="Line 15"/>
            <p:cNvSpPr>
              <a:spLocks noChangeShapeType="1"/>
            </p:cNvSpPr>
            <p:nvPr/>
          </p:nvSpPr>
          <p:spPr bwMode="auto">
            <a:xfrm flipH="1">
              <a:off x="6300788" y="4652963"/>
              <a:ext cx="1584325" cy="1152525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33" name="Line 16"/>
            <p:cNvSpPr>
              <a:spLocks noChangeShapeType="1"/>
            </p:cNvSpPr>
            <p:nvPr/>
          </p:nvSpPr>
          <p:spPr bwMode="auto">
            <a:xfrm flipH="1">
              <a:off x="4932363" y="5516563"/>
              <a:ext cx="1008062" cy="1009650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34" name="Line 17"/>
            <p:cNvSpPr>
              <a:spLocks noChangeShapeType="1"/>
            </p:cNvSpPr>
            <p:nvPr/>
          </p:nvSpPr>
          <p:spPr bwMode="auto">
            <a:xfrm flipH="1">
              <a:off x="4932363" y="4941888"/>
              <a:ext cx="719137" cy="1584325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4765357" y="1590572"/>
            <a:ext cx="1882974" cy="1149453"/>
            <a:chOff x="3708400" y="3357563"/>
            <a:chExt cx="5099050" cy="3113087"/>
          </a:xfrm>
        </p:grpSpPr>
        <p:pic>
          <p:nvPicPr>
            <p:cNvPr id="82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357563"/>
              <a:ext cx="4451350" cy="311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8" name="AutoShape 15"/>
            <p:cNvSpPr>
              <a:spLocks/>
            </p:cNvSpPr>
            <p:nvPr/>
          </p:nvSpPr>
          <p:spPr bwMode="auto">
            <a:xfrm>
              <a:off x="3708400" y="3500438"/>
              <a:ext cx="282575" cy="287337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14606"/>
                <a:gd name="adj5" fmla="val 120440"/>
                <a:gd name="adj6" fmla="val 305616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8219" name="AutoShape 16"/>
            <p:cNvSpPr>
              <a:spLocks/>
            </p:cNvSpPr>
            <p:nvPr/>
          </p:nvSpPr>
          <p:spPr bwMode="auto">
            <a:xfrm>
              <a:off x="3708400" y="3933825"/>
              <a:ext cx="282575" cy="287338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25282"/>
                <a:gd name="adj5" fmla="val 85083"/>
                <a:gd name="adj6" fmla="val 326968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8220" name="AutoShape 17"/>
            <p:cNvSpPr>
              <a:spLocks/>
            </p:cNvSpPr>
            <p:nvPr/>
          </p:nvSpPr>
          <p:spPr bwMode="auto">
            <a:xfrm>
              <a:off x="3708400" y="4581525"/>
              <a:ext cx="282575" cy="287338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61236"/>
                <a:gd name="adj5" fmla="val 57458"/>
                <a:gd name="adj6" fmla="val 400000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8221" name="AutoShape 18"/>
            <p:cNvSpPr>
              <a:spLocks/>
            </p:cNvSpPr>
            <p:nvPr/>
          </p:nvSpPr>
          <p:spPr bwMode="auto">
            <a:xfrm>
              <a:off x="3708400" y="5157788"/>
              <a:ext cx="282575" cy="287337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307866"/>
                <a:gd name="adj5" fmla="val 26519"/>
                <a:gd name="adj6" fmla="val 494384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4</a:t>
              </a:r>
            </a:p>
          </p:txBody>
        </p:sp>
        <p:sp>
          <p:nvSpPr>
            <p:cNvPr id="8222" name="AutoShape 19"/>
            <p:cNvSpPr>
              <a:spLocks/>
            </p:cNvSpPr>
            <p:nvPr/>
          </p:nvSpPr>
          <p:spPr bwMode="auto">
            <a:xfrm>
              <a:off x="3708400" y="5661025"/>
              <a:ext cx="282575" cy="287338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333148"/>
                <a:gd name="adj5" fmla="val -73481"/>
                <a:gd name="adj6" fmla="val 545505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5</a:t>
              </a:r>
            </a:p>
          </p:txBody>
        </p:sp>
      </p:grpSp>
      <p:grpSp>
        <p:nvGrpSpPr>
          <p:cNvPr id="8199" name="Group 41"/>
          <p:cNvGrpSpPr>
            <a:grpSpLocks/>
          </p:cNvGrpSpPr>
          <p:nvPr/>
        </p:nvGrpSpPr>
        <p:grpSpPr bwMode="auto">
          <a:xfrm>
            <a:off x="4644008" y="3992618"/>
            <a:ext cx="2005909" cy="1698570"/>
            <a:chOff x="3851275" y="2505075"/>
            <a:chExt cx="4956175" cy="4195763"/>
          </a:xfrm>
        </p:grpSpPr>
        <p:pic>
          <p:nvPicPr>
            <p:cNvPr id="8212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357563"/>
              <a:ext cx="4451350" cy="311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3" name="AutoShape 76"/>
            <p:cNvSpPr>
              <a:spLocks/>
            </p:cNvSpPr>
            <p:nvPr/>
          </p:nvSpPr>
          <p:spPr bwMode="auto">
            <a:xfrm>
              <a:off x="4932363" y="2505075"/>
              <a:ext cx="282575" cy="287338"/>
            </a:xfrm>
            <a:prstGeom prst="accentCallout2">
              <a:avLst>
                <a:gd name="adj1" fmla="val 39778"/>
                <a:gd name="adj2" fmla="val -26968"/>
                <a:gd name="adj3" fmla="val 39778"/>
                <a:gd name="adj4" fmla="val -89324"/>
                <a:gd name="adj5" fmla="val 1348065"/>
                <a:gd name="adj6" fmla="val -92134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8214" name="AutoShape 78"/>
            <p:cNvSpPr>
              <a:spLocks/>
            </p:cNvSpPr>
            <p:nvPr/>
          </p:nvSpPr>
          <p:spPr bwMode="auto">
            <a:xfrm>
              <a:off x="5295900" y="6372225"/>
              <a:ext cx="282575" cy="287338"/>
            </a:xfrm>
            <a:prstGeom prst="accentCallout2">
              <a:avLst>
                <a:gd name="adj1" fmla="val 39778"/>
                <a:gd name="adj2" fmla="val -26968"/>
                <a:gd name="adj3" fmla="val 39778"/>
                <a:gd name="adj4" fmla="val -55616"/>
                <a:gd name="adj5" fmla="val -643093"/>
                <a:gd name="adj6" fmla="val -60676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8215" name="AutoShape 81"/>
            <p:cNvSpPr>
              <a:spLocks/>
            </p:cNvSpPr>
            <p:nvPr/>
          </p:nvSpPr>
          <p:spPr bwMode="auto">
            <a:xfrm>
              <a:off x="3851275" y="4868863"/>
              <a:ext cx="282575" cy="287337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724157"/>
                <a:gd name="adj5" fmla="val 26519"/>
                <a:gd name="adj6" fmla="val 1344384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8216" name="AutoShape 82"/>
            <p:cNvSpPr>
              <a:spLocks/>
            </p:cNvSpPr>
            <p:nvPr/>
          </p:nvSpPr>
          <p:spPr bwMode="auto">
            <a:xfrm>
              <a:off x="4497388" y="6413500"/>
              <a:ext cx="282575" cy="287338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185954"/>
                <a:gd name="adj5" fmla="val -672375"/>
                <a:gd name="adj6" fmla="val 188204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4</a:t>
              </a:r>
            </a:p>
          </p:txBody>
        </p:sp>
      </p:grpSp>
      <p:grpSp>
        <p:nvGrpSpPr>
          <p:cNvPr id="8200" name="Group 47"/>
          <p:cNvGrpSpPr>
            <a:grpSpLocks/>
          </p:cNvGrpSpPr>
          <p:nvPr/>
        </p:nvGrpSpPr>
        <p:grpSpPr bwMode="auto">
          <a:xfrm>
            <a:off x="6674452" y="5448921"/>
            <a:ext cx="2147286" cy="1315418"/>
            <a:chOff x="3635375" y="3213100"/>
            <a:chExt cx="5326063" cy="3257550"/>
          </a:xfrm>
        </p:grpSpPr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357563"/>
              <a:ext cx="4451350" cy="311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2" name="Rectangle 6"/>
            <p:cNvSpPr>
              <a:spLocks noChangeArrowheads="1"/>
            </p:cNvSpPr>
            <p:nvPr/>
          </p:nvSpPr>
          <p:spPr bwMode="auto">
            <a:xfrm>
              <a:off x="4716463" y="3573463"/>
              <a:ext cx="3600450" cy="719137"/>
            </a:xfrm>
            <a:prstGeom prst="rect">
              <a:avLst/>
            </a:prstGeom>
            <a:noFill/>
            <a:ln w="12699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Rectangle 7"/>
            <p:cNvSpPr>
              <a:spLocks noChangeArrowheads="1"/>
            </p:cNvSpPr>
            <p:nvPr/>
          </p:nvSpPr>
          <p:spPr bwMode="auto">
            <a:xfrm>
              <a:off x="4716463" y="4581525"/>
              <a:ext cx="3600450" cy="358775"/>
            </a:xfrm>
            <a:prstGeom prst="rect">
              <a:avLst/>
            </a:prstGeom>
            <a:noFill/>
            <a:ln w="12699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4" name="Rectangle 8"/>
            <p:cNvSpPr>
              <a:spLocks noChangeArrowheads="1"/>
            </p:cNvSpPr>
            <p:nvPr/>
          </p:nvSpPr>
          <p:spPr bwMode="auto">
            <a:xfrm>
              <a:off x="4716463" y="5157788"/>
              <a:ext cx="3600450" cy="358775"/>
            </a:xfrm>
            <a:prstGeom prst="rect">
              <a:avLst/>
            </a:prstGeom>
            <a:noFill/>
            <a:ln w="12699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5" name="Rectangle 9"/>
            <p:cNvSpPr>
              <a:spLocks noChangeArrowheads="1"/>
            </p:cNvSpPr>
            <p:nvPr/>
          </p:nvSpPr>
          <p:spPr bwMode="auto">
            <a:xfrm>
              <a:off x="4716463" y="5661025"/>
              <a:ext cx="3600450" cy="431800"/>
            </a:xfrm>
            <a:prstGeom prst="rect">
              <a:avLst/>
            </a:prstGeom>
            <a:noFill/>
            <a:ln w="12699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6" name="Rectangle 10"/>
            <p:cNvSpPr>
              <a:spLocks noChangeArrowheads="1"/>
            </p:cNvSpPr>
            <p:nvPr/>
          </p:nvSpPr>
          <p:spPr bwMode="auto">
            <a:xfrm flipH="1">
              <a:off x="4716463" y="4581525"/>
              <a:ext cx="287337" cy="1511300"/>
            </a:xfrm>
            <a:prstGeom prst="rect">
              <a:avLst/>
            </a:prstGeom>
            <a:noFill/>
            <a:ln w="12699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7" name="AutoShape 11"/>
            <p:cNvSpPr>
              <a:spLocks/>
            </p:cNvSpPr>
            <p:nvPr/>
          </p:nvSpPr>
          <p:spPr bwMode="auto">
            <a:xfrm>
              <a:off x="3995738" y="3213100"/>
              <a:ext cx="282575" cy="287338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14606"/>
                <a:gd name="adj5" fmla="val 120440"/>
                <a:gd name="adj6" fmla="val 305616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8208" name="AutoShape 12"/>
            <p:cNvSpPr>
              <a:spLocks/>
            </p:cNvSpPr>
            <p:nvPr/>
          </p:nvSpPr>
          <p:spPr bwMode="auto">
            <a:xfrm>
              <a:off x="8678863" y="4797425"/>
              <a:ext cx="282575" cy="287338"/>
            </a:xfrm>
            <a:prstGeom prst="accentCallout2">
              <a:avLst>
                <a:gd name="adj1" fmla="val 39778"/>
                <a:gd name="adj2" fmla="val -26968"/>
                <a:gd name="adj3" fmla="val 39778"/>
                <a:gd name="adj4" fmla="val -78088"/>
                <a:gd name="adj5" fmla="val 176796"/>
                <a:gd name="adj6" fmla="val -130898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8209" name="AutoShape 13"/>
            <p:cNvSpPr>
              <a:spLocks/>
            </p:cNvSpPr>
            <p:nvPr/>
          </p:nvSpPr>
          <p:spPr bwMode="auto">
            <a:xfrm>
              <a:off x="3635375" y="5157788"/>
              <a:ext cx="282575" cy="287337"/>
            </a:xfrm>
            <a:prstGeom prst="accentCallout2">
              <a:avLst>
                <a:gd name="adj1" fmla="val 39778"/>
                <a:gd name="adj2" fmla="val 126968"/>
                <a:gd name="adj3" fmla="val 39778"/>
                <a:gd name="adj4" fmla="val 261236"/>
                <a:gd name="adj5" fmla="val 81769"/>
                <a:gd name="adj6" fmla="val 400000"/>
              </a:avLst>
            </a:prstGeom>
            <a:noFill/>
            <a:ln w="12700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FF9900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8210" name="Line 14"/>
            <p:cNvSpPr>
              <a:spLocks noChangeShapeType="1"/>
            </p:cNvSpPr>
            <p:nvPr/>
          </p:nvSpPr>
          <p:spPr bwMode="auto">
            <a:xfrm>
              <a:off x="8316913" y="4724400"/>
              <a:ext cx="142875" cy="217488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1" name="Line 15"/>
            <p:cNvSpPr>
              <a:spLocks noChangeShapeType="1"/>
            </p:cNvSpPr>
            <p:nvPr/>
          </p:nvSpPr>
          <p:spPr bwMode="auto">
            <a:xfrm flipH="1">
              <a:off x="8316913" y="4941888"/>
              <a:ext cx="142875" cy="863600"/>
            </a:xfrm>
            <a:prstGeom prst="line">
              <a:avLst/>
            </a:prstGeom>
            <a:noFill/>
            <a:ln w="12699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Legibility and readability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typesetting</a:t>
            </a:r>
          </a:p>
          <a:p>
            <a:pPr lvl="1" eaLnBrk="1" hangingPunct="1"/>
            <a:r>
              <a:rPr lang="en-US" smtClean="0"/>
              <a:t>point size</a:t>
            </a:r>
          </a:p>
          <a:p>
            <a:pPr lvl="1" eaLnBrk="1" hangingPunct="1"/>
            <a:r>
              <a:rPr lang="en-US" smtClean="0"/>
              <a:t>word and line spacing</a:t>
            </a:r>
          </a:p>
          <a:p>
            <a:pPr lvl="1" eaLnBrk="1" hangingPunct="1"/>
            <a:r>
              <a:rPr lang="en-US" smtClean="0"/>
              <a:t>line length </a:t>
            </a:r>
          </a:p>
          <a:p>
            <a:pPr lvl="1" eaLnBrk="1" hangingPunct="1"/>
            <a:r>
              <a:rPr lang="en-US" smtClean="0"/>
              <a:t>Indentation</a:t>
            </a:r>
          </a:p>
          <a:p>
            <a:pPr lvl="1" eaLnBrk="1" hangingPunct="1"/>
            <a:r>
              <a:rPr lang="en-US" smtClean="0"/>
              <a:t>color</a:t>
            </a: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6538" y="4497388"/>
            <a:ext cx="2444750" cy="1231900"/>
            <a:chOff x="1141" y="1938"/>
            <a:chExt cx="1540" cy="776"/>
          </a:xfrm>
        </p:grpSpPr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1141" y="1938"/>
              <a:ext cx="6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Readable</a:t>
              </a:r>
            </a:p>
          </p:txBody>
        </p:sp>
        <p:sp>
          <p:nvSpPr>
            <p:cNvPr id="24585" name="Rectangle 5"/>
            <p:cNvSpPr>
              <a:spLocks noChangeArrowheads="1"/>
            </p:cNvSpPr>
            <p:nvPr/>
          </p:nvSpPr>
          <p:spPr bwMode="auto">
            <a:xfrm>
              <a:off x="1259" y="2428"/>
              <a:ext cx="141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Design components to be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inviting and attractive</a:t>
              </a:r>
            </a:p>
          </p:txBody>
        </p:sp>
        <p:sp>
          <p:nvSpPr>
            <p:cNvPr id="24586" name="Rectangle 6"/>
            <p:cNvSpPr>
              <a:spLocks noChangeArrowheads="1"/>
            </p:cNvSpPr>
            <p:nvPr/>
          </p:nvSpPr>
          <p:spPr bwMode="auto">
            <a:xfrm>
              <a:off x="1268" y="2123"/>
              <a:ext cx="141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Design components to be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inviting and attractive</a:t>
              </a:r>
            </a:p>
          </p:txBody>
        </p:sp>
      </p:grp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498725" y="5752743"/>
            <a:ext cx="592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732463" y="574321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572000" y="4621213"/>
            <a:ext cx="293211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bg2"/>
                </a:solidFill>
                <a:latin typeface="Arial" charset="0"/>
              </a:rPr>
              <a:t>Unreadable: Design components</a:t>
            </a:r>
          </a:p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bg2"/>
                </a:solidFill>
                <a:latin typeface="Arial" charset="0"/>
              </a:rPr>
              <a:t>       to be easy to interpret and</a:t>
            </a:r>
          </a:p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bg2"/>
                </a:solidFill>
                <a:latin typeface="Arial" charset="0"/>
              </a:rPr>
              <a:t>understand. Design components to</a:t>
            </a:r>
          </a:p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bg2"/>
                </a:solidFill>
                <a:latin typeface="Arial" charset="0"/>
              </a:rPr>
              <a:t>       be inviting and attractive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Visually Impaired Develo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804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68313" y="4835525"/>
            <a:ext cx="3276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 dirty="0" err="1">
                <a:solidFill>
                  <a:schemeClr val="bg2"/>
                </a:solidFill>
                <a:latin typeface="Verdana" pitchFamily="34" charset="0"/>
              </a:rPr>
              <a:t>Popkin</a:t>
            </a:r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 Software’s System Architect</a:t>
            </a: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HY AM I SHOUT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6"/>
          <p:cNvSpPr>
            <a:spLocks/>
          </p:cNvSpPr>
          <p:nvPr/>
        </p:nvSpPr>
        <p:spPr bwMode="auto">
          <a:xfrm>
            <a:off x="152400" y="5181600"/>
            <a:ext cx="4648200" cy="609600"/>
          </a:xfrm>
          <a:prstGeom prst="borderCallout2">
            <a:avLst>
              <a:gd name="adj1" fmla="val 18750"/>
              <a:gd name="adj2" fmla="val 101639"/>
              <a:gd name="adj3" fmla="val 18750"/>
              <a:gd name="adj4" fmla="val 108810"/>
              <a:gd name="adj5" fmla="val -266926"/>
              <a:gd name="adj6" fmla="val 115981"/>
            </a:avLst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1800" b="1">
                <a:latin typeface="Arial" charset="0"/>
              </a:rPr>
              <a:t>These choices must be really important, 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or are they?</a:t>
            </a:r>
            <a:endParaRPr lang="en-CA" sz="1800" b="1">
              <a:latin typeface="Arial" charset="0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5229978" y="4809050"/>
            <a:ext cx="3276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Time &amp; Chaos</a:t>
            </a:r>
          </a:p>
          <a:p>
            <a:pPr algn="r"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hink A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2990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5"/>
          <p:cNvSpPr>
            <a:spLocks/>
          </p:cNvSpPr>
          <p:nvPr/>
        </p:nvSpPr>
        <p:spPr bwMode="auto">
          <a:xfrm>
            <a:off x="3563938" y="1125538"/>
            <a:ext cx="4895850" cy="609600"/>
          </a:xfrm>
          <a:prstGeom prst="borderCallout2">
            <a:avLst>
              <a:gd name="adj1" fmla="val 18750"/>
              <a:gd name="adj2" fmla="val -1556"/>
              <a:gd name="adj3" fmla="val 18750"/>
              <a:gd name="adj4" fmla="val -5449"/>
              <a:gd name="adj5" fmla="val 278648"/>
              <a:gd name="adj6" fmla="val -9500"/>
            </a:avLst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1800">
                <a:latin typeface="Verdana" pitchFamily="34" charset="0"/>
              </a:rPr>
              <a:t>Greyed-out example text hard to read.</a:t>
            </a:r>
            <a:br>
              <a:rPr lang="en-US" sz="1800">
                <a:latin typeface="Verdana" pitchFamily="34" charset="0"/>
              </a:rPr>
            </a:br>
            <a:r>
              <a:rPr lang="en-US" sz="1800">
                <a:latin typeface="Verdana" pitchFamily="34" charset="0"/>
              </a:rPr>
              <a:t>Why not make it black?</a:t>
            </a:r>
            <a:endParaRPr lang="en-CA" sz="1800">
              <a:latin typeface="Verdana" pitchFamily="34" charset="0"/>
            </a:endParaRPr>
          </a:p>
        </p:txBody>
      </p:sp>
      <p:sp>
        <p:nvSpPr>
          <p:cNvPr id="27652" name="Rectangle 13"/>
          <p:cNvSpPr>
            <a:spLocks noChangeArrowheads="1"/>
          </p:cNvSpPr>
          <p:nvPr/>
        </p:nvSpPr>
        <p:spPr bwMode="auto">
          <a:xfrm>
            <a:off x="3570288" y="4030868"/>
            <a:ext cx="3276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Regional preferences in Windows 95</a:t>
            </a: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Kewl Featur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13160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6"/>
          <p:cNvSpPr>
            <a:spLocks/>
          </p:cNvSpPr>
          <p:nvPr/>
        </p:nvSpPr>
        <p:spPr bwMode="auto">
          <a:xfrm>
            <a:off x="1476375" y="4094163"/>
            <a:ext cx="2692400" cy="609600"/>
          </a:xfrm>
          <a:prstGeom prst="borderCallout2">
            <a:avLst>
              <a:gd name="adj1" fmla="val 18750"/>
              <a:gd name="adj2" fmla="val 102829"/>
              <a:gd name="adj3" fmla="val 18750"/>
              <a:gd name="adj4" fmla="val 128421"/>
              <a:gd name="adj5" fmla="val -219273"/>
              <a:gd name="adj6" fmla="val 154833"/>
            </a:avLst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r" eaLnBrk="0" hangingPunct="0"/>
            <a:r>
              <a:rPr lang="en-US" sz="1800">
                <a:latin typeface="Verdana" pitchFamily="34" charset="0"/>
              </a:rPr>
              <a:t>Text orientation difficult to read</a:t>
            </a:r>
            <a:endParaRPr lang="en-CA" sz="1800">
              <a:latin typeface="Verdana" pitchFamily="34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220072" y="5502787"/>
            <a:ext cx="3276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Microsoft Word</a:t>
            </a: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Imagery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sz="2000" dirty="0" smtClean="0"/>
              <a:t>Signs, icons, symbols</a:t>
            </a:r>
          </a:p>
          <a:p>
            <a:pPr lvl="1" eaLnBrk="1" hangingPunct="1"/>
            <a:r>
              <a:rPr lang="en-US" sz="1800" dirty="0" smtClean="0"/>
              <a:t>right choice within spectrum from concrete to abstract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r>
              <a:rPr lang="en-US" sz="2000" dirty="0" smtClean="0"/>
              <a:t>Icon design </a:t>
            </a:r>
            <a:r>
              <a:rPr lang="en-US" sz="2000" i="1" dirty="0" smtClean="0"/>
              <a:t>very </a:t>
            </a:r>
            <a:r>
              <a:rPr lang="en-US" sz="2000" dirty="0" smtClean="0"/>
              <a:t>hard</a:t>
            </a:r>
          </a:p>
          <a:p>
            <a:pPr lvl="1" eaLnBrk="1" hangingPunct="1"/>
            <a:r>
              <a:rPr lang="en-US" sz="1800" dirty="0" smtClean="0"/>
              <a:t>except for most familiar, always label them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r>
              <a:rPr lang="en-US" sz="2000" dirty="0" smtClean="0"/>
              <a:t>Image position and type should be related</a:t>
            </a:r>
          </a:p>
          <a:p>
            <a:pPr lvl="1" eaLnBrk="1" hangingPunct="1"/>
            <a:r>
              <a:rPr lang="en-US" sz="1800" dirty="0" smtClean="0"/>
              <a:t>image “family”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r>
              <a:rPr lang="en-US" sz="2000" dirty="0" smtClean="0"/>
              <a:t>Consistent and relevant image use</a:t>
            </a:r>
          </a:p>
          <a:p>
            <a:pPr lvl="1" eaLnBrk="1" hangingPunct="1"/>
            <a:r>
              <a:rPr lang="en-US" sz="1800" dirty="0" smtClean="0"/>
              <a:t>identifies situations, offerings...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73688"/>
            <a:ext cx="5153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2287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092575" y="6135688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5464175" y="6135688"/>
            <a:ext cx="1752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314825" y="6434138"/>
            <a:ext cx="1714500" cy="317500"/>
          </a:xfrm>
          <a:prstGeom prst="rect">
            <a:avLst/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400" b="1">
                <a:latin typeface="Arial" charset="0"/>
              </a:rPr>
              <a:t>Partial icon family</a:t>
            </a:r>
            <a:endParaRPr lang="en-US" sz="1800" b="1">
              <a:latin typeface="Arial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321175" y="6135688"/>
            <a:ext cx="457200" cy="304800"/>
          </a:xfrm>
          <a:prstGeom prst="line">
            <a:avLst/>
          </a:prstGeom>
          <a:noFill/>
          <a:ln w="12699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5464175" y="6135688"/>
            <a:ext cx="457200" cy="304800"/>
          </a:xfrm>
          <a:prstGeom prst="line">
            <a:avLst/>
          </a:prstGeom>
          <a:noFill/>
          <a:ln w="12699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3365" r="1045" b="3731"/>
          <a:stretch>
            <a:fillRect/>
          </a:stretch>
        </p:blipFill>
        <p:spPr bwMode="auto">
          <a:xfrm>
            <a:off x="755650" y="1196975"/>
            <a:ext cx="66246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55650" y="836613"/>
            <a:ext cx="390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Verdana" pitchFamily="34" charset="0"/>
              </a:rPr>
              <a:t>Choosing levels of abstraction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86200" y="3352800"/>
            <a:ext cx="59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705600" y="335280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66800" y="335280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275263" y="3352800"/>
            <a:ext cx="592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14600" y="335280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1085" r="1823" b="3084"/>
          <a:stretch>
            <a:fillRect/>
          </a:stretch>
        </p:blipFill>
        <p:spPr bwMode="auto">
          <a:xfrm>
            <a:off x="827088" y="1050925"/>
            <a:ext cx="8316912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088" y="692150"/>
            <a:ext cx="463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Verdana" pitchFamily="34" charset="0"/>
              </a:rPr>
              <a:t>Refined vs excessive literal metaphors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752725" y="5584825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b="1">
                <a:latin typeface="Wingdings" pitchFamily="2" charset="2"/>
              </a:rPr>
              <a:t>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00788" y="5589588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b="1">
                <a:latin typeface="Wingdings" pitchFamily="2" charset="2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'Minimalist' t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4953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187450" y="4653136"/>
            <a:ext cx="6913563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69875" indent="-26987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dirty="0">
                <a:latin typeface="Verdana" pitchFamily="34" charset="0"/>
              </a:rPr>
              <a:t>What do these images mean?</a:t>
            </a:r>
            <a:r>
              <a:rPr lang="en-US" sz="1800" dirty="0">
                <a:latin typeface="Verdan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800" dirty="0">
                <a:latin typeface="Verdana" pitchFamily="34" charset="0"/>
              </a:rPr>
              <a:t>no tooltips included</a:t>
            </a:r>
          </a:p>
          <a:p>
            <a:pPr>
              <a:buFontTx/>
              <a:buChar char="•"/>
            </a:pPr>
            <a:r>
              <a:rPr lang="en-US" sz="1800" dirty="0">
                <a:latin typeface="Verdana" pitchFamily="34" charset="0"/>
              </a:rPr>
              <a:t>one of the tabs is a glossary explaining these images! which one?</a:t>
            </a:r>
            <a:endParaRPr lang="en-CA" sz="1800" dirty="0">
              <a:latin typeface="Verdana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849883" y="4214813"/>
            <a:ext cx="22685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Novell GroupWise 5.1</a:t>
            </a: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Idioms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28800"/>
            <a:ext cx="8281988" cy="4752975"/>
          </a:xfrm>
        </p:spPr>
        <p:txBody>
          <a:bodyPr/>
          <a:lstStyle/>
          <a:p>
            <a:pPr marL="0" indent="0" eaLnBrk="1" hangingPunct="1"/>
            <a:r>
              <a:rPr lang="en-US" sz="2000" dirty="0" smtClean="0"/>
              <a:t>Familiar ways of using GUI components</a:t>
            </a:r>
          </a:p>
          <a:p>
            <a:pPr lvl="1" eaLnBrk="1" hangingPunct="1"/>
            <a:r>
              <a:rPr lang="en-US" sz="1800" dirty="0" smtClean="0"/>
              <a:t>appropriate for casual to expert users</a:t>
            </a:r>
          </a:p>
          <a:p>
            <a:pPr lvl="1" eaLnBrk="1" hangingPunct="1"/>
            <a:r>
              <a:rPr lang="en-US" sz="1800" dirty="0" smtClean="0"/>
              <a:t>builds upon computer literacy </a:t>
            </a:r>
          </a:p>
          <a:p>
            <a:pPr lvl="1" eaLnBrk="1" hangingPunct="1"/>
            <a:r>
              <a:rPr lang="en-US" sz="1800" dirty="0" smtClean="0"/>
              <a:t>must be applied carefully in walk up and use systems</a:t>
            </a:r>
          </a:p>
          <a:p>
            <a:pPr marL="0" indent="0" eaLnBrk="1" hangingPunct="1"/>
            <a:endParaRPr lang="en-US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92500"/>
            <a:ext cx="3524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AutoShape 5"/>
          <p:cNvSpPr>
            <a:spLocks/>
          </p:cNvSpPr>
          <p:nvPr/>
        </p:nvSpPr>
        <p:spPr bwMode="auto">
          <a:xfrm>
            <a:off x="2590800" y="5854700"/>
            <a:ext cx="1604963" cy="317500"/>
          </a:xfrm>
          <a:prstGeom prst="borderCallout3">
            <a:avLst>
              <a:gd name="adj1" fmla="val 18750"/>
              <a:gd name="adj2" fmla="val 108333"/>
              <a:gd name="adj3" fmla="val 18750"/>
              <a:gd name="adj4" fmla="val 110593"/>
              <a:gd name="adj5" fmla="val -23440"/>
              <a:gd name="adj6" fmla="val 110593"/>
              <a:gd name="adj7" fmla="val -65625"/>
              <a:gd name="adj8" fmla="val 93579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Pulldown menus</a:t>
            </a:r>
            <a:endParaRPr lang="en-US" sz="1800" b="1">
              <a:latin typeface="Arial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5538788" y="5876925"/>
            <a:ext cx="1614487" cy="317500"/>
          </a:xfrm>
          <a:prstGeom prst="borderCallout3">
            <a:avLst>
              <a:gd name="adj1" fmla="val 36000"/>
              <a:gd name="adj2" fmla="val 104750"/>
              <a:gd name="adj3" fmla="val 36000"/>
              <a:gd name="adj4" fmla="val 107023"/>
              <a:gd name="adj5" fmla="val -32000"/>
              <a:gd name="adj6" fmla="val 107023"/>
              <a:gd name="adj7" fmla="val -99000"/>
              <a:gd name="adj8" fmla="val 59051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Cascading menu</a:t>
            </a:r>
            <a:endParaRPr lang="en-US" sz="1800" b="1">
              <a:latin typeface="Arial" charset="0"/>
            </a:endParaRP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3711575" y="6540500"/>
            <a:ext cx="1516063" cy="317500"/>
          </a:xfrm>
          <a:prstGeom prst="borderCallout3">
            <a:avLst>
              <a:gd name="adj1" fmla="val 36000"/>
              <a:gd name="adj2" fmla="val 104718"/>
              <a:gd name="adj3" fmla="val 36000"/>
              <a:gd name="adj4" fmla="val 106981"/>
              <a:gd name="adj5" fmla="val -129500"/>
              <a:gd name="adj6" fmla="val 106981"/>
              <a:gd name="adj7" fmla="val -292500"/>
              <a:gd name="adj8" fmla="val 78958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Dialog box item</a:t>
            </a:r>
            <a:endParaRPr lang="en-US" sz="1800" b="1">
              <a:latin typeface="Arial" charset="0"/>
            </a:endParaRPr>
          </a:p>
        </p:txBody>
      </p:sp>
      <p:sp>
        <p:nvSpPr>
          <p:cNvPr id="33800" name="AutoShape 9"/>
          <p:cNvSpPr>
            <a:spLocks/>
          </p:cNvSpPr>
          <p:nvPr/>
        </p:nvSpPr>
        <p:spPr bwMode="auto">
          <a:xfrm>
            <a:off x="609600" y="4025900"/>
            <a:ext cx="1995488" cy="317500"/>
          </a:xfrm>
          <a:prstGeom prst="borderCallout3">
            <a:avLst>
              <a:gd name="adj1" fmla="val 36000"/>
              <a:gd name="adj2" fmla="val 103819"/>
              <a:gd name="adj3" fmla="val 36000"/>
              <a:gd name="adj4" fmla="val 140333"/>
              <a:gd name="adj5" fmla="val 17500"/>
              <a:gd name="adj6" fmla="val 140333"/>
              <a:gd name="adj7" fmla="val 1000"/>
              <a:gd name="adj8" fmla="val 138824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Toolbars and tooltips</a:t>
            </a:r>
            <a:endParaRPr lang="en-US" sz="1800" b="1">
              <a:latin typeface="Arial" charset="0"/>
            </a:endParaRPr>
          </a:p>
        </p:txBody>
      </p:sp>
      <p:sp>
        <p:nvSpPr>
          <p:cNvPr id="33801" name="AutoShape 11"/>
          <p:cNvSpPr>
            <a:spLocks/>
          </p:cNvSpPr>
          <p:nvPr/>
        </p:nvSpPr>
        <p:spPr bwMode="auto">
          <a:xfrm>
            <a:off x="3276600" y="3035300"/>
            <a:ext cx="2027238" cy="317500"/>
          </a:xfrm>
          <a:prstGeom prst="borderCallout3">
            <a:avLst>
              <a:gd name="adj1" fmla="val 36000"/>
              <a:gd name="adj2" fmla="val -3759"/>
              <a:gd name="adj3" fmla="val 36000"/>
              <a:gd name="adj4" fmla="val -16759"/>
              <a:gd name="adj5" fmla="val 93500"/>
              <a:gd name="adj6" fmla="val -16759"/>
              <a:gd name="adj7" fmla="val 180500"/>
              <a:gd name="adj8" fmla="val -1019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Window manipulation</a:t>
            </a:r>
            <a:endParaRPr lang="en-US" sz="1800" b="1">
              <a:latin typeface="Arial" charset="0"/>
            </a:endParaRPr>
          </a:p>
        </p:txBody>
      </p:sp>
      <p:sp>
        <p:nvSpPr>
          <p:cNvPr id="33802" name="AutoShape 12"/>
          <p:cNvSpPr>
            <a:spLocks/>
          </p:cNvSpPr>
          <p:nvPr/>
        </p:nvSpPr>
        <p:spPr bwMode="auto">
          <a:xfrm>
            <a:off x="6807200" y="3602038"/>
            <a:ext cx="1957388" cy="530225"/>
          </a:xfrm>
          <a:prstGeom prst="borderCallout3">
            <a:avLst>
              <a:gd name="adj1" fmla="val 21556"/>
              <a:gd name="adj2" fmla="val -3796"/>
              <a:gd name="adj3" fmla="val 21556"/>
              <a:gd name="adj4" fmla="val -44306"/>
              <a:gd name="adj5" fmla="val 70657"/>
              <a:gd name="adj6" fmla="val -44306"/>
              <a:gd name="adj7" fmla="val 134731"/>
              <a:gd name="adj8" fmla="val -38528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Standard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typographic controls</a:t>
            </a:r>
            <a:endParaRPr lang="en-US" sz="1800" b="1">
              <a:latin typeface="Arial" charset="0"/>
            </a:endParaRPr>
          </a:p>
        </p:txBody>
      </p:sp>
      <p:sp>
        <p:nvSpPr>
          <p:cNvPr id="33803" name="AutoShape 13"/>
          <p:cNvSpPr>
            <a:spLocks/>
          </p:cNvSpPr>
          <p:nvPr/>
        </p:nvSpPr>
        <p:spPr bwMode="auto">
          <a:xfrm>
            <a:off x="5791200" y="3035300"/>
            <a:ext cx="600075" cy="317500"/>
          </a:xfrm>
          <a:prstGeom prst="borderCallout3">
            <a:avLst>
              <a:gd name="adj1" fmla="val 36000"/>
              <a:gd name="adj2" fmla="val -12699"/>
              <a:gd name="adj3" fmla="val 36000"/>
              <a:gd name="adj4" fmla="val -49472"/>
              <a:gd name="adj5" fmla="val 104000"/>
              <a:gd name="adj6" fmla="val -49472"/>
              <a:gd name="adj7" fmla="val 206500"/>
              <a:gd name="adj8" fmla="val -21694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Files</a:t>
            </a:r>
            <a:endParaRPr lang="en-US" sz="1800" b="1">
              <a:latin typeface="Arial" charset="0"/>
            </a:endParaRPr>
          </a:p>
        </p:txBody>
      </p:sp>
      <p:sp>
        <p:nvSpPr>
          <p:cNvPr id="33804" name="AutoShape 14"/>
          <p:cNvSpPr>
            <a:spLocks/>
          </p:cNvSpPr>
          <p:nvPr/>
        </p:nvSpPr>
        <p:spPr bwMode="auto">
          <a:xfrm>
            <a:off x="467544" y="4679155"/>
            <a:ext cx="2551881" cy="739306"/>
          </a:xfrm>
          <a:prstGeom prst="borderCallout3">
            <a:avLst>
              <a:gd name="adj1" fmla="val 21556"/>
              <a:gd name="adj2" fmla="val 102806"/>
              <a:gd name="adj3" fmla="val 21556"/>
              <a:gd name="adj4" fmla="val 132630"/>
              <a:gd name="adj5" fmla="val 96407"/>
              <a:gd name="adj6" fmla="val 132630"/>
              <a:gd name="adj7" fmla="val 150898"/>
              <a:gd name="adj8" fmla="val 124560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algn="r" eaLnBrk="0" hangingPunct="0"/>
            <a:r>
              <a:rPr lang="en-US" sz="1400" b="1">
                <a:latin typeface="Arial" charset="0"/>
              </a:rPr>
              <a:t>What you see is what you get 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displays</a:t>
            </a:r>
            <a:endParaRPr lang="en-US" sz="1800" b="1">
              <a:latin typeface="Arial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899412" y="6597650"/>
            <a:ext cx="22685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bg2"/>
                </a:solidFill>
                <a:latin typeface="Verdana" pitchFamily="34" charset="0"/>
              </a:rPr>
              <a:t>Microsoft </a:t>
            </a:r>
            <a:r>
              <a:rPr lang="en-US" sz="1200" dirty="0" err="1">
                <a:solidFill>
                  <a:schemeClr val="bg2"/>
                </a:solidFill>
                <a:latin typeface="Verdana" pitchFamily="34" charset="0"/>
              </a:rPr>
              <a:t>Powerpoint</a:t>
            </a:r>
            <a:endParaRPr lang="en-US" sz="1200" dirty="0">
              <a:solidFill>
                <a:schemeClr val="bg2"/>
              </a:solidFill>
              <a:latin typeface="Verdana" pitchFamily="34" charset="0"/>
            </a:endParaRPr>
          </a:p>
          <a:p>
            <a:pPr eaLnBrk="0" hangingPunct="0"/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Repetition </a:t>
            </a:r>
            <a:r>
              <a:rPr lang="en-US" dirty="0" smtClean="0"/>
              <a:t>&amp; Consistency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>
              <a:lnSpc>
                <a:spcPct val="90000"/>
              </a:lnSpc>
            </a:pPr>
            <a:r>
              <a:rPr lang="en-US" smtClean="0"/>
              <a:t>internal consistency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elements follow same conventions and rules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set of application-specific grids enforce this</a:t>
            </a:r>
            <a:br>
              <a:rPr lang="en-US" smtClean="0"/>
            </a:br>
            <a:endParaRPr lang="en-US" smtClean="0"/>
          </a:p>
          <a:p>
            <a:pPr marL="0" indent="0">
              <a:lnSpc>
                <a:spcPct val="90000"/>
              </a:lnSpc>
            </a:pPr>
            <a:r>
              <a:rPr lang="en-US" smtClean="0"/>
              <a:t>external consistency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follow platform and interface style conventions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platform and widget-specific grids</a:t>
            </a:r>
          </a:p>
          <a:p>
            <a:pPr marL="0" indent="0">
              <a:lnSpc>
                <a:spcPct val="90000"/>
              </a:lnSpc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deviate only when it provides a clear benefit to user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2">
              <a:lnSpc>
                <a:spcPct val="90000"/>
              </a:lnSpc>
            </a:pPr>
            <a:endParaRPr lang="en-US" smtClean="0"/>
          </a:p>
        </p:txBody>
      </p:sp>
      <p:grpSp>
        <p:nvGrpSpPr>
          <p:cNvPr id="10244" name="Group 32"/>
          <p:cNvGrpSpPr>
            <a:grpSpLocks/>
          </p:cNvGrpSpPr>
          <p:nvPr/>
        </p:nvGrpSpPr>
        <p:grpSpPr bwMode="auto">
          <a:xfrm>
            <a:off x="684213" y="5013325"/>
            <a:ext cx="6688137" cy="1744663"/>
            <a:chOff x="477" y="2089"/>
            <a:chExt cx="4213" cy="1099"/>
          </a:xfrm>
        </p:grpSpPr>
        <p:grpSp>
          <p:nvGrpSpPr>
            <p:cNvPr id="10245" name="Group 12"/>
            <p:cNvGrpSpPr>
              <a:grpSpLocks/>
            </p:cNvGrpSpPr>
            <p:nvPr/>
          </p:nvGrpSpPr>
          <p:grpSpPr bwMode="auto">
            <a:xfrm>
              <a:off x="1980" y="2089"/>
              <a:ext cx="853" cy="805"/>
              <a:chOff x="1979" y="1587"/>
              <a:chExt cx="853" cy="805"/>
            </a:xfrm>
          </p:grpSpPr>
          <p:sp>
            <p:nvSpPr>
              <p:cNvPr id="10264" name="Rectangle 4"/>
              <p:cNvSpPr>
                <a:spLocks noChangeArrowheads="1"/>
              </p:cNvSpPr>
              <p:nvPr/>
            </p:nvSpPr>
            <p:spPr bwMode="auto">
              <a:xfrm>
                <a:off x="1980" y="1807"/>
                <a:ext cx="852" cy="585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Rectangle 5"/>
              <p:cNvSpPr>
                <a:spLocks noChangeArrowheads="1"/>
              </p:cNvSpPr>
              <p:nvPr/>
            </p:nvSpPr>
            <p:spPr bwMode="auto">
              <a:xfrm>
                <a:off x="1981" y="1587"/>
                <a:ext cx="851" cy="213"/>
              </a:xfrm>
              <a:prstGeom prst="rect">
                <a:avLst/>
              </a:prstGeom>
              <a:solidFill>
                <a:schemeClr val="bg2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Rectangle 6"/>
              <p:cNvSpPr>
                <a:spLocks noChangeArrowheads="1"/>
              </p:cNvSpPr>
              <p:nvPr/>
            </p:nvSpPr>
            <p:spPr bwMode="auto">
              <a:xfrm>
                <a:off x="2080" y="1609"/>
                <a:ext cx="548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Warning</a:t>
                </a:r>
              </a:p>
            </p:txBody>
          </p:sp>
          <p:sp>
            <p:nvSpPr>
              <p:cNvPr id="10267" name="Rectangle 7"/>
              <p:cNvSpPr>
                <a:spLocks noChangeArrowheads="1"/>
              </p:cNvSpPr>
              <p:nvPr/>
            </p:nvSpPr>
            <p:spPr bwMode="auto">
              <a:xfrm>
                <a:off x="2693" y="1614"/>
                <a:ext cx="106" cy="92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Rectangle 8"/>
              <p:cNvSpPr>
                <a:spLocks noChangeArrowheads="1"/>
              </p:cNvSpPr>
              <p:nvPr/>
            </p:nvSpPr>
            <p:spPr bwMode="auto">
              <a:xfrm>
                <a:off x="2085" y="1842"/>
                <a:ext cx="7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mmmm mmm</a:t>
                </a:r>
              </a:p>
              <a:p>
                <a:pPr eaLnBrk="0" hangingPunct="0"/>
                <a:r>
                  <a:rPr lang="en-US" sz="1200" b="1">
                    <a:latin typeface="Arial" charset="0"/>
                  </a:rPr>
                  <a:t>mmm</a:t>
                </a:r>
              </a:p>
            </p:txBody>
          </p:sp>
          <p:sp>
            <p:nvSpPr>
              <p:cNvPr id="10269" name="AutoShape 9"/>
              <p:cNvSpPr>
                <a:spLocks noChangeArrowheads="1"/>
              </p:cNvSpPr>
              <p:nvPr/>
            </p:nvSpPr>
            <p:spPr bwMode="auto">
              <a:xfrm>
                <a:off x="2151" y="2204"/>
                <a:ext cx="464" cy="138"/>
              </a:xfrm>
              <a:prstGeom prst="roundRect">
                <a:avLst>
                  <a:gd name="adj" fmla="val 49995"/>
                </a:avLst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Rectangle 10"/>
              <p:cNvSpPr>
                <a:spLocks noChangeArrowheads="1"/>
              </p:cNvSpPr>
              <p:nvPr/>
            </p:nvSpPr>
            <p:spPr bwMode="auto">
              <a:xfrm>
                <a:off x="2227" y="2185"/>
                <a:ext cx="3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Okay</a:t>
                </a:r>
              </a:p>
            </p:txBody>
          </p:sp>
          <p:sp>
            <p:nvSpPr>
              <p:cNvPr id="10271" name="Rectangle 11"/>
              <p:cNvSpPr>
                <a:spLocks noChangeArrowheads="1"/>
              </p:cNvSpPr>
              <p:nvPr/>
            </p:nvSpPr>
            <p:spPr bwMode="auto">
              <a:xfrm>
                <a:off x="1979" y="183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Arial" charset="0"/>
                  </a:rPr>
                  <a:t>!</a:t>
                </a:r>
              </a:p>
            </p:txBody>
          </p:sp>
        </p:grpSp>
        <p:sp>
          <p:nvSpPr>
            <p:cNvPr id="10246" name="Rectangle 13"/>
            <p:cNvSpPr>
              <a:spLocks noChangeArrowheads="1"/>
            </p:cNvSpPr>
            <p:nvPr/>
          </p:nvSpPr>
          <p:spPr bwMode="auto">
            <a:xfrm>
              <a:off x="525" y="2313"/>
              <a:ext cx="852" cy="585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14"/>
            <p:cNvSpPr>
              <a:spLocks noChangeArrowheads="1"/>
            </p:cNvSpPr>
            <p:nvPr/>
          </p:nvSpPr>
          <p:spPr bwMode="auto">
            <a:xfrm>
              <a:off x="526" y="2093"/>
              <a:ext cx="851" cy="213"/>
            </a:xfrm>
            <a:prstGeom prst="rect">
              <a:avLst/>
            </a:prstGeom>
            <a:solidFill>
              <a:schemeClr val="bg2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15"/>
            <p:cNvSpPr>
              <a:spLocks noChangeArrowheads="1"/>
            </p:cNvSpPr>
            <p:nvPr/>
          </p:nvSpPr>
          <p:spPr bwMode="auto">
            <a:xfrm>
              <a:off x="776" y="2115"/>
              <a:ext cx="36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Help</a:t>
              </a:r>
            </a:p>
          </p:txBody>
        </p:sp>
        <p:sp>
          <p:nvSpPr>
            <p:cNvPr id="10249" name="Rectangle 16"/>
            <p:cNvSpPr>
              <a:spLocks noChangeArrowheads="1"/>
            </p:cNvSpPr>
            <p:nvPr/>
          </p:nvSpPr>
          <p:spPr bwMode="auto">
            <a:xfrm>
              <a:off x="1238" y="2120"/>
              <a:ext cx="106" cy="92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7"/>
            <p:cNvSpPr>
              <a:spLocks noChangeArrowheads="1"/>
            </p:cNvSpPr>
            <p:nvPr/>
          </p:nvSpPr>
          <p:spPr bwMode="auto">
            <a:xfrm>
              <a:off x="637" y="2355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mmmm mmm</a:t>
              </a:r>
            </a:p>
            <a:p>
              <a:pPr eaLnBrk="0" hangingPunct="0"/>
              <a:r>
                <a:rPr lang="en-US" sz="1200" b="1">
                  <a:latin typeface="Arial" charset="0"/>
                </a:rPr>
                <a:t>mmm mmm </a:t>
              </a:r>
            </a:p>
          </p:txBody>
        </p:sp>
        <p:sp>
          <p:nvSpPr>
            <p:cNvPr id="10251" name="AutoShape 18"/>
            <p:cNvSpPr>
              <a:spLocks noChangeArrowheads="1"/>
            </p:cNvSpPr>
            <p:nvPr/>
          </p:nvSpPr>
          <p:spPr bwMode="auto">
            <a:xfrm>
              <a:off x="696" y="2710"/>
              <a:ext cx="464" cy="138"/>
            </a:xfrm>
            <a:prstGeom prst="roundRect">
              <a:avLst>
                <a:gd name="adj" fmla="val 49995"/>
              </a:avLst>
            </a:prstGeom>
            <a:solidFill>
              <a:schemeClr val="bg1"/>
            </a:solidFill>
            <a:ln w="253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9"/>
            <p:cNvSpPr>
              <a:spLocks noChangeArrowheads="1"/>
            </p:cNvSpPr>
            <p:nvPr/>
          </p:nvSpPr>
          <p:spPr bwMode="auto">
            <a:xfrm>
              <a:off x="772" y="2691"/>
              <a:ext cx="3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Okay</a:t>
              </a:r>
            </a:p>
          </p:txBody>
        </p:sp>
        <p:sp>
          <p:nvSpPr>
            <p:cNvPr id="10253" name="Rectangle 20"/>
            <p:cNvSpPr>
              <a:spLocks noChangeArrowheads="1"/>
            </p:cNvSpPr>
            <p:nvPr/>
          </p:nvSpPr>
          <p:spPr bwMode="auto">
            <a:xfrm>
              <a:off x="477" y="2360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Arial" charset="0"/>
                </a:rPr>
                <a:t>?</a:t>
              </a:r>
            </a:p>
          </p:txBody>
        </p:sp>
        <p:grpSp>
          <p:nvGrpSpPr>
            <p:cNvPr id="10254" name="Group 28"/>
            <p:cNvGrpSpPr>
              <a:grpSpLocks/>
            </p:cNvGrpSpPr>
            <p:nvPr/>
          </p:nvGrpSpPr>
          <p:grpSpPr bwMode="auto">
            <a:xfrm>
              <a:off x="3456" y="2112"/>
              <a:ext cx="1234" cy="720"/>
              <a:chOff x="3455" y="1610"/>
              <a:chExt cx="1234" cy="720"/>
            </a:xfrm>
          </p:grpSpPr>
          <p:sp>
            <p:nvSpPr>
              <p:cNvPr id="10257" name="Rectangle 21"/>
              <p:cNvSpPr>
                <a:spLocks noChangeArrowheads="1"/>
              </p:cNvSpPr>
              <p:nvPr/>
            </p:nvSpPr>
            <p:spPr bwMode="auto">
              <a:xfrm>
                <a:off x="3455" y="1750"/>
                <a:ext cx="1234" cy="58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4C4C4C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Rectangle 22"/>
              <p:cNvSpPr>
                <a:spLocks noChangeArrowheads="1"/>
              </p:cNvSpPr>
              <p:nvPr/>
            </p:nvSpPr>
            <p:spPr bwMode="auto">
              <a:xfrm>
                <a:off x="3456" y="1631"/>
                <a:ext cx="1233" cy="112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Rectangle 23"/>
              <p:cNvSpPr>
                <a:spLocks noChangeArrowheads="1"/>
              </p:cNvSpPr>
              <p:nvPr/>
            </p:nvSpPr>
            <p:spPr bwMode="auto">
              <a:xfrm>
                <a:off x="3528" y="1610"/>
                <a:ext cx="113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800" b="1">
                    <a:latin typeface="Arial" charset="0"/>
                  </a:rPr>
                  <a:t>Tip of the day: Monday, Mar 12</a:t>
                </a:r>
              </a:p>
            </p:txBody>
          </p:sp>
          <p:sp>
            <p:nvSpPr>
              <p:cNvPr id="10260" name="Rectangle 24"/>
              <p:cNvSpPr>
                <a:spLocks noChangeArrowheads="1"/>
              </p:cNvSpPr>
              <p:nvPr/>
            </p:nvSpPr>
            <p:spPr bwMode="auto">
              <a:xfrm>
                <a:off x="3488" y="1658"/>
                <a:ext cx="54" cy="38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Rectangle 25"/>
              <p:cNvSpPr>
                <a:spLocks noChangeArrowheads="1"/>
              </p:cNvSpPr>
              <p:nvPr/>
            </p:nvSpPr>
            <p:spPr bwMode="auto">
              <a:xfrm>
                <a:off x="3560" y="1770"/>
                <a:ext cx="711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i="1">
                    <a:latin typeface="Times New Roman" pitchFamily="18" charset="0"/>
                  </a:rPr>
                  <a:t>mmmm mmm</a:t>
                </a:r>
              </a:p>
              <a:p>
                <a:pPr algn="ctr" eaLnBrk="0" hangingPunct="0"/>
                <a:r>
                  <a:rPr lang="en-US" sz="1400" i="1">
                    <a:latin typeface="Times New Roman" pitchFamily="18" charset="0"/>
                  </a:rPr>
                  <a:t>mmm</a:t>
                </a:r>
              </a:p>
            </p:txBody>
          </p:sp>
          <p:sp>
            <p:nvSpPr>
              <p:cNvPr id="10262" name="AutoShape 26"/>
              <p:cNvSpPr>
                <a:spLocks noChangeArrowheads="1"/>
              </p:cNvSpPr>
              <p:nvPr/>
            </p:nvSpPr>
            <p:spPr bwMode="auto">
              <a:xfrm>
                <a:off x="3487" y="2147"/>
                <a:ext cx="1171" cy="138"/>
              </a:xfrm>
              <a:prstGeom prst="roundRect">
                <a:avLst>
                  <a:gd name="adj" fmla="val 644"/>
                </a:avLst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Rectangle 27"/>
              <p:cNvSpPr>
                <a:spLocks noChangeArrowheads="1"/>
              </p:cNvSpPr>
              <p:nvPr/>
            </p:nvSpPr>
            <p:spPr bwMode="auto">
              <a:xfrm>
                <a:off x="3702" y="2128"/>
                <a:ext cx="49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 i="1">
                    <a:latin typeface="Arial" charset="0"/>
                  </a:rPr>
                  <a:t>Dismiss</a:t>
                </a:r>
              </a:p>
            </p:txBody>
          </p:sp>
        </p:grpSp>
        <p:sp>
          <p:nvSpPr>
            <p:cNvPr id="10255" name="Rectangle 29"/>
            <p:cNvSpPr>
              <a:spLocks noChangeArrowheads="1"/>
            </p:cNvSpPr>
            <p:nvPr/>
          </p:nvSpPr>
          <p:spPr bwMode="auto">
            <a:xfrm>
              <a:off x="2256" y="2957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ü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  <p:sp>
          <p:nvSpPr>
            <p:cNvPr id="10256" name="Rectangle 30"/>
            <p:cNvSpPr>
              <a:spLocks noChangeArrowheads="1"/>
            </p:cNvSpPr>
            <p:nvPr/>
          </p:nvSpPr>
          <p:spPr bwMode="auto">
            <a:xfrm>
              <a:off x="3939" y="2940"/>
              <a:ext cx="3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û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44599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choose between widgets</a:t>
            </a:r>
          </a:p>
        </p:txBody>
      </p:sp>
      <p:sp>
        <p:nvSpPr>
          <p:cNvPr id="34819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What components must be in the display?</a:t>
            </a:r>
          </a:p>
          <a:p>
            <a:pPr lvl="1" eaLnBrk="1" hangingPunct="1"/>
            <a:r>
              <a:rPr lang="en-US" smtClean="0"/>
              <a:t>necessary visual affordances</a:t>
            </a:r>
          </a:p>
          <a:p>
            <a:pPr lvl="1" eaLnBrk="1" hangingPunct="1"/>
            <a:r>
              <a:rPr lang="en-US" smtClean="0"/>
              <a:t>frequent actions</a:t>
            </a:r>
          </a:p>
          <a:p>
            <a:pPr lvl="2" eaLnBrk="1" hangingPunct="1"/>
            <a:r>
              <a:rPr lang="en-US" smtClean="0"/>
              <a:t>direct manipulation for core activities</a:t>
            </a:r>
          </a:p>
          <a:p>
            <a:pPr lvl="2" eaLnBrk="1" hangingPunct="1"/>
            <a:r>
              <a:rPr lang="en-US" smtClean="0"/>
              <a:t>buttons/forms/toolbar/special tools for frequent/immediate actions</a:t>
            </a:r>
          </a:p>
          <a:p>
            <a:pPr lvl="2" eaLnBrk="1" hangingPunct="1"/>
            <a:r>
              <a:rPr lang="en-US" smtClean="0"/>
              <a:t>menus/property window for less frequent actions</a:t>
            </a:r>
          </a:p>
          <a:p>
            <a:pPr lvl="2" eaLnBrk="1" hangingPunct="1"/>
            <a:r>
              <a:rPr lang="en-US" smtClean="0"/>
              <a:t>secondary windows for rare actions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How are components related?</a:t>
            </a:r>
          </a:p>
          <a:p>
            <a:pPr lvl="1" eaLnBrk="1" hangingPunct="1"/>
            <a:r>
              <a:rPr lang="en-US" smtClean="0"/>
              <a:t>organize related items as “chunks”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What are familiar and expected idioms?</a:t>
            </a:r>
          </a:p>
          <a:p>
            <a:pPr lvl="1" eaLnBrk="1" hangingPunct="1"/>
            <a:r>
              <a:rPr lang="en-US" smtClean="0"/>
              <a:t>cross application look and feel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35183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1027"/>
          <p:cNvSpPr>
            <a:spLocks noChangeArrowheads="1"/>
          </p:cNvSpPr>
          <p:nvPr/>
        </p:nvSpPr>
        <p:spPr bwMode="auto">
          <a:xfrm>
            <a:off x="900113" y="5734050"/>
            <a:ext cx="390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 i="1">
                <a:latin typeface="Verdana" pitchFamily="34" charset="0"/>
              </a:rPr>
              <a:t>Displaying core functionality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6675438"/>
            <a:ext cx="3648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Images: Designing Visual Interfaces, Mullet &amp; Sano, Prentice Hall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Widgets and 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how can window navigation be reduced?</a:t>
            </a:r>
          </a:p>
          <a:p>
            <a:pPr lvl="1" eaLnBrk="1" hangingPunct="1"/>
            <a:r>
              <a:rPr lang="en-US" smtClean="0"/>
              <a:t>avoid long paths</a:t>
            </a:r>
          </a:p>
          <a:p>
            <a:pPr lvl="1" eaLnBrk="1" hangingPunct="1"/>
            <a:r>
              <a:rPr lang="en-US" smtClean="0"/>
              <a:t>avoid deep hierarchies</a:t>
            </a:r>
          </a:p>
        </p:txBody>
      </p:sp>
      <p:grpSp>
        <p:nvGrpSpPr>
          <p:cNvPr id="36868" name="Group 31"/>
          <p:cNvGrpSpPr>
            <a:grpSpLocks/>
          </p:cNvGrpSpPr>
          <p:nvPr/>
        </p:nvGrpSpPr>
        <p:grpSpPr bwMode="auto">
          <a:xfrm>
            <a:off x="2698750" y="2452688"/>
            <a:ext cx="3584575" cy="4170362"/>
            <a:chOff x="1700" y="1545"/>
            <a:chExt cx="2258" cy="2627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3334" y="1570"/>
              <a:ext cx="312" cy="3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Line 5"/>
            <p:cNvSpPr>
              <a:spLocks noChangeShapeType="1"/>
            </p:cNvSpPr>
            <p:nvPr/>
          </p:nvSpPr>
          <p:spPr bwMode="auto">
            <a:xfrm>
              <a:off x="3457" y="1940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3337" y="2208"/>
              <a:ext cx="312" cy="3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Line 7"/>
            <p:cNvSpPr>
              <a:spLocks noChangeShapeType="1"/>
            </p:cNvSpPr>
            <p:nvPr/>
          </p:nvSpPr>
          <p:spPr bwMode="auto">
            <a:xfrm>
              <a:off x="3460" y="2600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Rectangle 8"/>
            <p:cNvSpPr>
              <a:spLocks noChangeArrowheads="1"/>
            </p:cNvSpPr>
            <p:nvPr/>
          </p:nvSpPr>
          <p:spPr bwMode="auto">
            <a:xfrm>
              <a:off x="3340" y="2868"/>
              <a:ext cx="312" cy="3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>
              <a:off x="3452" y="3250"/>
              <a:ext cx="0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Rectangle 10"/>
            <p:cNvSpPr>
              <a:spLocks noChangeArrowheads="1"/>
            </p:cNvSpPr>
            <p:nvPr/>
          </p:nvSpPr>
          <p:spPr bwMode="auto">
            <a:xfrm>
              <a:off x="3332" y="3518"/>
              <a:ext cx="312" cy="3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rc 11"/>
            <p:cNvSpPr>
              <a:spLocks/>
            </p:cNvSpPr>
            <p:nvPr/>
          </p:nvSpPr>
          <p:spPr bwMode="auto">
            <a:xfrm>
              <a:off x="3763" y="1545"/>
              <a:ext cx="190" cy="1174"/>
            </a:xfrm>
            <a:custGeom>
              <a:avLst/>
              <a:gdLst>
                <a:gd name="T0" fmla="*/ 0 w 20432"/>
                <a:gd name="T1" fmla="*/ 0 h 21600"/>
                <a:gd name="T2" fmla="*/ 2 w 20432"/>
                <a:gd name="T3" fmla="*/ 42 h 21600"/>
                <a:gd name="T4" fmla="*/ 0 w 20432"/>
                <a:gd name="T5" fmla="*/ 6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32" h="21600" fill="none" extrusionOk="0">
                  <a:moveTo>
                    <a:pt x="0" y="0"/>
                  </a:moveTo>
                  <a:cubicBezTo>
                    <a:pt x="35" y="0"/>
                    <a:pt x="71" y="-1"/>
                    <a:pt x="107" y="0"/>
                  </a:cubicBezTo>
                  <a:cubicBezTo>
                    <a:pt x="9217" y="0"/>
                    <a:pt x="17348" y="5716"/>
                    <a:pt x="20432" y="14288"/>
                  </a:cubicBezTo>
                </a:path>
                <a:path w="20432" h="21600" stroke="0" extrusionOk="0">
                  <a:moveTo>
                    <a:pt x="0" y="0"/>
                  </a:moveTo>
                  <a:cubicBezTo>
                    <a:pt x="35" y="0"/>
                    <a:pt x="71" y="-1"/>
                    <a:pt x="107" y="0"/>
                  </a:cubicBezTo>
                  <a:cubicBezTo>
                    <a:pt x="9217" y="0"/>
                    <a:pt x="17348" y="5716"/>
                    <a:pt x="20432" y="14288"/>
                  </a:cubicBezTo>
                  <a:lnTo>
                    <a:pt x="107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Arc 12"/>
            <p:cNvSpPr>
              <a:spLocks/>
            </p:cNvSpPr>
            <p:nvPr/>
          </p:nvSpPr>
          <p:spPr bwMode="auto">
            <a:xfrm>
              <a:off x="3733" y="2304"/>
              <a:ext cx="225" cy="1560"/>
            </a:xfrm>
            <a:custGeom>
              <a:avLst/>
              <a:gdLst>
                <a:gd name="T0" fmla="*/ 2 w 21696"/>
                <a:gd name="T1" fmla="*/ 0 h 21600"/>
                <a:gd name="T2" fmla="*/ 0 w 21696"/>
                <a:gd name="T3" fmla="*/ 113 h 21600"/>
                <a:gd name="T4" fmla="*/ 0 w 216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96" h="21600" fill="none" extrusionOk="0">
                  <a:moveTo>
                    <a:pt x="21696" y="0"/>
                  </a:moveTo>
                  <a:cubicBezTo>
                    <a:pt x="21696" y="11929"/>
                    <a:pt x="12025" y="21600"/>
                    <a:pt x="96" y="21600"/>
                  </a:cubicBezTo>
                  <a:cubicBezTo>
                    <a:pt x="64" y="21600"/>
                    <a:pt x="32" y="21599"/>
                    <a:pt x="0" y="21599"/>
                  </a:cubicBezTo>
                </a:path>
                <a:path w="21696" h="21600" stroke="0" extrusionOk="0">
                  <a:moveTo>
                    <a:pt x="21696" y="0"/>
                  </a:moveTo>
                  <a:cubicBezTo>
                    <a:pt x="21696" y="11929"/>
                    <a:pt x="12025" y="21600"/>
                    <a:pt x="96" y="21600"/>
                  </a:cubicBezTo>
                  <a:cubicBezTo>
                    <a:pt x="64" y="21600"/>
                    <a:pt x="32" y="21599"/>
                    <a:pt x="0" y="21599"/>
                  </a:cubicBezTo>
                  <a:lnTo>
                    <a:pt x="96" y="0"/>
                  </a:lnTo>
                  <a:lnTo>
                    <a:pt x="21696" y="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2091" y="2449"/>
              <a:ext cx="372" cy="33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2757" y="2544"/>
              <a:ext cx="86" cy="14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H="1">
              <a:off x="2467" y="2606"/>
              <a:ext cx="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Rectangle 18"/>
            <p:cNvSpPr>
              <a:spLocks noChangeArrowheads="1"/>
            </p:cNvSpPr>
            <p:nvPr/>
          </p:nvSpPr>
          <p:spPr bwMode="auto">
            <a:xfrm>
              <a:off x="1700" y="2531"/>
              <a:ext cx="86" cy="14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19"/>
            <p:cNvSpPr>
              <a:spLocks noChangeShapeType="1"/>
            </p:cNvSpPr>
            <p:nvPr/>
          </p:nvSpPr>
          <p:spPr bwMode="auto">
            <a:xfrm>
              <a:off x="1783" y="2614"/>
              <a:ext cx="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Rectangle 21"/>
            <p:cNvSpPr>
              <a:spLocks noChangeArrowheads="1"/>
            </p:cNvSpPr>
            <p:nvPr/>
          </p:nvSpPr>
          <p:spPr bwMode="auto">
            <a:xfrm>
              <a:off x="2247" y="2073"/>
              <a:ext cx="145" cy="8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22"/>
            <p:cNvSpPr>
              <a:spLocks noChangeShapeType="1"/>
            </p:cNvSpPr>
            <p:nvPr/>
          </p:nvSpPr>
          <p:spPr bwMode="auto">
            <a:xfrm>
              <a:off x="2309" y="2156"/>
              <a:ext cx="0" cy="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Rectangle 24"/>
            <p:cNvSpPr>
              <a:spLocks noChangeArrowheads="1"/>
            </p:cNvSpPr>
            <p:nvPr/>
          </p:nvSpPr>
          <p:spPr bwMode="auto">
            <a:xfrm>
              <a:off x="2210" y="3082"/>
              <a:ext cx="145" cy="8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25"/>
            <p:cNvSpPr>
              <a:spLocks noChangeShapeType="1"/>
            </p:cNvSpPr>
            <p:nvPr/>
          </p:nvSpPr>
          <p:spPr bwMode="auto">
            <a:xfrm flipV="1">
              <a:off x="2293" y="2792"/>
              <a:ext cx="0" cy="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7"/>
            <p:cNvSpPr>
              <a:spLocks noChangeArrowheads="1"/>
            </p:cNvSpPr>
            <p:nvPr/>
          </p:nvSpPr>
          <p:spPr bwMode="auto">
            <a:xfrm>
              <a:off x="2086" y="3860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ü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  <p:sp>
          <p:nvSpPr>
            <p:cNvPr id="36888" name="Rectangle 28"/>
            <p:cNvSpPr>
              <a:spLocks noChangeArrowheads="1"/>
            </p:cNvSpPr>
            <p:nvPr/>
          </p:nvSpPr>
          <p:spPr bwMode="auto">
            <a:xfrm>
              <a:off x="3323" y="3941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û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Horizontal and vertical lines to locate window components</a:t>
            </a:r>
          </a:p>
          <a:p>
            <a:pPr lvl="1"/>
            <a:r>
              <a:rPr lang="en-US" sz="1800" smtClean="0"/>
              <a:t>aligns related components</a:t>
            </a:r>
            <a:br>
              <a:rPr lang="en-US" sz="1800" smtClean="0"/>
            </a:br>
            <a:endParaRPr lang="en-US" sz="1800" smtClean="0"/>
          </a:p>
          <a:p>
            <a:r>
              <a:rPr lang="en-US" sz="2000" smtClean="0"/>
              <a:t>Organization</a:t>
            </a:r>
          </a:p>
          <a:p>
            <a:pPr lvl="1"/>
            <a:r>
              <a:rPr lang="en-US" sz="1800" smtClean="0"/>
              <a:t>contrast for dominant elements</a:t>
            </a:r>
          </a:p>
          <a:p>
            <a:pPr lvl="1"/>
            <a:r>
              <a:rPr lang="en-US" sz="1800" smtClean="0"/>
              <a:t>element groupings by proximity</a:t>
            </a:r>
          </a:p>
          <a:p>
            <a:pPr lvl="1"/>
            <a:r>
              <a:rPr lang="en-US" sz="1800" smtClean="0"/>
              <a:t>organizational structure</a:t>
            </a:r>
          </a:p>
          <a:p>
            <a:pPr lvl="1"/>
            <a:r>
              <a:rPr lang="en-US" sz="1800" smtClean="0"/>
              <a:t>alignment</a:t>
            </a:r>
            <a:br>
              <a:rPr lang="en-US" sz="1800" smtClean="0"/>
            </a:br>
            <a:endParaRPr lang="en-US" sz="1800" smtClean="0"/>
          </a:p>
          <a:p>
            <a:r>
              <a:rPr lang="en-US" sz="2000" smtClean="0"/>
              <a:t>Consistency</a:t>
            </a:r>
          </a:p>
          <a:p>
            <a:pPr lvl="1"/>
            <a:r>
              <a:rPr lang="en-US" sz="1800" smtClean="0"/>
              <a:t>location</a:t>
            </a:r>
          </a:p>
          <a:p>
            <a:pPr lvl="1"/>
            <a:r>
              <a:rPr lang="en-US" sz="1800" smtClean="0"/>
              <a:t>format</a:t>
            </a:r>
          </a:p>
          <a:p>
            <a:pPr lvl="1"/>
            <a:r>
              <a:rPr lang="en-US" sz="1800" smtClean="0"/>
              <a:t>element repetition</a:t>
            </a:r>
          </a:p>
          <a:p>
            <a:pPr lvl="1"/>
            <a:r>
              <a:rPr lang="en-US" sz="1800" smtClean="0"/>
              <a:t>organization</a:t>
            </a:r>
          </a:p>
        </p:txBody>
      </p:sp>
      <p:sp>
        <p:nvSpPr>
          <p:cNvPr id="46084" name="Line 195"/>
          <p:cNvSpPr>
            <a:spLocks noChangeShapeType="1"/>
          </p:cNvSpPr>
          <p:nvPr/>
        </p:nvSpPr>
        <p:spPr bwMode="auto">
          <a:xfrm flipH="1">
            <a:off x="5332413" y="4333875"/>
            <a:ext cx="2667000" cy="0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85" name="Rectangle 184"/>
          <p:cNvSpPr>
            <a:spLocks noChangeArrowheads="1"/>
          </p:cNvSpPr>
          <p:nvPr/>
        </p:nvSpPr>
        <p:spPr bwMode="auto">
          <a:xfrm>
            <a:off x="5332413" y="3724275"/>
            <a:ext cx="2667000" cy="1905000"/>
          </a:xfrm>
          <a:prstGeom prst="rect">
            <a:avLst/>
          </a:prstGeom>
          <a:noFill/>
          <a:ln w="12699">
            <a:solidFill>
              <a:srgbClr val="DADADA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86" name="Line 196"/>
          <p:cNvSpPr>
            <a:spLocks noChangeShapeType="1"/>
          </p:cNvSpPr>
          <p:nvPr/>
        </p:nvSpPr>
        <p:spPr bwMode="auto">
          <a:xfrm flipH="1">
            <a:off x="5332413" y="4410075"/>
            <a:ext cx="2667000" cy="0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87" name="Line 197"/>
          <p:cNvSpPr>
            <a:spLocks noChangeShapeType="1"/>
          </p:cNvSpPr>
          <p:nvPr/>
        </p:nvSpPr>
        <p:spPr bwMode="auto">
          <a:xfrm flipH="1">
            <a:off x="5332413" y="5248275"/>
            <a:ext cx="2667000" cy="0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88" name="Line 198"/>
          <p:cNvSpPr>
            <a:spLocks noChangeShapeType="1"/>
          </p:cNvSpPr>
          <p:nvPr/>
        </p:nvSpPr>
        <p:spPr bwMode="auto">
          <a:xfrm flipH="1">
            <a:off x="5332413" y="5324475"/>
            <a:ext cx="2667000" cy="0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89" name="Rectangle 183"/>
          <p:cNvSpPr>
            <a:spLocks noChangeArrowheads="1"/>
          </p:cNvSpPr>
          <p:nvPr/>
        </p:nvSpPr>
        <p:spPr bwMode="auto">
          <a:xfrm>
            <a:off x="5180013" y="3571875"/>
            <a:ext cx="2971800" cy="220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0" name="Line 186"/>
          <p:cNvSpPr>
            <a:spLocks noChangeShapeType="1"/>
          </p:cNvSpPr>
          <p:nvPr/>
        </p:nvSpPr>
        <p:spPr bwMode="auto">
          <a:xfrm>
            <a:off x="61706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1" name="Line 189"/>
          <p:cNvSpPr>
            <a:spLocks noChangeShapeType="1"/>
          </p:cNvSpPr>
          <p:nvPr/>
        </p:nvSpPr>
        <p:spPr bwMode="auto">
          <a:xfrm>
            <a:off x="66278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2" name="Line 190"/>
          <p:cNvSpPr>
            <a:spLocks noChangeShapeType="1"/>
          </p:cNvSpPr>
          <p:nvPr/>
        </p:nvSpPr>
        <p:spPr bwMode="auto">
          <a:xfrm>
            <a:off x="67040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3" name="Line 191"/>
          <p:cNvSpPr>
            <a:spLocks noChangeShapeType="1"/>
          </p:cNvSpPr>
          <p:nvPr/>
        </p:nvSpPr>
        <p:spPr bwMode="auto">
          <a:xfrm>
            <a:off x="70850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4" name="Line 192"/>
          <p:cNvSpPr>
            <a:spLocks noChangeShapeType="1"/>
          </p:cNvSpPr>
          <p:nvPr/>
        </p:nvSpPr>
        <p:spPr bwMode="auto">
          <a:xfrm>
            <a:off x="71612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5" name="Line 193"/>
          <p:cNvSpPr>
            <a:spLocks noChangeShapeType="1"/>
          </p:cNvSpPr>
          <p:nvPr/>
        </p:nvSpPr>
        <p:spPr bwMode="auto">
          <a:xfrm>
            <a:off x="75422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6" name="Line 194"/>
          <p:cNvSpPr>
            <a:spLocks noChangeShapeType="1"/>
          </p:cNvSpPr>
          <p:nvPr/>
        </p:nvSpPr>
        <p:spPr bwMode="auto">
          <a:xfrm>
            <a:off x="76184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7" name="Line 187"/>
          <p:cNvSpPr>
            <a:spLocks noChangeShapeType="1"/>
          </p:cNvSpPr>
          <p:nvPr/>
        </p:nvSpPr>
        <p:spPr bwMode="auto">
          <a:xfrm>
            <a:off x="62468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8" name="Rectangle 185"/>
          <p:cNvSpPr>
            <a:spLocks noChangeArrowheads="1"/>
          </p:cNvSpPr>
          <p:nvPr/>
        </p:nvSpPr>
        <p:spPr bwMode="auto">
          <a:xfrm>
            <a:off x="5332413" y="3724275"/>
            <a:ext cx="838200" cy="6096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099" name="Line 206"/>
          <p:cNvSpPr>
            <a:spLocks noChangeShapeType="1"/>
          </p:cNvSpPr>
          <p:nvPr/>
        </p:nvSpPr>
        <p:spPr bwMode="auto">
          <a:xfrm flipH="1">
            <a:off x="5561013" y="5629275"/>
            <a:ext cx="2438400" cy="0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100" name="AutoShape 208"/>
          <p:cNvSpPr>
            <a:spLocks/>
          </p:cNvSpPr>
          <p:nvPr/>
        </p:nvSpPr>
        <p:spPr bwMode="auto">
          <a:xfrm>
            <a:off x="3595688" y="5876925"/>
            <a:ext cx="1066800" cy="742950"/>
          </a:xfrm>
          <a:prstGeom prst="borderCallout2">
            <a:avLst>
              <a:gd name="adj1" fmla="val 15384"/>
              <a:gd name="adj2" fmla="val 107144"/>
              <a:gd name="adj3" fmla="val 15384"/>
              <a:gd name="adj4" fmla="val 129764"/>
              <a:gd name="adj5" fmla="val -37606"/>
              <a:gd name="adj6" fmla="val 155505"/>
            </a:avLst>
          </a:prstGeom>
          <a:noFill/>
          <a:ln w="12699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r" eaLnBrk="0" hangingPunct="0"/>
            <a:r>
              <a:rPr lang="en-US" sz="1400">
                <a:latin typeface="Arial" charset="0"/>
              </a:rPr>
              <a:t>window to widget spacing</a:t>
            </a:r>
          </a:p>
        </p:txBody>
      </p:sp>
      <p:sp>
        <p:nvSpPr>
          <p:cNvPr id="46101" name="Line 211"/>
          <p:cNvSpPr>
            <a:spLocks noChangeShapeType="1"/>
          </p:cNvSpPr>
          <p:nvPr/>
        </p:nvSpPr>
        <p:spPr bwMode="auto">
          <a:xfrm>
            <a:off x="57134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102" name="Line 212"/>
          <p:cNvSpPr>
            <a:spLocks noChangeShapeType="1"/>
          </p:cNvSpPr>
          <p:nvPr/>
        </p:nvSpPr>
        <p:spPr bwMode="auto">
          <a:xfrm>
            <a:off x="5789613" y="3724275"/>
            <a:ext cx="1587" cy="1920875"/>
          </a:xfrm>
          <a:prstGeom prst="line">
            <a:avLst/>
          </a:prstGeom>
          <a:noFill/>
          <a:ln w="12699">
            <a:solidFill>
              <a:srgbClr val="DADAD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103" name="AutoShape 213"/>
          <p:cNvSpPr>
            <a:spLocks/>
          </p:cNvSpPr>
          <p:nvPr/>
        </p:nvSpPr>
        <p:spPr bwMode="auto">
          <a:xfrm>
            <a:off x="3884613" y="4437063"/>
            <a:ext cx="1066800" cy="742950"/>
          </a:xfrm>
          <a:prstGeom prst="borderCallout2">
            <a:avLst>
              <a:gd name="adj1" fmla="val 15384"/>
              <a:gd name="adj2" fmla="val 107144"/>
              <a:gd name="adj3" fmla="val 15384"/>
              <a:gd name="adj4" fmla="val 139435"/>
              <a:gd name="adj5" fmla="val 62394"/>
              <a:gd name="adj6" fmla="val 173958"/>
            </a:avLst>
          </a:prstGeom>
          <a:noFill/>
          <a:ln w="12699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r" eaLnBrk="0" hangingPunct="0"/>
            <a:r>
              <a:rPr lang="en-US" sz="1400">
                <a:latin typeface="Arial" charset="0"/>
              </a:rPr>
              <a:t>Widget to widget spacing</a:t>
            </a:r>
          </a:p>
        </p:txBody>
      </p:sp>
      <p:sp>
        <p:nvSpPr>
          <p:cNvPr id="46104" name="Text Box 214"/>
          <p:cNvSpPr txBox="1">
            <a:spLocks noChangeArrowheads="1"/>
          </p:cNvSpPr>
          <p:nvPr/>
        </p:nvSpPr>
        <p:spPr bwMode="auto">
          <a:xfrm>
            <a:off x="6246813" y="5324475"/>
            <a:ext cx="838200" cy="3175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No</a:t>
            </a:r>
            <a:endParaRPr lang="en-US" sz="1800" b="1">
              <a:latin typeface="Arial" charset="0"/>
            </a:endParaRPr>
          </a:p>
        </p:txBody>
      </p:sp>
      <p:sp>
        <p:nvSpPr>
          <p:cNvPr id="46105" name="Text Box 215"/>
          <p:cNvSpPr txBox="1">
            <a:spLocks noChangeArrowheads="1"/>
          </p:cNvSpPr>
          <p:nvPr/>
        </p:nvSpPr>
        <p:spPr bwMode="auto">
          <a:xfrm>
            <a:off x="7161213" y="5324475"/>
            <a:ext cx="838200" cy="3175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Ok</a:t>
            </a:r>
            <a:endParaRPr lang="en-US" sz="1800" b="1">
              <a:latin typeface="Arial" charset="0"/>
            </a:endParaRPr>
          </a:p>
        </p:txBody>
      </p:sp>
      <p:sp>
        <p:nvSpPr>
          <p:cNvPr id="46106" name="Text Box 216"/>
          <p:cNvSpPr txBox="1">
            <a:spLocks noChangeArrowheads="1"/>
          </p:cNvSpPr>
          <p:nvPr/>
        </p:nvSpPr>
        <p:spPr bwMode="auto">
          <a:xfrm>
            <a:off x="6246813" y="3719513"/>
            <a:ext cx="1752600" cy="1535112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Message text in Arial 14, left adjusted</a:t>
            </a: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r>
              <a:rPr lang="en-US" sz="1200" b="1">
                <a:latin typeface="Arial" charset="0"/>
              </a:rPr>
              <a:t/>
            </a:r>
            <a:br>
              <a:rPr lang="en-US" sz="1200" b="1">
                <a:latin typeface="Arial" charset="0"/>
              </a:rPr>
            </a:br>
            <a:r>
              <a:rPr lang="en-US" sz="800" b="1">
                <a:latin typeface="Arial" charset="0"/>
              </a:rPr>
              <a:t/>
            </a:r>
            <a:br>
              <a:rPr lang="en-US" sz="800" b="1">
                <a:latin typeface="Arial" charset="0"/>
              </a:rPr>
            </a:br>
            <a:endParaRPr lang="en-US" sz="1800" b="1">
              <a:latin typeface="Arial" charset="0"/>
            </a:endParaRPr>
          </a:p>
        </p:txBody>
      </p:sp>
      <p:sp>
        <p:nvSpPr>
          <p:cNvPr id="46107" name="Text Box 217"/>
          <p:cNvSpPr txBox="1">
            <a:spLocks noChangeArrowheads="1"/>
          </p:cNvSpPr>
          <p:nvPr/>
        </p:nvSpPr>
        <p:spPr bwMode="auto">
          <a:xfrm>
            <a:off x="5256213" y="3800475"/>
            <a:ext cx="1001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400" b="1">
                <a:latin typeface="Arial" charset="0"/>
              </a:rPr>
              <a:t>Standard 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icon set</a:t>
            </a:r>
            <a:endParaRPr lang="en-US" sz="1800" b="1">
              <a:latin typeface="Arial" charset="0"/>
            </a:endParaRPr>
          </a:p>
        </p:txBody>
      </p:sp>
      <p:sp>
        <p:nvSpPr>
          <p:cNvPr id="46108" name="AutoShape 218"/>
          <p:cNvSpPr>
            <a:spLocks/>
          </p:cNvSpPr>
          <p:nvPr/>
        </p:nvSpPr>
        <p:spPr bwMode="auto">
          <a:xfrm>
            <a:off x="7250113" y="6121400"/>
            <a:ext cx="1371600" cy="530225"/>
          </a:xfrm>
          <a:prstGeom prst="borderCallout2">
            <a:avLst>
              <a:gd name="adj1" fmla="val 21556"/>
              <a:gd name="adj2" fmla="val -5556"/>
              <a:gd name="adj3" fmla="val 21556"/>
              <a:gd name="adj4" fmla="val -19329"/>
              <a:gd name="adj5" fmla="val -109579"/>
              <a:gd name="adj6" fmla="val -34028"/>
            </a:avLst>
          </a:prstGeom>
          <a:noFill/>
          <a:ln w="12699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Fixed components</a:t>
            </a:r>
          </a:p>
        </p:txBody>
      </p:sp>
      <p:sp>
        <p:nvSpPr>
          <p:cNvPr id="46109" name="Line 219"/>
          <p:cNvSpPr>
            <a:spLocks noChangeShapeType="1"/>
          </p:cNvSpPr>
          <p:nvPr/>
        </p:nvSpPr>
        <p:spPr bwMode="auto">
          <a:xfrm flipH="1">
            <a:off x="6980238" y="5445125"/>
            <a:ext cx="360362" cy="792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110" name="AutoShape 220"/>
          <p:cNvSpPr>
            <a:spLocks/>
          </p:cNvSpPr>
          <p:nvPr/>
        </p:nvSpPr>
        <p:spPr bwMode="auto">
          <a:xfrm>
            <a:off x="7772400" y="2492375"/>
            <a:ext cx="1371600" cy="742950"/>
          </a:xfrm>
          <a:prstGeom prst="borderCallout2">
            <a:avLst>
              <a:gd name="adj1" fmla="val 15384"/>
              <a:gd name="adj2" fmla="val -5556"/>
              <a:gd name="adj3" fmla="val 15384"/>
              <a:gd name="adj4" fmla="val -35532"/>
              <a:gd name="adj5" fmla="val 192949"/>
              <a:gd name="adj6" fmla="val -67824"/>
            </a:avLst>
          </a:prstGeom>
          <a:noFill/>
          <a:ln w="12699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Format of variable contents</a:t>
            </a:r>
          </a:p>
        </p:txBody>
      </p:sp>
      <p:sp>
        <p:nvSpPr>
          <p:cNvPr id="46111" name="Line 221"/>
          <p:cNvSpPr>
            <a:spLocks noChangeShapeType="1"/>
          </p:cNvSpPr>
          <p:nvPr/>
        </p:nvSpPr>
        <p:spPr bwMode="auto">
          <a:xfrm flipH="1">
            <a:off x="6094413" y="2636838"/>
            <a:ext cx="1174750" cy="1163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6112" name="Rectangle 223"/>
          <p:cNvSpPr>
            <a:spLocks noChangeArrowheads="1"/>
          </p:cNvSpPr>
          <p:nvPr/>
        </p:nvSpPr>
        <p:spPr bwMode="auto">
          <a:xfrm>
            <a:off x="7237413" y="5370513"/>
            <a:ext cx="685800" cy="228600"/>
          </a:xfrm>
          <a:prstGeom prst="rect">
            <a:avLst/>
          </a:prstGeom>
          <a:noFill/>
          <a:ln w="12699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76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58"/>
          <p:cNvGrpSpPr>
            <a:grpSpLocks/>
          </p:cNvGrpSpPr>
          <p:nvPr/>
        </p:nvGrpSpPr>
        <p:grpSpPr bwMode="auto">
          <a:xfrm>
            <a:off x="1752600" y="533400"/>
            <a:ext cx="2971800" cy="2209800"/>
            <a:chOff x="192" y="720"/>
            <a:chExt cx="1872" cy="1392"/>
          </a:xfrm>
        </p:grpSpPr>
        <p:sp>
          <p:nvSpPr>
            <p:cNvPr id="47130" name="Line 6"/>
            <p:cNvSpPr>
              <a:spLocks noChangeShapeType="1"/>
            </p:cNvSpPr>
            <p:nvPr/>
          </p:nvSpPr>
          <p:spPr bwMode="auto">
            <a:xfrm flipH="1">
              <a:off x="288" y="1200"/>
              <a:ext cx="1680" cy="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1" name="Rectangle 7"/>
            <p:cNvSpPr>
              <a:spLocks noChangeArrowheads="1"/>
            </p:cNvSpPr>
            <p:nvPr/>
          </p:nvSpPr>
          <p:spPr bwMode="auto">
            <a:xfrm>
              <a:off x="288" y="816"/>
              <a:ext cx="1680" cy="1200"/>
            </a:xfrm>
            <a:prstGeom prst="rect">
              <a:avLst/>
            </a:prstGeom>
            <a:noFill/>
            <a:ln w="12699">
              <a:solidFill>
                <a:srgbClr val="DADADA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2" name="Line 8"/>
            <p:cNvSpPr>
              <a:spLocks noChangeShapeType="1"/>
            </p:cNvSpPr>
            <p:nvPr/>
          </p:nvSpPr>
          <p:spPr bwMode="auto">
            <a:xfrm flipH="1">
              <a:off x="288" y="1248"/>
              <a:ext cx="1680" cy="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3" name="Line 9"/>
            <p:cNvSpPr>
              <a:spLocks noChangeShapeType="1"/>
            </p:cNvSpPr>
            <p:nvPr/>
          </p:nvSpPr>
          <p:spPr bwMode="auto">
            <a:xfrm flipH="1">
              <a:off x="288" y="1776"/>
              <a:ext cx="1680" cy="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4" name="Line 10"/>
            <p:cNvSpPr>
              <a:spLocks noChangeShapeType="1"/>
            </p:cNvSpPr>
            <p:nvPr/>
          </p:nvSpPr>
          <p:spPr bwMode="auto">
            <a:xfrm flipH="1">
              <a:off x="288" y="1824"/>
              <a:ext cx="1680" cy="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5" name="Rectangle 11"/>
            <p:cNvSpPr>
              <a:spLocks noChangeArrowheads="1"/>
            </p:cNvSpPr>
            <p:nvPr/>
          </p:nvSpPr>
          <p:spPr bwMode="auto">
            <a:xfrm>
              <a:off x="192" y="720"/>
              <a:ext cx="1872" cy="1392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6" name="Line 12"/>
            <p:cNvSpPr>
              <a:spLocks noChangeShapeType="1"/>
            </p:cNvSpPr>
            <p:nvPr/>
          </p:nvSpPr>
          <p:spPr bwMode="auto">
            <a:xfrm>
              <a:off x="816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7" name="Line 13"/>
            <p:cNvSpPr>
              <a:spLocks noChangeShapeType="1"/>
            </p:cNvSpPr>
            <p:nvPr/>
          </p:nvSpPr>
          <p:spPr bwMode="auto">
            <a:xfrm>
              <a:off x="1104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8" name="Line 14"/>
            <p:cNvSpPr>
              <a:spLocks noChangeShapeType="1"/>
            </p:cNvSpPr>
            <p:nvPr/>
          </p:nvSpPr>
          <p:spPr bwMode="auto">
            <a:xfrm>
              <a:off x="1152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39" name="Line 15"/>
            <p:cNvSpPr>
              <a:spLocks noChangeShapeType="1"/>
            </p:cNvSpPr>
            <p:nvPr/>
          </p:nvSpPr>
          <p:spPr bwMode="auto">
            <a:xfrm>
              <a:off x="1392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0" name="Line 16"/>
            <p:cNvSpPr>
              <a:spLocks noChangeShapeType="1"/>
            </p:cNvSpPr>
            <p:nvPr/>
          </p:nvSpPr>
          <p:spPr bwMode="auto">
            <a:xfrm>
              <a:off x="1440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1" name="Line 17"/>
            <p:cNvSpPr>
              <a:spLocks noChangeShapeType="1"/>
            </p:cNvSpPr>
            <p:nvPr/>
          </p:nvSpPr>
          <p:spPr bwMode="auto">
            <a:xfrm>
              <a:off x="1680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2" name="Line 18"/>
            <p:cNvSpPr>
              <a:spLocks noChangeShapeType="1"/>
            </p:cNvSpPr>
            <p:nvPr/>
          </p:nvSpPr>
          <p:spPr bwMode="auto">
            <a:xfrm>
              <a:off x="1728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3" name="Line 19"/>
            <p:cNvSpPr>
              <a:spLocks noChangeShapeType="1"/>
            </p:cNvSpPr>
            <p:nvPr/>
          </p:nvSpPr>
          <p:spPr bwMode="auto">
            <a:xfrm>
              <a:off x="864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4" name="Rectangle 20"/>
            <p:cNvSpPr>
              <a:spLocks noChangeArrowheads="1"/>
            </p:cNvSpPr>
            <p:nvPr/>
          </p:nvSpPr>
          <p:spPr bwMode="auto">
            <a:xfrm>
              <a:off x="288" y="816"/>
              <a:ext cx="528" cy="384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5" name="Line 21"/>
            <p:cNvSpPr>
              <a:spLocks noChangeShapeType="1"/>
            </p:cNvSpPr>
            <p:nvPr/>
          </p:nvSpPr>
          <p:spPr bwMode="auto">
            <a:xfrm flipH="1">
              <a:off x="432" y="2016"/>
              <a:ext cx="1536" cy="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6" name="Line 23"/>
            <p:cNvSpPr>
              <a:spLocks noChangeShapeType="1"/>
            </p:cNvSpPr>
            <p:nvPr/>
          </p:nvSpPr>
          <p:spPr bwMode="auto">
            <a:xfrm>
              <a:off x="528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7" name="Line 24"/>
            <p:cNvSpPr>
              <a:spLocks noChangeShapeType="1"/>
            </p:cNvSpPr>
            <p:nvPr/>
          </p:nvSpPr>
          <p:spPr bwMode="auto">
            <a:xfrm>
              <a:off x="576" y="816"/>
              <a:ext cx="1" cy="1210"/>
            </a:xfrm>
            <a:prstGeom prst="line">
              <a:avLst/>
            </a:prstGeom>
            <a:noFill/>
            <a:ln w="12699">
              <a:solidFill>
                <a:srgbClr val="DADAD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48" name="Text Box 26"/>
            <p:cNvSpPr txBox="1">
              <a:spLocks noChangeArrowheads="1"/>
            </p:cNvSpPr>
            <p:nvPr/>
          </p:nvSpPr>
          <p:spPr bwMode="auto">
            <a:xfrm>
              <a:off x="864" y="1824"/>
              <a:ext cx="528" cy="200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No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7149" name="Text Box 27"/>
            <p:cNvSpPr txBox="1">
              <a:spLocks noChangeArrowheads="1"/>
            </p:cNvSpPr>
            <p:nvPr/>
          </p:nvSpPr>
          <p:spPr bwMode="auto">
            <a:xfrm>
              <a:off x="1440" y="1824"/>
              <a:ext cx="528" cy="200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Ok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7150" name="Text Box 28"/>
            <p:cNvSpPr txBox="1">
              <a:spLocks noChangeArrowheads="1"/>
            </p:cNvSpPr>
            <p:nvPr/>
          </p:nvSpPr>
          <p:spPr bwMode="auto">
            <a:xfrm>
              <a:off x="864" y="813"/>
              <a:ext cx="1104" cy="967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Message text in Arial 14, left adjusted</a:t>
              </a:r>
              <a:r>
                <a:rPr lang="en-US" sz="1400" b="1">
                  <a:latin typeface="Arial" charset="0"/>
                </a:rPr>
                <a:t/>
              </a:r>
              <a:br>
                <a:rPr lang="en-US" sz="1400" b="1">
                  <a:latin typeface="Arial" charset="0"/>
                </a:rPr>
              </a:br>
              <a:r>
                <a:rPr lang="en-US" sz="1400" b="1">
                  <a:latin typeface="Arial" charset="0"/>
                </a:rPr>
                <a:t/>
              </a:r>
              <a:br>
                <a:rPr lang="en-US" sz="1400" b="1">
                  <a:latin typeface="Arial" charset="0"/>
                </a:rPr>
              </a:br>
              <a:r>
                <a:rPr lang="en-US" sz="1200" b="1">
                  <a:latin typeface="Arial" charset="0"/>
                </a:rPr>
                <a:t/>
              </a:r>
              <a:br>
                <a:rPr lang="en-US" sz="1200" b="1">
                  <a:latin typeface="Arial" charset="0"/>
                </a:rPr>
              </a:br>
              <a:r>
                <a:rPr lang="en-US" sz="800" b="1">
                  <a:latin typeface="Arial" charset="0"/>
                </a:rPr>
                <a:t/>
              </a:r>
              <a:br>
                <a:rPr lang="en-US" sz="800" b="1">
                  <a:latin typeface="Arial" charset="0"/>
                </a:rPr>
              </a:br>
              <a:endParaRPr lang="en-US" sz="1800" b="1">
                <a:latin typeface="Arial" charset="0"/>
              </a:endParaRPr>
            </a:p>
          </p:txBody>
        </p:sp>
        <p:sp>
          <p:nvSpPr>
            <p:cNvPr id="47151" name="Text Box 29"/>
            <p:cNvSpPr txBox="1">
              <a:spLocks noChangeArrowheads="1"/>
            </p:cNvSpPr>
            <p:nvPr/>
          </p:nvSpPr>
          <p:spPr bwMode="auto">
            <a:xfrm>
              <a:off x="240" y="864"/>
              <a:ext cx="63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Standard </a:t>
              </a:r>
              <a:br>
                <a:rPr lang="en-US" sz="1400" b="1">
                  <a:latin typeface="Arial" charset="0"/>
                </a:rPr>
              </a:br>
              <a:r>
                <a:rPr lang="en-US" sz="1400" b="1">
                  <a:latin typeface="Arial" charset="0"/>
                </a:rPr>
                <a:t>icon set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7152" name="Rectangle 151"/>
            <p:cNvSpPr>
              <a:spLocks noChangeArrowheads="1"/>
            </p:cNvSpPr>
            <p:nvPr/>
          </p:nvSpPr>
          <p:spPr bwMode="auto">
            <a:xfrm>
              <a:off x="1488" y="1872"/>
              <a:ext cx="432" cy="96"/>
            </a:xfrm>
            <a:prstGeom prst="rect">
              <a:avLst/>
            </a:prstGeom>
            <a:noFill/>
            <a:ln w="12699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107" name="Rectangle 61"/>
          <p:cNvSpPr>
            <a:spLocks noChangeArrowheads="1"/>
          </p:cNvSpPr>
          <p:nvPr/>
        </p:nvSpPr>
        <p:spPr bwMode="auto">
          <a:xfrm>
            <a:off x="5410200" y="1447800"/>
            <a:ext cx="2971800" cy="220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7108" name="Rectangle 70"/>
          <p:cNvSpPr>
            <a:spLocks noChangeArrowheads="1"/>
          </p:cNvSpPr>
          <p:nvPr/>
        </p:nvSpPr>
        <p:spPr bwMode="auto">
          <a:xfrm>
            <a:off x="5562600" y="1600200"/>
            <a:ext cx="838200" cy="6096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7109" name="Text Box 74"/>
          <p:cNvSpPr txBox="1">
            <a:spLocks noChangeArrowheads="1"/>
          </p:cNvSpPr>
          <p:nvPr/>
        </p:nvSpPr>
        <p:spPr bwMode="auto">
          <a:xfrm>
            <a:off x="6477000" y="3200400"/>
            <a:ext cx="838200" cy="3175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No</a:t>
            </a:r>
            <a:endParaRPr lang="en-US" sz="1800" b="1">
              <a:latin typeface="Arial" charset="0"/>
            </a:endParaRPr>
          </a:p>
        </p:txBody>
      </p:sp>
      <p:sp>
        <p:nvSpPr>
          <p:cNvPr id="47110" name="Text Box 75"/>
          <p:cNvSpPr txBox="1">
            <a:spLocks noChangeArrowheads="1"/>
          </p:cNvSpPr>
          <p:nvPr/>
        </p:nvSpPr>
        <p:spPr bwMode="auto">
          <a:xfrm>
            <a:off x="7391400" y="3200400"/>
            <a:ext cx="838200" cy="3175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Ok</a:t>
            </a:r>
            <a:endParaRPr lang="en-US" sz="1800" b="1">
              <a:latin typeface="Arial" charset="0"/>
            </a:endParaRPr>
          </a:p>
        </p:txBody>
      </p:sp>
      <p:sp>
        <p:nvSpPr>
          <p:cNvPr id="47111" name="Text Box 76"/>
          <p:cNvSpPr txBox="1">
            <a:spLocks noChangeArrowheads="1"/>
          </p:cNvSpPr>
          <p:nvPr/>
        </p:nvSpPr>
        <p:spPr bwMode="auto">
          <a:xfrm>
            <a:off x="6477000" y="1600200"/>
            <a:ext cx="1752600" cy="15335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Do you really want to delete the file “myfile.doc” from the folder “junk”?</a:t>
            </a: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endParaRPr lang="en-US" b="1">
              <a:latin typeface="Arial" charset="0"/>
            </a:endParaRPr>
          </a:p>
        </p:txBody>
      </p:sp>
      <p:sp>
        <p:nvSpPr>
          <p:cNvPr id="47112" name="Text Box 77"/>
          <p:cNvSpPr txBox="1">
            <a:spLocks noChangeArrowheads="1"/>
          </p:cNvSpPr>
          <p:nvPr/>
        </p:nvSpPr>
        <p:spPr bwMode="auto">
          <a:xfrm>
            <a:off x="5764213" y="1614488"/>
            <a:ext cx="442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3600" b="1"/>
              <a:t>?</a:t>
            </a:r>
            <a:endParaRPr lang="en-US" sz="1800" b="1">
              <a:latin typeface="Arial" charset="0"/>
            </a:endParaRPr>
          </a:p>
        </p:txBody>
      </p:sp>
      <p:sp>
        <p:nvSpPr>
          <p:cNvPr id="47113" name="Rectangle 152"/>
          <p:cNvSpPr>
            <a:spLocks noChangeArrowheads="1"/>
          </p:cNvSpPr>
          <p:nvPr/>
        </p:nvSpPr>
        <p:spPr bwMode="auto">
          <a:xfrm>
            <a:off x="7467600" y="3276600"/>
            <a:ext cx="685800" cy="152400"/>
          </a:xfrm>
          <a:prstGeom prst="rect">
            <a:avLst/>
          </a:prstGeom>
          <a:noFill/>
          <a:ln w="12699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47114" name="Group 156"/>
          <p:cNvGrpSpPr>
            <a:grpSpLocks/>
          </p:cNvGrpSpPr>
          <p:nvPr/>
        </p:nvGrpSpPr>
        <p:grpSpPr bwMode="auto">
          <a:xfrm>
            <a:off x="5410200" y="3962400"/>
            <a:ext cx="2971800" cy="2728913"/>
            <a:chOff x="2208" y="2400"/>
            <a:chExt cx="1872" cy="1719"/>
          </a:xfrm>
        </p:grpSpPr>
        <p:sp>
          <p:nvSpPr>
            <p:cNvPr id="47123" name="Rectangle 144"/>
            <p:cNvSpPr>
              <a:spLocks noChangeArrowheads="1"/>
            </p:cNvSpPr>
            <p:nvPr/>
          </p:nvSpPr>
          <p:spPr bwMode="auto">
            <a:xfrm>
              <a:off x="3024" y="3888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ü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  <p:sp>
          <p:nvSpPr>
            <p:cNvPr id="47124" name="Rectangle 145"/>
            <p:cNvSpPr>
              <a:spLocks noChangeArrowheads="1"/>
            </p:cNvSpPr>
            <p:nvPr/>
          </p:nvSpPr>
          <p:spPr bwMode="auto">
            <a:xfrm>
              <a:off x="2208" y="2400"/>
              <a:ext cx="1872" cy="1392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25" name="Rectangle 146"/>
            <p:cNvSpPr>
              <a:spLocks noChangeArrowheads="1"/>
            </p:cNvSpPr>
            <p:nvPr/>
          </p:nvSpPr>
          <p:spPr bwMode="auto">
            <a:xfrm>
              <a:off x="2304" y="2496"/>
              <a:ext cx="528" cy="384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126" name="Text Box 148"/>
            <p:cNvSpPr txBox="1">
              <a:spLocks noChangeArrowheads="1"/>
            </p:cNvSpPr>
            <p:nvPr/>
          </p:nvSpPr>
          <p:spPr bwMode="auto">
            <a:xfrm>
              <a:off x="3456" y="3504"/>
              <a:ext cx="528" cy="200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Ok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7127" name="Text Box 149"/>
            <p:cNvSpPr txBox="1">
              <a:spLocks noChangeArrowheads="1"/>
            </p:cNvSpPr>
            <p:nvPr/>
          </p:nvSpPr>
          <p:spPr bwMode="auto">
            <a:xfrm>
              <a:off x="2880" y="2496"/>
              <a:ext cx="1104" cy="966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Cannot move the file “myfile.doc” to the folder “junk” because the disc is full. </a:t>
              </a:r>
              <a:r>
                <a:rPr lang="en-US" sz="1400" b="1">
                  <a:latin typeface="Arial" charset="0"/>
                </a:rPr>
                <a:t/>
              </a:r>
              <a:br>
                <a:rPr lang="en-US" sz="1400" b="1">
                  <a:latin typeface="Arial" charset="0"/>
                </a:rPr>
              </a:br>
              <a:endParaRPr lang="en-US" b="1">
                <a:latin typeface="Arial" charset="0"/>
              </a:endParaRPr>
            </a:p>
          </p:txBody>
        </p:sp>
        <p:sp>
          <p:nvSpPr>
            <p:cNvPr id="47128" name="Text Box 150"/>
            <p:cNvSpPr txBox="1">
              <a:spLocks noChangeArrowheads="1"/>
            </p:cNvSpPr>
            <p:nvPr/>
          </p:nvSpPr>
          <p:spPr bwMode="auto">
            <a:xfrm>
              <a:off x="2478" y="2505"/>
              <a:ext cx="1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3600" b="1"/>
                <a:t>!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7129" name="Rectangle 153"/>
            <p:cNvSpPr>
              <a:spLocks noChangeArrowheads="1"/>
            </p:cNvSpPr>
            <p:nvPr/>
          </p:nvSpPr>
          <p:spPr bwMode="auto">
            <a:xfrm>
              <a:off x="3504" y="3552"/>
              <a:ext cx="432" cy="96"/>
            </a:xfrm>
            <a:prstGeom prst="rect">
              <a:avLst/>
            </a:prstGeom>
            <a:noFill/>
            <a:ln w="12699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115" name="Rectangle 5"/>
          <p:cNvSpPr>
            <a:spLocks noChangeArrowheads="1"/>
          </p:cNvSpPr>
          <p:nvPr/>
        </p:nvSpPr>
        <p:spPr bwMode="auto">
          <a:xfrm>
            <a:off x="2520950" y="6227763"/>
            <a:ext cx="55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47116" name="Rectangle 105"/>
          <p:cNvSpPr>
            <a:spLocks noChangeArrowheads="1"/>
          </p:cNvSpPr>
          <p:nvPr/>
        </p:nvSpPr>
        <p:spPr bwMode="auto">
          <a:xfrm>
            <a:off x="838200" y="3733800"/>
            <a:ext cx="3124200" cy="23320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7117" name="Text Box 118"/>
          <p:cNvSpPr txBox="1">
            <a:spLocks noChangeArrowheads="1"/>
          </p:cNvSpPr>
          <p:nvPr/>
        </p:nvSpPr>
        <p:spPr bwMode="auto">
          <a:xfrm>
            <a:off x="2921000" y="4465638"/>
            <a:ext cx="881063" cy="3175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Apply</a:t>
            </a:r>
            <a:endParaRPr lang="en-US" sz="1800" b="1">
              <a:latin typeface="Arial" charset="0"/>
            </a:endParaRPr>
          </a:p>
        </p:txBody>
      </p:sp>
      <p:sp>
        <p:nvSpPr>
          <p:cNvPr id="47118" name="Text Box 119"/>
          <p:cNvSpPr txBox="1">
            <a:spLocks noChangeArrowheads="1"/>
          </p:cNvSpPr>
          <p:nvPr/>
        </p:nvSpPr>
        <p:spPr bwMode="auto">
          <a:xfrm>
            <a:off x="2921000" y="5110163"/>
            <a:ext cx="881063" cy="3175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>
                <a:latin typeface="Arial" charset="0"/>
              </a:rPr>
              <a:t>Cancel</a:t>
            </a:r>
            <a:endParaRPr lang="en-US" sz="1800" b="1">
              <a:latin typeface="Arial" charset="0"/>
            </a:endParaRPr>
          </a:p>
        </p:txBody>
      </p:sp>
      <p:sp>
        <p:nvSpPr>
          <p:cNvPr id="47119" name="Text Box 120"/>
          <p:cNvSpPr txBox="1">
            <a:spLocks noChangeArrowheads="1"/>
          </p:cNvSpPr>
          <p:nvPr/>
        </p:nvSpPr>
        <p:spPr bwMode="auto">
          <a:xfrm>
            <a:off x="998538" y="4635500"/>
            <a:ext cx="1843087" cy="65405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The file was destroyed</a:t>
            </a:r>
            <a:endParaRPr lang="en-US" sz="1800" b="1">
              <a:latin typeface="Arial" charset="0"/>
            </a:endParaRPr>
          </a:p>
        </p:txBody>
      </p:sp>
      <p:sp>
        <p:nvSpPr>
          <p:cNvPr id="47120" name="AutoShape 154"/>
          <p:cNvSpPr>
            <a:spLocks noChangeArrowheads="1"/>
          </p:cNvSpPr>
          <p:nvPr/>
        </p:nvSpPr>
        <p:spPr bwMode="auto">
          <a:xfrm>
            <a:off x="1158875" y="3814763"/>
            <a:ext cx="400050" cy="642937"/>
          </a:xfrm>
          <a:prstGeom prst="lightningBolt">
            <a:avLst/>
          </a:prstGeom>
          <a:noFill/>
          <a:ln w="5715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7121" name="Line 159"/>
          <p:cNvSpPr>
            <a:spLocks noChangeShapeType="1"/>
          </p:cNvSpPr>
          <p:nvPr/>
        </p:nvSpPr>
        <p:spPr bwMode="auto">
          <a:xfrm flipV="1">
            <a:off x="4572000" y="2514600"/>
            <a:ext cx="838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7122" name="Line 160"/>
          <p:cNvSpPr>
            <a:spLocks noChangeShapeType="1"/>
          </p:cNvSpPr>
          <p:nvPr/>
        </p:nvSpPr>
        <p:spPr bwMode="auto">
          <a:xfrm>
            <a:off x="4572000" y="2514600"/>
            <a:ext cx="838200" cy="2590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4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409700"/>
            <a:ext cx="3238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Line 5"/>
          <p:cNvSpPr>
            <a:spLocks noChangeShapeType="1"/>
          </p:cNvSpPr>
          <p:nvPr/>
        </p:nvSpPr>
        <p:spPr bwMode="auto">
          <a:xfrm>
            <a:off x="4789488" y="29337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09700"/>
            <a:ext cx="37623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AutoShape 7"/>
          <p:cNvSpPr>
            <a:spLocks/>
          </p:cNvSpPr>
          <p:nvPr/>
        </p:nvSpPr>
        <p:spPr bwMode="auto">
          <a:xfrm>
            <a:off x="2565400" y="476250"/>
            <a:ext cx="1828800" cy="742950"/>
          </a:xfrm>
          <a:prstGeom prst="borderCallout2">
            <a:avLst>
              <a:gd name="adj1" fmla="val 15384"/>
              <a:gd name="adj2" fmla="val -4167"/>
              <a:gd name="adj3" fmla="val 15384"/>
              <a:gd name="adj4" fmla="val -34463"/>
              <a:gd name="adj5" fmla="val 167523"/>
              <a:gd name="adj6" fmla="val -61370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Two-level Hierarchy</a:t>
            </a:r>
          </a:p>
          <a:p>
            <a:pPr eaLnBrk="0" hangingPunct="0">
              <a:buFontTx/>
              <a:buChar char="•"/>
            </a:pPr>
            <a:r>
              <a:rPr lang="en-US" sz="1400">
                <a:latin typeface="Arial" charset="0"/>
              </a:rPr>
              <a:t>indentation</a:t>
            </a:r>
          </a:p>
          <a:p>
            <a:pPr eaLnBrk="0" hangingPunct="0">
              <a:buFontTx/>
              <a:buChar char="•"/>
            </a:pPr>
            <a:r>
              <a:rPr lang="en-US" sz="1400">
                <a:latin typeface="Arial" charset="0"/>
              </a:rPr>
              <a:t>contrast </a:t>
            </a:r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 flipH="1">
            <a:off x="1512888" y="571500"/>
            <a:ext cx="457200" cy="1447800"/>
          </a:xfrm>
          <a:prstGeom prst="line">
            <a:avLst/>
          </a:prstGeom>
          <a:noFill/>
          <a:ln w="12699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135" name="AutoShape 9"/>
          <p:cNvSpPr>
            <a:spLocks/>
          </p:cNvSpPr>
          <p:nvPr/>
        </p:nvSpPr>
        <p:spPr bwMode="auto">
          <a:xfrm>
            <a:off x="4789488" y="5372100"/>
            <a:ext cx="1066800" cy="742950"/>
          </a:xfrm>
          <a:prstGeom prst="borderCallout2">
            <a:avLst>
              <a:gd name="adj1" fmla="val 15384"/>
              <a:gd name="adj2" fmla="val -7144"/>
              <a:gd name="adj3" fmla="val 15384"/>
              <a:gd name="adj4" fmla="val -41519"/>
              <a:gd name="adj5" fmla="val -191028"/>
              <a:gd name="adj6" fmla="val -72171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Grouping by white space</a:t>
            </a:r>
          </a:p>
        </p:txBody>
      </p:sp>
      <p:sp>
        <p:nvSpPr>
          <p:cNvPr id="48136" name="Line 10"/>
          <p:cNvSpPr>
            <a:spLocks noChangeShapeType="1"/>
          </p:cNvSpPr>
          <p:nvPr/>
        </p:nvSpPr>
        <p:spPr bwMode="auto">
          <a:xfrm>
            <a:off x="4332288" y="2933700"/>
            <a:ext cx="0" cy="2514600"/>
          </a:xfrm>
          <a:prstGeom prst="line">
            <a:avLst/>
          </a:prstGeom>
          <a:noFill/>
          <a:ln w="12699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137" name="Line 11"/>
          <p:cNvSpPr>
            <a:spLocks noChangeShapeType="1"/>
          </p:cNvSpPr>
          <p:nvPr/>
        </p:nvSpPr>
        <p:spPr bwMode="auto">
          <a:xfrm>
            <a:off x="3798888" y="4610100"/>
            <a:ext cx="533400" cy="838200"/>
          </a:xfrm>
          <a:prstGeom prst="line">
            <a:avLst/>
          </a:prstGeom>
          <a:noFill/>
          <a:ln w="12699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138" name="AutoShape 12"/>
          <p:cNvSpPr>
            <a:spLocks/>
          </p:cNvSpPr>
          <p:nvPr/>
        </p:nvSpPr>
        <p:spPr bwMode="auto">
          <a:xfrm>
            <a:off x="1919288" y="5354638"/>
            <a:ext cx="1828800" cy="742950"/>
          </a:xfrm>
          <a:prstGeom prst="borderCallout2">
            <a:avLst>
              <a:gd name="adj1" fmla="val 15384"/>
              <a:gd name="adj2" fmla="val -4167"/>
              <a:gd name="adj3" fmla="val 15384"/>
              <a:gd name="adj4" fmla="val -13630"/>
              <a:gd name="adj5" fmla="val -163676"/>
              <a:gd name="adj6" fmla="val -16755"/>
            </a:avLst>
          </a:prstGeom>
          <a:noFill/>
          <a:ln w="12699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Alignment connects visual elements in a sequence </a:t>
            </a:r>
          </a:p>
        </p:txBody>
      </p:sp>
      <p:sp>
        <p:nvSpPr>
          <p:cNvPr id="48139" name="AutoShape 14"/>
          <p:cNvSpPr>
            <a:spLocks/>
          </p:cNvSpPr>
          <p:nvPr/>
        </p:nvSpPr>
        <p:spPr bwMode="auto">
          <a:xfrm>
            <a:off x="5856288" y="581025"/>
            <a:ext cx="2009775" cy="530225"/>
          </a:xfrm>
          <a:prstGeom prst="borderCallout2">
            <a:avLst>
              <a:gd name="adj1" fmla="val 21556"/>
              <a:gd name="adj2" fmla="val -3792"/>
              <a:gd name="adj3" fmla="val 21556"/>
              <a:gd name="adj4" fmla="val -15560"/>
              <a:gd name="adj5" fmla="val 486227"/>
              <a:gd name="adj6" fmla="val -15718"/>
            </a:avLst>
          </a:prstGeom>
          <a:noFill/>
          <a:ln w="12699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Logic of organizational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flow</a:t>
            </a: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18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</a:t>
            </a:r>
          </a:p>
        </p:txBody>
      </p:sp>
      <p:sp>
        <p:nvSpPr>
          <p:cNvPr id="3789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smtClean="0"/>
              <a:t>Graphical redesign</a:t>
            </a:r>
            <a:br>
              <a:rPr lang="en-US" sz="2000" smtClean="0"/>
            </a:br>
            <a:endParaRPr lang="en-US" sz="2000" smtClean="0"/>
          </a:p>
          <a:p>
            <a:pPr marL="0" indent="0" eaLnBrk="1" hangingPunct="1"/>
            <a:r>
              <a:rPr lang="en-US" sz="2000" smtClean="0"/>
              <a:t>Create a grid emphasizing:</a:t>
            </a:r>
          </a:p>
          <a:p>
            <a:pPr lvl="1" eaLnBrk="1" hangingPunct="1"/>
            <a:r>
              <a:rPr lang="en-US" sz="1800" smtClean="0"/>
              <a:t>visual consistency </a:t>
            </a:r>
          </a:p>
          <a:p>
            <a:pPr lvl="1" eaLnBrk="1" hangingPunct="1"/>
            <a:r>
              <a:rPr lang="en-US" sz="1800" smtClean="0"/>
              <a:t>relationships between </a:t>
            </a:r>
            <a:br>
              <a:rPr lang="en-US" sz="1800" smtClean="0"/>
            </a:br>
            <a:r>
              <a:rPr lang="en-US" sz="1800" smtClean="0"/>
              <a:t>screen elements </a:t>
            </a:r>
          </a:p>
          <a:p>
            <a:pPr lvl="1" eaLnBrk="1" hangingPunct="1"/>
            <a:r>
              <a:rPr lang="en-US" sz="1800" smtClean="0"/>
              <a:t>navigational cues </a:t>
            </a:r>
          </a:p>
          <a:p>
            <a:pPr lvl="1" eaLnBrk="1" hangingPunct="1"/>
            <a:r>
              <a:rPr lang="en-US" sz="1800" smtClean="0"/>
              <a:t>economy </a:t>
            </a:r>
          </a:p>
          <a:p>
            <a:pPr lvl="1" eaLnBrk="1" hangingPunct="1"/>
            <a:r>
              <a:rPr lang="en-US" sz="1800" smtClean="0"/>
              <a:t>legibility and readability </a:t>
            </a:r>
          </a:p>
          <a:p>
            <a:pPr lvl="1" eaLnBrk="1" hangingPunct="1"/>
            <a:r>
              <a:rPr lang="en-US" sz="1800" smtClean="0"/>
              <a:t>imagery</a:t>
            </a:r>
          </a:p>
        </p:txBody>
      </p:sp>
      <p:pic>
        <p:nvPicPr>
          <p:cNvPr id="37892" name="Picture 5" descr="redesign_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45339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redesign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"/>
            <a:ext cx="4533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7"/>
          <p:cNvSpPr>
            <a:spLocks noChangeShapeType="1"/>
          </p:cNvSpPr>
          <p:nvPr/>
        </p:nvSpPr>
        <p:spPr bwMode="auto">
          <a:xfrm flipH="1">
            <a:off x="7924800" y="3124200"/>
            <a:ext cx="2286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redesign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846388"/>
            <a:ext cx="5114925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476250"/>
            <a:ext cx="8640762" cy="4824413"/>
          </a:xfrm>
        </p:spPr>
        <p:txBody>
          <a:bodyPr/>
          <a:lstStyle/>
          <a:p>
            <a:pPr marL="381000" indent="-381000" eaLnBrk="1" hangingPunct="1"/>
            <a:r>
              <a:rPr lang="en-US" sz="2000" b="1" smtClean="0"/>
              <a:t>Constructing a grid</a:t>
            </a:r>
          </a:p>
          <a:p>
            <a:pPr marL="522288" lvl="1" indent="-342900" eaLnBrk="1" hangingPunct="1">
              <a:buFontTx/>
              <a:buAutoNum type="arabicPeriod"/>
            </a:pPr>
            <a:r>
              <a:rPr lang="en-US" sz="1800" smtClean="0"/>
              <a:t>Maintain consistency with GUI style</a:t>
            </a:r>
          </a:p>
          <a:p>
            <a:pPr marL="1019175" lvl="2" indent="-304800" eaLnBrk="1" hangingPunct="1"/>
            <a:r>
              <a:rPr lang="en-US" sz="1600" smtClean="0"/>
              <a:t>locate standard components - title bar, window controls, …</a:t>
            </a:r>
            <a:br>
              <a:rPr lang="en-US" sz="1600" smtClean="0"/>
            </a:br>
            <a:endParaRPr lang="en-US" sz="1600" smtClean="0"/>
          </a:p>
          <a:p>
            <a:pPr marL="522288" lvl="1" indent="-342900" eaLnBrk="1" hangingPunct="1">
              <a:buFontTx/>
              <a:buAutoNum type="arabicPeriod"/>
            </a:pPr>
            <a:r>
              <a:rPr lang="en-US" sz="1800" smtClean="0"/>
              <a:t>Decide navigational layout + white space + legibility + typography</a:t>
            </a:r>
          </a:p>
          <a:p>
            <a:pPr marL="1019175" lvl="2" indent="-304800" eaLnBrk="1" hangingPunct="1"/>
            <a:r>
              <a:rPr lang="en-US" sz="1600" smtClean="0"/>
              <a:t>annotated grid shows location of generic components </a:t>
            </a:r>
          </a:p>
          <a:p>
            <a:pPr marL="1019175" lvl="2" indent="-304800" eaLnBrk="1" hangingPunct="1"/>
            <a:r>
              <a:rPr lang="en-US" sz="1600" smtClean="0"/>
              <a:t>these generic components may have their own grids.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208963" cy="4824413"/>
          </a:xfrm>
        </p:spPr>
        <p:txBody>
          <a:bodyPr/>
          <a:lstStyle/>
          <a:p>
            <a:pPr marL="381000" indent="-381000" eaLnBrk="1" hangingPunct="1"/>
            <a:r>
              <a:rPr lang="en-US" sz="2000" b="1" smtClean="0"/>
              <a:t>Using the grid</a:t>
            </a:r>
          </a:p>
          <a:p>
            <a:pPr marL="522288" lvl="1" indent="-342900" eaLnBrk="1" hangingPunct="1">
              <a:buFontTx/>
              <a:buAutoNum type="arabicPeriod" startAt="3"/>
            </a:pPr>
            <a:r>
              <a:rPr lang="en-US" sz="1800" smtClean="0"/>
              <a:t>Determine relationships, navigational structure </a:t>
            </a:r>
          </a:p>
          <a:p>
            <a:pPr marL="1019175" lvl="2" indent="-304800" eaLnBrk="1" hangingPunct="1"/>
            <a:r>
              <a:rPr lang="en-US" sz="1600" smtClean="0"/>
              <a:t>map navigational structure onto the grid </a:t>
            </a:r>
            <a:br>
              <a:rPr lang="en-US" sz="1600" smtClean="0"/>
            </a:br>
            <a:endParaRPr lang="en-US" sz="1600" smtClean="0"/>
          </a:p>
          <a:p>
            <a:pPr marL="522288" lvl="1" indent="-342900" eaLnBrk="1" hangingPunct="1">
              <a:buFontTx/>
              <a:buAutoNum type="arabicPeriod" startAt="3"/>
            </a:pPr>
            <a:r>
              <a:rPr lang="en-US" sz="1800" smtClean="0"/>
              <a:t>Economize</a:t>
            </a:r>
          </a:p>
          <a:p>
            <a:pPr marL="1019175" lvl="2" indent="-304800" eaLnBrk="1" hangingPunct="1"/>
            <a:r>
              <a:rPr lang="en-US" sz="1600" smtClean="0"/>
              <a:t>collapse two windows into one </a:t>
            </a:r>
          </a:p>
          <a:p>
            <a:pPr marL="1019175" lvl="2" indent="-304800" eaLnBrk="1" hangingPunct="1"/>
            <a:r>
              <a:rPr lang="en-US" sz="1600" smtClean="0"/>
              <a:t> trim sound dialog</a:t>
            </a:r>
          </a:p>
        </p:txBody>
      </p:sp>
      <p:pic>
        <p:nvPicPr>
          <p:cNvPr id="39939" name="Picture 1028" descr="redesig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565400"/>
            <a:ext cx="39941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323850" y="549275"/>
            <a:ext cx="8208963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>
                <a:solidFill>
                  <a:srgbClr val="000066"/>
                </a:solidFill>
                <a:latin typeface="Verdana" pitchFamily="34" charset="0"/>
              </a:rPr>
              <a:t>Using the grid</a:t>
            </a:r>
          </a:p>
          <a:p>
            <a:pPr marL="522288" lvl="1" indent="-342900">
              <a:spcBef>
                <a:spcPct val="20000"/>
              </a:spcBef>
              <a:buFontTx/>
              <a:buAutoNum type="arabicPeriod" startAt="5"/>
            </a:pPr>
            <a:r>
              <a:rPr lang="en-US" sz="1800">
                <a:solidFill>
                  <a:srgbClr val="000066"/>
                </a:solidFill>
                <a:latin typeface="Verdana" pitchFamily="34" charset="0"/>
              </a:rPr>
              <a:t>Evaluate by displaying actual examples</a:t>
            </a:r>
            <a:br>
              <a:rPr lang="en-US" sz="1800">
                <a:solidFill>
                  <a:srgbClr val="000066"/>
                </a:solidFill>
                <a:latin typeface="Verdana" pitchFamily="34" charset="0"/>
              </a:rPr>
            </a:br>
            <a:endParaRPr lang="en-US" sz="1800">
              <a:solidFill>
                <a:srgbClr val="000066"/>
              </a:solidFill>
              <a:latin typeface="Verdana" pitchFamily="34" charset="0"/>
            </a:endParaRPr>
          </a:p>
          <a:p>
            <a:pPr marL="522288" lvl="1" indent="-342900">
              <a:spcBef>
                <a:spcPct val="20000"/>
              </a:spcBef>
              <a:buFontTx/>
              <a:buAutoNum type="arabicPeriod" startAt="5"/>
            </a:pPr>
            <a:r>
              <a:rPr lang="en-US" sz="1800">
                <a:solidFill>
                  <a:srgbClr val="000066"/>
                </a:solidFill>
                <a:latin typeface="Verdana" pitchFamily="34" charset="0"/>
              </a:rPr>
              <a:t>Economize further</a:t>
            </a:r>
          </a:p>
          <a:p>
            <a:pPr marL="1019175" lvl="2" indent="-3048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Verdana" pitchFamily="34" charset="0"/>
              </a:rPr>
              <a:t>decide which we prefer</a:t>
            </a:r>
          </a:p>
        </p:txBody>
      </p:sp>
      <p:pic>
        <p:nvPicPr>
          <p:cNvPr id="40963" name="Picture 6" descr="redesign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682875"/>
            <a:ext cx="29829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 descr="redesign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682875"/>
            <a:ext cx="39481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5526088" y="6426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vs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Proximity </a:t>
            </a:r>
            <a:r>
              <a:rPr lang="en-CA" i="1" dirty="0" smtClean="0"/>
              <a:t>vs. </a:t>
            </a:r>
            <a:r>
              <a:rPr lang="en-CA" dirty="0" smtClean="0"/>
              <a:t>External Structure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600" dirty="0" smtClean="0"/>
              <a:t>alignment </a:t>
            </a:r>
          </a:p>
          <a:p>
            <a:pPr lvl="1"/>
            <a:r>
              <a:rPr lang="en-US" sz="1600" dirty="0" smtClean="0"/>
              <a:t>white </a:t>
            </a:r>
            <a:r>
              <a:rPr lang="en-US" sz="1600" dirty="0" smtClean="0"/>
              <a:t>(negative) </a:t>
            </a:r>
            <a:r>
              <a:rPr lang="en-US" sz="1600" dirty="0" smtClean="0"/>
              <a:t>space to separate</a:t>
            </a:r>
            <a:endParaRPr lang="en-US" sz="1600" dirty="0" smtClean="0"/>
          </a:p>
          <a:p>
            <a:pPr lvl="1"/>
            <a:r>
              <a:rPr lang="en-US" sz="1600" dirty="0" smtClean="0"/>
              <a:t>minimize explicit structure</a:t>
            </a:r>
          </a:p>
        </p:txBody>
      </p:sp>
      <p:grpSp>
        <p:nvGrpSpPr>
          <p:cNvPr id="13316" name="Group 40"/>
          <p:cNvGrpSpPr>
            <a:grpSpLocks/>
          </p:cNvGrpSpPr>
          <p:nvPr/>
        </p:nvGrpSpPr>
        <p:grpSpPr bwMode="auto">
          <a:xfrm>
            <a:off x="6456363" y="3584575"/>
            <a:ext cx="2006600" cy="3008313"/>
            <a:chOff x="584" y="2110"/>
            <a:chExt cx="1263" cy="1895"/>
          </a:xfrm>
        </p:grpSpPr>
        <p:sp>
          <p:nvSpPr>
            <p:cNvPr id="13343" name="Rectangle 14"/>
            <p:cNvSpPr>
              <a:spLocks noChangeArrowheads="1"/>
            </p:cNvSpPr>
            <p:nvPr/>
          </p:nvSpPr>
          <p:spPr bwMode="auto">
            <a:xfrm>
              <a:off x="584" y="2110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44" name="Rectangle 15"/>
            <p:cNvSpPr>
              <a:spLocks noChangeArrowheads="1"/>
            </p:cNvSpPr>
            <p:nvPr/>
          </p:nvSpPr>
          <p:spPr bwMode="auto">
            <a:xfrm>
              <a:off x="1152" y="2112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Rectangle 16"/>
            <p:cNvSpPr>
              <a:spLocks noChangeArrowheads="1"/>
            </p:cNvSpPr>
            <p:nvPr/>
          </p:nvSpPr>
          <p:spPr bwMode="auto">
            <a:xfrm>
              <a:off x="584" y="2340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46" name="Rectangle 17"/>
            <p:cNvSpPr>
              <a:spLocks noChangeArrowheads="1"/>
            </p:cNvSpPr>
            <p:nvPr/>
          </p:nvSpPr>
          <p:spPr bwMode="auto">
            <a:xfrm>
              <a:off x="1152" y="2342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Rectangle 18"/>
            <p:cNvSpPr>
              <a:spLocks noChangeArrowheads="1"/>
            </p:cNvSpPr>
            <p:nvPr/>
          </p:nvSpPr>
          <p:spPr bwMode="auto">
            <a:xfrm>
              <a:off x="593" y="2938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48" name="Rectangle 19"/>
            <p:cNvSpPr>
              <a:spLocks noChangeArrowheads="1"/>
            </p:cNvSpPr>
            <p:nvPr/>
          </p:nvSpPr>
          <p:spPr bwMode="auto">
            <a:xfrm>
              <a:off x="1161" y="2940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Rectangle 20"/>
            <p:cNvSpPr>
              <a:spLocks noChangeArrowheads="1"/>
            </p:cNvSpPr>
            <p:nvPr/>
          </p:nvSpPr>
          <p:spPr bwMode="auto">
            <a:xfrm>
              <a:off x="593" y="3168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50" name="Rectangle 21"/>
            <p:cNvSpPr>
              <a:spLocks noChangeArrowheads="1"/>
            </p:cNvSpPr>
            <p:nvPr/>
          </p:nvSpPr>
          <p:spPr bwMode="auto">
            <a:xfrm>
              <a:off x="1161" y="3170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22"/>
            <p:cNvSpPr>
              <a:spLocks noChangeArrowheads="1"/>
            </p:cNvSpPr>
            <p:nvPr/>
          </p:nvSpPr>
          <p:spPr bwMode="auto">
            <a:xfrm>
              <a:off x="593" y="3394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52" name="Rectangle 23"/>
            <p:cNvSpPr>
              <a:spLocks noChangeArrowheads="1"/>
            </p:cNvSpPr>
            <p:nvPr/>
          </p:nvSpPr>
          <p:spPr bwMode="auto">
            <a:xfrm>
              <a:off x="1161" y="3396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Rectangle 24"/>
            <p:cNvSpPr>
              <a:spLocks noChangeArrowheads="1"/>
            </p:cNvSpPr>
            <p:nvPr/>
          </p:nvSpPr>
          <p:spPr bwMode="auto">
            <a:xfrm>
              <a:off x="1257" y="3774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ü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</p:grpSp>
      <p:grpSp>
        <p:nvGrpSpPr>
          <p:cNvPr id="13317" name="Group 42"/>
          <p:cNvGrpSpPr>
            <a:grpSpLocks/>
          </p:cNvGrpSpPr>
          <p:nvPr/>
        </p:nvGrpSpPr>
        <p:grpSpPr bwMode="auto">
          <a:xfrm>
            <a:off x="741363" y="3584575"/>
            <a:ext cx="1990725" cy="2982913"/>
            <a:chOff x="4088" y="2081"/>
            <a:chExt cx="1254" cy="1879"/>
          </a:xfrm>
        </p:grpSpPr>
        <p:sp>
          <p:nvSpPr>
            <p:cNvPr id="13332" name="Rectangle 4"/>
            <p:cNvSpPr>
              <a:spLocks noChangeArrowheads="1"/>
            </p:cNvSpPr>
            <p:nvPr/>
          </p:nvSpPr>
          <p:spPr bwMode="auto">
            <a:xfrm>
              <a:off x="4088" y="2081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33" name="Rectangle 5"/>
            <p:cNvSpPr>
              <a:spLocks noChangeArrowheads="1"/>
            </p:cNvSpPr>
            <p:nvPr/>
          </p:nvSpPr>
          <p:spPr bwMode="auto">
            <a:xfrm>
              <a:off x="4656" y="2083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6"/>
            <p:cNvSpPr>
              <a:spLocks noChangeArrowheads="1"/>
            </p:cNvSpPr>
            <p:nvPr/>
          </p:nvSpPr>
          <p:spPr bwMode="auto">
            <a:xfrm>
              <a:off x="4088" y="2377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35" name="Rectangle 7"/>
            <p:cNvSpPr>
              <a:spLocks noChangeArrowheads="1"/>
            </p:cNvSpPr>
            <p:nvPr/>
          </p:nvSpPr>
          <p:spPr bwMode="auto">
            <a:xfrm>
              <a:off x="4656" y="2379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8"/>
            <p:cNvSpPr>
              <a:spLocks noChangeArrowheads="1"/>
            </p:cNvSpPr>
            <p:nvPr/>
          </p:nvSpPr>
          <p:spPr bwMode="auto">
            <a:xfrm>
              <a:off x="4088" y="2710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37" name="Rectangle 9"/>
            <p:cNvSpPr>
              <a:spLocks noChangeArrowheads="1"/>
            </p:cNvSpPr>
            <p:nvPr/>
          </p:nvSpPr>
          <p:spPr bwMode="auto">
            <a:xfrm>
              <a:off x="4656" y="2712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ectangle 10"/>
            <p:cNvSpPr>
              <a:spLocks noChangeArrowheads="1"/>
            </p:cNvSpPr>
            <p:nvPr/>
          </p:nvSpPr>
          <p:spPr bwMode="auto">
            <a:xfrm>
              <a:off x="4088" y="3023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39" name="Rectangle 11"/>
            <p:cNvSpPr>
              <a:spLocks noChangeArrowheads="1"/>
            </p:cNvSpPr>
            <p:nvPr/>
          </p:nvSpPr>
          <p:spPr bwMode="auto">
            <a:xfrm>
              <a:off x="4656" y="3025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12"/>
            <p:cNvSpPr>
              <a:spLocks noChangeArrowheads="1"/>
            </p:cNvSpPr>
            <p:nvPr/>
          </p:nvSpPr>
          <p:spPr bwMode="auto">
            <a:xfrm>
              <a:off x="4088" y="3390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41" name="Rectangle 13"/>
            <p:cNvSpPr>
              <a:spLocks noChangeArrowheads="1"/>
            </p:cNvSpPr>
            <p:nvPr/>
          </p:nvSpPr>
          <p:spPr bwMode="auto">
            <a:xfrm>
              <a:off x="4656" y="3392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Rectangle 25"/>
            <p:cNvSpPr>
              <a:spLocks noChangeArrowheads="1"/>
            </p:cNvSpPr>
            <p:nvPr/>
          </p:nvSpPr>
          <p:spPr bwMode="auto">
            <a:xfrm>
              <a:off x="4527" y="3729"/>
              <a:ext cx="3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buFontTx/>
                <a:buChar char="û"/>
              </a:pPr>
              <a:r>
                <a:rPr lang="en-US" sz="1800" b="1">
                  <a:latin typeface="Wingdings" pitchFamily="2" charset="2"/>
                </a:rPr>
                <a:t> </a:t>
              </a:r>
            </a:p>
          </p:txBody>
        </p:sp>
      </p:grpSp>
      <p:grpSp>
        <p:nvGrpSpPr>
          <p:cNvPr id="13318" name="Group 57"/>
          <p:cNvGrpSpPr>
            <a:grpSpLocks/>
          </p:cNvGrpSpPr>
          <p:nvPr/>
        </p:nvGrpSpPr>
        <p:grpSpPr bwMode="auto">
          <a:xfrm>
            <a:off x="3713163" y="3584575"/>
            <a:ext cx="2133600" cy="2514600"/>
            <a:chOff x="1968" y="2064"/>
            <a:chExt cx="1344" cy="1584"/>
          </a:xfrm>
        </p:grpSpPr>
        <p:sp>
          <p:nvSpPr>
            <p:cNvPr id="13320" name="Rectangle 36"/>
            <p:cNvSpPr>
              <a:spLocks noChangeArrowheads="1"/>
            </p:cNvSpPr>
            <p:nvPr/>
          </p:nvSpPr>
          <p:spPr bwMode="auto">
            <a:xfrm>
              <a:off x="1968" y="2064"/>
              <a:ext cx="1344" cy="576"/>
            </a:xfrm>
            <a:prstGeom prst="rect">
              <a:avLst/>
            </a:prstGeom>
            <a:noFill/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1" name="Rectangle 44"/>
            <p:cNvSpPr>
              <a:spLocks noChangeArrowheads="1"/>
            </p:cNvSpPr>
            <p:nvPr/>
          </p:nvSpPr>
          <p:spPr bwMode="auto">
            <a:xfrm>
              <a:off x="1968" y="2112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22" name="Rectangle 45"/>
            <p:cNvSpPr>
              <a:spLocks noChangeArrowheads="1"/>
            </p:cNvSpPr>
            <p:nvPr/>
          </p:nvSpPr>
          <p:spPr bwMode="auto">
            <a:xfrm>
              <a:off x="2536" y="2114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Rectangle 46"/>
            <p:cNvSpPr>
              <a:spLocks noChangeArrowheads="1"/>
            </p:cNvSpPr>
            <p:nvPr/>
          </p:nvSpPr>
          <p:spPr bwMode="auto">
            <a:xfrm>
              <a:off x="1968" y="2408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24" name="Rectangle 47"/>
            <p:cNvSpPr>
              <a:spLocks noChangeArrowheads="1"/>
            </p:cNvSpPr>
            <p:nvPr/>
          </p:nvSpPr>
          <p:spPr bwMode="auto">
            <a:xfrm>
              <a:off x="2536" y="2410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48"/>
            <p:cNvSpPr>
              <a:spLocks noChangeArrowheads="1"/>
            </p:cNvSpPr>
            <p:nvPr/>
          </p:nvSpPr>
          <p:spPr bwMode="auto">
            <a:xfrm>
              <a:off x="1968" y="2741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26" name="Rectangle 49"/>
            <p:cNvSpPr>
              <a:spLocks noChangeArrowheads="1"/>
            </p:cNvSpPr>
            <p:nvPr/>
          </p:nvSpPr>
          <p:spPr bwMode="auto">
            <a:xfrm>
              <a:off x="2536" y="2743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50"/>
            <p:cNvSpPr>
              <a:spLocks noChangeArrowheads="1"/>
            </p:cNvSpPr>
            <p:nvPr/>
          </p:nvSpPr>
          <p:spPr bwMode="auto">
            <a:xfrm>
              <a:off x="1968" y="3054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28" name="Rectangle 51"/>
            <p:cNvSpPr>
              <a:spLocks noChangeArrowheads="1"/>
            </p:cNvSpPr>
            <p:nvPr/>
          </p:nvSpPr>
          <p:spPr bwMode="auto">
            <a:xfrm>
              <a:off x="2536" y="3056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52"/>
            <p:cNvSpPr>
              <a:spLocks noChangeArrowheads="1"/>
            </p:cNvSpPr>
            <p:nvPr/>
          </p:nvSpPr>
          <p:spPr bwMode="auto">
            <a:xfrm>
              <a:off x="1968" y="3421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Mmmm:</a:t>
              </a:r>
            </a:p>
          </p:txBody>
        </p:sp>
        <p:sp>
          <p:nvSpPr>
            <p:cNvPr id="13330" name="Rectangle 53"/>
            <p:cNvSpPr>
              <a:spLocks noChangeArrowheads="1"/>
            </p:cNvSpPr>
            <p:nvPr/>
          </p:nvSpPr>
          <p:spPr bwMode="auto">
            <a:xfrm>
              <a:off x="2536" y="3423"/>
              <a:ext cx="686" cy="159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56"/>
            <p:cNvSpPr>
              <a:spLocks noChangeArrowheads="1"/>
            </p:cNvSpPr>
            <p:nvPr/>
          </p:nvSpPr>
          <p:spPr bwMode="auto">
            <a:xfrm>
              <a:off x="1968" y="2688"/>
              <a:ext cx="1344" cy="960"/>
            </a:xfrm>
            <a:prstGeom prst="rect">
              <a:avLst/>
            </a:prstGeom>
            <a:noFill/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4586288" y="6227763"/>
            <a:ext cx="557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98779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now know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CRAP</a:t>
            </a:r>
            <a:br>
              <a:rPr lang="en-US" sz="1800" smtClean="0"/>
            </a:br>
            <a:endParaRPr lang="en-US" sz="180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Grids are an essential tool for graphical design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Other visual concepts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visual consistency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repetition  </a:t>
            </a:r>
            <a:br>
              <a:rPr lang="en-US" sz="1400" smtClean="0"/>
            </a:br>
            <a:r>
              <a:rPr lang="en-US" sz="1000" smtClean="0"/>
              <a:t>  </a:t>
            </a:r>
            <a:r>
              <a:rPr lang="en-US" sz="1400" smtClean="0"/>
              <a:t>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visual organization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contrast, alignment and navigational cues</a:t>
            </a:r>
            <a:br>
              <a:rPr lang="en-US" sz="1400" smtClean="0"/>
            </a:br>
            <a:endParaRPr lang="en-US" sz="100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visual relationships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proximity and white space</a:t>
            </a:r>
            <a:br>
              <a:rPr lang="en-US" sz="1400" smtClean="0"/>
            </a:br>
            <a:endParaRPr lang="en-US" sz="100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familiar idioms</a:t>
            </a:r>
            <a:br>
              <a:rPr lang="en-US" sz="1600" smtClean="0"/>
            </a:br>
            <a:endParaRPr lang="en-US" sz="100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legibility and readability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typography</a:t>
            </a:r>
            <a:br>
              <a:rPr lang="en-US" sz="1400" smtClean="0"/>
            </a:br>
            <a:endParaRPr lang="en-US" sz="100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appropriate imagery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ChangeArrowheads="1"/>
          </p:cNvSpPr>
          <p:nvPr/>
        </p:nvSpPr>
        <p:spPr bwMode="auto">
          <a:xfrm>
            <a:off x="1206500" y="738188"/>
            <a:ext cx="1482725" cy="581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Articulate: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who users are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their key tasks</a:t>
            </a:r>
            <a:endParaRPr lang="en-US" sz="1000">
              <a:latin typeface="Arial" charset="0"/>
            </a:endParaRPr>
          </a:p>
        </p:txBody>
      </p:sp>
      <p:sp>
        <p:nvSpPr>
          <p:cNvPr id="43011" name="Rectangle 1027"/>
          <p:cNvSpPr>
            <a:spLocks noChangeArrowheads="1"/>
          </p:cNvSpPr>
          <p:nvPr/>
        </p:nvSpPr>
        <p:spPr bwMode="auto">
          <a:xfrm>
            <a:off x="1381125" y="5802313"/>
            <a:ext cx="1120775" cy="600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User and task descriptions</a:t>
            </a:r>
            <a:endParaRPr lang="en-US" sz="1000" b="1">
              <a:latin typeface="Arial" charset="0"/>
            </a:endParaRPr>
          </a:p>
        </p:txBody>
      </p:sp>
      <p:sp>
        <p:nvSpPr>
          <p:cNvPr id="43012" name="Rectangle 1028"/>
          <p:cNvSpPr>
            <a:spLocks noChangeArrowheads="1"/>
          </p:cNvSpPr>
          <p:nvPr/>
        </p:nvSpPr>
        <p:spPr bwMode="auto">
          <a:xfrm>
            <a:off x="19050" y="950913"/>
            <a:ext cx="735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latin typeface="Arial" charset="0"/>
              </a:rPr>
              <a:t>Goals:</a:t>
            </a: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0" y="3227388"/>
            <a:ext cx="969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latin typeface="Arial" charset="0"/>
              </a:rPr>
              <a:t>Methods:</a:t>
            </a:r>
          </a:p>
        </p:txBody>
      </p:sp>
      <p:sp>
        <p:nvSpPr>
          <p:cNvPr id="43014" name="Rectangle 1030"/>
          <p:cNvSpPr>
            <a:spLocks noChangeArrowheads="1"/>
          </p:cNvSpPr>
          <p:nvPr/>
        </p:nvSpPr>
        <p:spPr bwMode="auto">
          <a:xfrm>
            <a:off x="28575" y="5799138"/>
            <a:ext cx="1011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latin typeface="Arial" charset="0"/>
              </a:rPr>
              <a:t>Products:</a:t>
            </a:r>
          </a:p>
        </p:txBody>
      </p:sp>
      <p:sp>
        <p:nvSpPr>
          <p:cNvPr id="43015" name="Rectangle 1031"/>
          <p:cNvSpPr>
            <a:spLocks noChangeArrowheads="1"/>
          </p:cNvSpPr>
          <p:nvPr/>
        </p:nvSpPr>
        <p:spPr bwMode="auto">
          <a:xfrm>
            <a:off x="3797300" y="738188"/>
            <a:ext cx="1143000" cy="450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Brainstorm designs</a:t>
            </a:r>
            <a:endParaRPr lang="en-US" sz="1000">
              <a:latin typeface="Arial" charset="0"/>
            </a:endParaRPr>
          </a:p>
        </p:txBody>
      </p:sp>
      <p:sp>
        <p:nvSpPr>
          <p:cNvPr id="43016" name="Rectangle 1032"/>
          <p:cNvSpPr>
            <a:spLocks noChangeArrowheads="1"/>
          </p:cNvSpPr>
          <p:nvPr/>
        </p:nvSpPr>
        <p:spPr bwMode="auto">
          <a:xfrm>
            <a:off x="1054100" y="2490788"/>
            <a:ext cx="10890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Task centered system design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Participatory design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User-centered design</a:t>
            </a:r>
            <a:endParaRPr lang="en-US" sz="1000">
              <a:latin typeface="Arial" charset="0"/>
            </a:endParaRPr>
          </a:p>
        </p:txBody>
      </p:sp>
      <p:sp>
        <p:nvSpPr>
          <p:cNvPr id="43017" name="AutoShape 1033"/>
          <p:cNvSpPr>
            <a:spLocks noChangeArrowheads="1"/>
          </p:cNvSpPr>
          <p:nvPr/>
        </p:nvSpPr>
        <p:spPr bwMode="auto">
          <a:xfrm>
            <a:off x="901700" y="2506663"/>
            <a:ext cx="1250950" cy="1889125"/>
          </a:xfrm>
          <a:prstGeom prst="downArrow">
            <a:avLst>
              <a:gd name="adj1" fmla="val 75009"/>
              <a:gd name="adj2" fmla="val 2326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034"/>
          <p:cNvSpPr>
            <a:spLocks noChangeArrowheads="1"/>
          </p:cNvSpPr>
          <p:nvPr/>
        </p:nvSpPr>
        <p:spPr bwMode="auto">
          <a:xfrm>
            <a:off x="2120900" y="2947988"/>
            <a:ext cx="838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Evaluate</a:t>
            </a:r>
            <a:br>
              <a:rPr lang="en-US" sz="1200" i="1">
                <a:latin typeface="Arial" charset="0"/>
              </a:rPr>
            </a:br>
            <a:r>
              <a:rPr lang="en-US" sz="1200" i="1">
                <a:latin typeface="Arial" charset="0"/>
              </a:rPr>
              <a:t>tasks</a:t>
            </a:r>
            <a:endParaRPr lang="en-US" sz="1000" i="1">
              <a:latin typeface="Arial" charset="0"/>
            </a:endParaRPr>
          </a:p>
        </p:txBody>
      </p:sp>
      <p:sp>
        <p:nvSpPr>
          <p:cNvPr id="43019" name="AutoShape 1035"/>
          <p:cNvSpPr>
            <a:spLocks noChangeArrowheads="1"/>
          </p:cNvSpPr>
          <p:nvPr/>
        </p:nvSpPr>
        <p:spPr bwMode="auto">
          <a:xfrm>
            <a:off x="2044700" y="2482850"/>
            <a:ext cx="927100" cy="1717675"/>
          </a:xfrm>
          <a:prstGeom prst="upArrow">
            <a:avLst>
              <a:gd name="adj1" fmla="val 75009"/>
              <a:gd name="adj2" fmla="val 3630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020" name="Rectangle 1036"/>
          <p:cNvSpPr>
            <a:spLocks noChangeArrowheads="1"/>
          </p:cNvSpPr>
          <p:nvPr/>
        </p:nvSpPr>
        <p:spPr bwMode="auto">
          <a:xfrm>
            <a:off x="3048000" y="2590800"/>
            <a:ext cx="13716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Psychology of everyday 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things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User involvement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Representation &amp; metaphors</a:t>
            </a:r>
            <a:endParaRPr lang="en-US" sz="1000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43021" name="AutoShape 1037"/>
          <p:cNvSpPr>
            <a:spLocks noChangeArrowheads="1"/>
          </p:cNvSpPr>
          <p:nvPr/>
        </p:nvSpPr>
        <p:spPr bwMode="auto">
          <a:xfrm>
            <a:off x="2959100" y="2490788"/>
            <a:ext cx="1371600" cy="1828800"/>
          </a:xfrm>
          <a:prstGeom prst="downArrow">
            <a:avLst>
              <a:gd name="adj1" fmla="val 75000"/>
              <a:gd name="adj2" fmla="val 34037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038"/>
          <p:cNvSpPr>
            <a:spLocks noChangeArrowheads="1"/>
          </p:cNvSpPr>
          <p:nvPr/>
        </p:nvSpPr>
        <p:spPr bwMode="auto">
          <a:xfrm>
            <a:off x="3308350" y="4598988"/>
            <a:ext cx="9540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low fidelity prototyping methods</a:t>
            </a:r>
            <a:endParaRPr lang="en-US" sz="1000">
              <a:latin typeface="Arial" charset="0"/>
            </a:endParaRPr>
          </a:p>
        </p:txBody>
      </p:sp>
      <p:sp>
        <p:nvSpPr>
          <p:cNvPr id="43023" name="AutoShape 1039"/>
          <p:cNvSpPr>
            <a:spLocks noChangeArrowheads="1"/>
          </p:cNvSpPr>
          <p:nvPr/>
        </p:nvSpPr>
        <p:spPr bwMode="auto">
          <a:xfrm>
            <a:off x="3035300" y="4548188"/>
            <a:ext cx="1384300" cy="673100"/>
          </a:xfrm>
          <a:prstGeom prst="downArrow">
            <a:avLst>
              <a:gd name="adj1" fmla="val 75009"/>
              <a:gd name="adj2" fmla="val 37505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040"/>
          <p:cNvSpPr>
            <a:spLocks noChangeArrowheads="1"/>
          </p:cNvSpPr>
          <p:nvPr/>
        </p:nvSpPr>
        <p:spPr bwMode="auto">
          <a:xfrm>
            <a:off x="3724275" y="5792788"/>
            <a:ext cx="1216025" cy="6000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Throw-away paper prototypes</a:t>
            </a:r>
            <a:endParaRPr lang="en-US" sz="1000" b="1">
              <a:latin typeface="Arial" charset="0"/>
            </a:endParaRPr>
          </a:p>
        </p:txBody>
      </p:sp>
      <p:sp>
        <p:nvSpPr>
          <p:cNvPr id="43025" name="Rectangle 1041"/>
          <p:cNvSpPr>
            <a:spLocks noChangeArrowheads="1"/>
          </p:cNvSpPr>
          <p:nvPr/>
        </p:nvSpPr>
        <p:spPr bwMode="auto">
          <a:xfrm>
            <a:off x="4267200" y="2590800"/>
            <a:ext cx="1143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Participatory interaction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i="1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Task scenario walk-</a:t>
            </a:r>
            <a:br>
              <a:rPr lang="en-US" sz="1200" i="1">
                <a:latin typeface="Arial" charset="0"/>
              </a:rPr>
            </a:br>
            <a:r>
              <a:rPr lang="en-US" sz="1200" i="1">
                <a:latin typeface="Arial" charset="0"/>
              </a:rPr>
              <a:t>through</a:t>
            </a:r>
            <a:endParaRPr lang="en-US" sz="1000" i="1">
              <a:latin typeface="Arial" charset="0"/>
            </a:endParaRPr>
          </a:p>
        </p:txBody>
      </p:sp>
      <p:sp>
        <p:nvSpPr>
          <p:cNvPr id="43026" name="AutoShape 1042"/>
          <p:cNvSpPr>
            <a:spLocks noChangeArrowheads="1"/>
          </p:cNvSpPr>
          <p:nvPr/>
        </p:nvSpPr>
        <p:spPr bwMode="auto">
          <a:xfrm>
            <a:off x="4191000" y="2286000"/>
            <a:ext cx="1165225" cy="1887538"/>
          </a:xfrm>
          <a:prstGeom prst="upArrow">
            <a:avLst>
              <a:gd name="adj1" fmla="val 74926"/>
              <a:gd name="adj2" fmla="val 3927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027" name="Rectangle 1043"/>
          <p:cNvSpPr>
            <a:spLocks noChangeArrowheads="1"/>
          </p:cNvSpPr>
          <p:nvPr/>
        </p:nvSpPr>
        <p:spPr bwMode="auto">
          <a:xfrm>
            <a:off x="5854700" y="738188"/>
            <a:ext cx="914400" cy="4349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Refined designs</a:t>
            </a:r>
            <a:endParaRPr lang="en-US" sz="1000">
              <a:latin typeface="Arial" charset="0"/>
            </a:endParaRPr>
          </a:p>
        </p:txBody>
      </p:sp>
      <p:sp>
        <p:nvSpPr>
          <p:cNvPr id="43028" name="Rectangle 1044"/>
          <p:cNvSpPr>
            <a:spLocks noChangeArrowheads="1"/>
          </p:cNvSpPr>
          <p:nvPr/>
        </p:nvSpPr>
        <p:spPr bwMode="auto">
          <a:xfrm>
            <a:off x="5549900" y="2566988"/>
            <a:ext cx="11271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Graphical screen design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Interface guidelines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Style </a:t>
            </a:r>
            <a:br>
              <a:rPr lang="en-US" sz="1200">
                <a:solidFill>
                  <a:schemeClr val="bg2"/>
                </a:solidFill>
                <a:latin typeface="Arial" charset="0"/>
              </a:rPr>
            </a:br>
            <a:r>
              <a:rPr lang="en-US" sz="1200">
                <a:solidFill>
                  <a:schemeClr val="bg2"/>
                </a:solidFill>
                <a:latin typeface="Arial" charset="0"/>
              </a:rPr>
              <a:t>guides</a:t>
            </a:r>
            <a:endParaRPr lang="en-US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29" name="AutoShape 1045"/>
          <p:cNvSpPr>
            <a:spLocks noChangeArrowheads="1"/>
          </p:cNvSpPr>
          <p:nvPr/>
        </p:nvSpPr>
        <p:spPr bwMode="auto">
          <a:xfrm>
            <a:off x="5397500" y="2490788"/>
            <a:ext cx="1066800" cy="1708150"/>
          </a:xfrm>
          <a:prstGeom prst="downArrow">
            <a:avLst>
              <a:gd name="adj1" fmla="val 75009"/>
              <a:gd name="adj2" fmla="val 30593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1046"/>
          <p:cNvSpPr>
            <a:spLocks noChangeArrowheads="1"/>
          </p:cNvSpPr>
          <p:nvPr/>
        </p:nvSpPr>
        <p:spPr bwMode="auto">
          <a:xfrm>
            <a:off x="5549900" y="4548188"/>
            <a:ext cx="1031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high fidelity prototyping methods</a:t>
            </a:r>
            <a:endParaRPr lang="en-US" sz="1000">
              <a:latin typeface="Arial" charset="0"/>
            </a:endParaRPr>
          </a:p>
        </p:txBody>
      </p:sp>
      <p:sp>
        <p:nvSpPr>
          <p:cNvPr id="43031" name="AutoShape 1047"/>
          <p:cNvSpPr>
            <a:spLocks noChangeArrowheads="1"/>
          </p:cNvSpPr>
          <p:nvPr/>
        </p:nvSpPr>
        <p:spPr bwMode="auto">
          <a:xfrm>
            <a:off x="5384800" y="4516438"/>
            <a:ext cx="1231900" cy="793750"/>
          </a:xfrm>
          <a:prstGeom prst="downArrow">
            <a:avLst>
              <a:gd name="adj1" fmla="val 75009"/>
              <a:gd name="adj2" fmla="val 37505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1048"/>
          <p:cNvSpPr>
            <a:spLocks noChangeArrowheads="1"/>
          </p:cNvSpPr>
          <p:nvPr/>
        </p:nvSpPr>
        <p:spPr bwMode="auto">
          <a:xfrm>
            <a:off x="5753100" y="5802313"/>
            <a:ext cx="990600" cy="4349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Testable prototypes</a:t>
            </a:r>
            <a:endParaRPr lang="en-US" sz="1000" b="1">
              <a:latin typeface="Arial" charset="0"/>
            </a:endParaRPr>
          </a:p>
        </p:txBody>
      </p:sp>
      <p:sp>
        <p:nvSpPr>
          <p:cNvPr id="43033" name="Rectangle 1049"/>
          <p:cNvSpPr>
            <a:spLocks noChangeArrowheads="1"/>
          </p:cNvSpPr>
          <p:nvPr/>
        </p:nvSpPr>
        <p:spPr bwMode="auto">
          <a:xfrm>
            <a:off x="6464300" y="2947988"/>
            <a:ext cx="8794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Usability testing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b="1" i="1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solidFill>
                  <a:schemeClr val="bg2"/>
                </a:solidFill>
                <a:latin typeface="Arial" charset="0"/>
              </a:rPr>
              <a:t>Heuristic evaluation</a:t>
            </a:r>
            <a:endParaRPr lang="en-US" sz="10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34" name="AutoShape 1050"/>
          <p:cNvSpPr>
            <a:spLocks noChangeArrowheads="1"/>
          </p:cNvSpPr>
          <p:nvPr/>
        </p:nvSpPr>
        <p:spPr bwMode="auto">
          <a:xfrm>
            <a:off x="6388100" y="2490788"/>
            <a:ext cx="1031875" cy="1682750"/>
          </a:xfrm>
          <a:prstGeom prst="upArrow">
            <a:avLst>
              <a:gd name="adj1" fmla="val 75009"/>
              <a:gd name="adj2" fmla="val 3195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Rectangle 1051"/>
          <p:cNvSpPr>
            <a:spLocks noChangeArrowheads="1"/>
          </p:cNvSpPr>
          <p:nvPr/>
        </p:nvSpPr>
        <p:spPr bwMode="auto">
          <a:xfrm>
            <a:off x="7683500" y="738188"/>
            <a:ext cx="990600" cy="4349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Arial" charset="0"/>
              </a:rPr>
              <a:t>Completed designs</a:t>
            </a:r>
            <a:endParaRPr lang="en-US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36" name="Rectangle 1052"/>
          <p:cNvSpPr>
            <a:spLocks noChangeArrowheads="1"/>
          </p:cNvSpPr>
          <p:nvPr/>
        </p:nvSpPr>
        <p:spPr bwMode="auto">
          <a:xfrm>
            <a:off x="7639050" y="5802313"/>
            <a:ext cx="1263650" cy="7651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Arial" charset="0"/>
              </a:rPr>
              <a:t>Alpha/beta systems </a:t>
            </a:r>
            <a:r>
              <a:rPr lang="en-US" sz="1200" b="1" i="1">
                <a:solidFill>
                  <a:schemeClr val="bg2"/>
                </a:solidFill>
                <a:latin typeface="Arial" charset="0"/>
              </a:rPr>
              <a:t>or</a:t>
            </a:r>
            <a:r>
              <a:rPr lang="en-US" sz="1200" b="1">
                <a:solidFill>
                  <a:schemeClr val="bg2"/>
                </a:solidFill>
                <a:latin typeface="Arial" charset="0"/>
              </a:rPr>
              <a:t> complete specification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37" name="Rectangle 1053"/>
          <p:cNvSpPr>
            <a:spLocks noChangeArrowheads="1"/>
          </p:cNvSpPr>
          <p:nvPr/>
        </p:nvSpPr>
        <p:spPr bwMode="auto">
          <a:xfrm>
            <a:off x="8140700" y="2947988"/>
            <a:ext cx="7747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solidFill>
                  <a:schemeClr val="bg2"/>
                </a:solidFill>
                <a:latin typeface="Arial" charset="0"/>
              </a:rPr>
              <a:t>Field testing</a:t>
            </a:r>
            <a:endParaRPr lang="en-US" sz="10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38" name="AutoShape 1054"/>
          <p:cNvSpPr>
            <a:spLocks noChangeArrowheads="1"/>
          </p:cNvSpPr>
          <p:nvPr/>
        </p:nvSpPr>
        <p:spPr bwMode="auto">
          <a:xfrm>
            <a:off x="8064500" y="2490788"/>
            <a:ext cx="755650" cy="1682750"/>
          </a:xfrm>
          <a:prstGeom prst="upArrow">
            <a:avLst>
              <a:gd name="adj1" fmla="val 75009"/>
              <a:gd name="adj2" fmla="val 43641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Arc 1055"/>
          <p:cNvSpPr>
            <a:spLocks/>
          </p:cNvSpPr>
          <p:nvPr/>
        </p:nvSpPr>
        <p:spPr bwMode="auto">
          <a:xfrm>
            <a:off x="3721100" y="5233988"/>
            <a:ext cx="638175" cy="581025"/>
          </a:xfrm>
          <a:custGeom>
            <a:avLst/>
            <a:gdLst>
              <a:gd name="T0" fmla="*/ 13176659 w 21600"/>
              <a:gd name="T1" fmla="*/ 16390253 h 20597"/>
              <a:gd name="T2" fmla="*/ 0 w 21600"/>
              <a:gd name="T3" fmla="*/ 0 h 20597"/>
              <a:gd name="T4" fmla="*/ 18854969 w 21600"/>
              <a:gd name="T5" fmla="*/ 0 h 205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597" fill="none" extrusionOk="0">
                <a:moveTo>
                  <a:pt x="15094" y="20597"/>
                </a:moveTo>
                <a:cubicBezTo>
                  <a:pt x="6109" y="17759"/>
                  <a:pt x="0" y="9423"/>
                  <a:pt x="0" y="0"/>
                </a:cubicBezTo>
              </a:path>
              <a:path w="21600" h="20597" stroke="0" extrusionOk="0">
                <a:moveTo>
                  <a:pt x="15094" y="20597"/>
                </a:moveTo>
                <a:cubicBezTo>
                  <a:pt x="6109" y="17759"/>
                  <a:pt x="0" y="9423"/>
                  <a:pt x="0" y="0"/>
                </a:cubicBezTo>
                <a:lnTo>
                  <a:pt x="21600" y="0"/>
                </a:lnTo>
                <a:lnTo>
                  <a:pt x="15094" y="20597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Arc 1056"/>
          <p:cNvSpPr>
            <a:spLocks/>
          </p:cNvSpPr>
          <p:nvPr/>
        </p:nvSpPr>
        <p:spPr bwMode="auto">
          <a:xfrm>
            <a:off x="3657600" y="4267200"/>
            <a:ext cx="12700" cy="352425"/>
          </a:xfrm>
          <a:custGeom>
            <a:avLst/>
            <a:gdLst>
              <a:gd name="T0" fmla="*/ 7467 w 21600"/>
              <a:gd name="T1" fmla="*/ 5750157 h 21600"/>
              <a:gd name="T2" fmla="*/ 0 w 21600"/>
              <a:gd name="T3" fmla="*/ 0 h 21600"/>
              <a:gd name="T4" fmla="*/ 746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Arc 1057"/>
          <p:cNvSpPr>
            <a:spLocks/>
          </p:cNvSpPr>
          <p:nvPr/>
        </p:nvSpPr>
        <p:spPr bwMode="auto">
          <a:xfrm>
            <a:off x="5900738" y="4195763"/>
            <a:ext cx="12700" cy="352425"/>
          </a:xfrm>
          <a:custGeom>
            <a:avLst/>
            <a:gdLst>
              <a:gd name="T0" fmla="*/ 7467 w 21600"/>
              <a:gd name="T1" fmla="*/ 5750157 h 21600"/>
              <a:gd name="T2" fmla="*/ 0 w 21600"/>
              <a:gd name="T3" fmla="*/ 0 h 21600"/>
              <a:gd name="T4" fmla="*/ 746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Arc 1058"/>
          <p:cNvSpPr>
            <a:spLocks/>
          </p:cNvSpPr>
          <p:nvPr/>
        </p:nvSpPr>
        <p:spPr bwMode="auto">
          <a:xfrm>
            <a:off x="5875338" y="5205413"/>
            <a:ext cx="438150" cy="571500"/>
          </a:xfrm>
          <a:custGeom>
            <a:avLst/>
            <a:gdLst>
              <a:gd name="T0" fmla="*/ 6211547 w 21600"/>
              <a:gd name="T1" fmla="*/ 15856503 h 20598"/>
              <a:gd name="T2" fmla="*/ 0 w 21600"/>
              <a:gd name="T3" fmla="*/ 0 h 20598"/>
              <a:gd name="T4" fmla="*/ 8887751 w 21600"/>
              <a:gd name="T5" fmla="*/ 0 h 20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598" fill="none" extrusionOk="0">
                <a:moveTo>
                  <a:pt x="15096" y="20597"/>
                </a:moveTo>
                <a:cubicBezTo>
                  <a:pt x="6109" y="17759"/>
                  <a:pt x="0" y="9423"/>
                  <a:pt x="0" y="0"/>
                </a:cubicBezTo>
              </a:path>
              <a:path w="21600" h="20598" stroke="0" extrusionOk="0">
                <a:moveTo>
                  <a:pt x="15096" y="20597"/>
                </a:moveTo>
                <a:cubicBezTo>
                  <a:pt x="6109" y="17759"/>
                  <a:pt x="0" y="9423"/>
                  <a:pt x="0" y="0"/>
                </a:cubicBezTo>
                <a:lnTo>
                  <a:pt x="21600" y="0"/>
                </a:lnTo>
                <a:lnTo>
                  <a:pt x="15096" y="20597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3" name="Group 1059"/>
          <p:cNvGrpSpPr>
            <a:grpSpLocks/>
          </p:cNvGrpSpPr>
          <p:nvPr/>
        </p:nvGrpSpPr>
        <p:grpSpPr bwMode="auto">
          <a:xfrm>
            <a:off x="1522413" y="941388"/>
            <a:ext cx="6913562" cy="4876800"/>
            <a:chOff x="959" y="593"/>
            <a:chExt cx="4355" cy="3072"/>
          </a:xfrm>
        </p:grpSpPr>
        <p:sp>
          <p:nvSpPr>
            <p:cNvPr id="43048" name="Arc 1060"/>
            <p:cNvSpPr>
              <a:spLocks/>
            </p:cNvSpPr>
            <p:nvPr/>
          </p:nvSpPr>
          <p:spPr bwMode="auto">
            <a:xfrm>
              <a:off x="959" y="844"/>
              <a:ext cx="228" cy="726"/>
            </a:xfrm>
            <a:custGeom>
              <a:avLst/>
              <a:gdLst>
                <a:gd name="T0" fmla="*/ 0 w 21600"/>
                <a:gd name="T1" fmla="*/ 24 h 21600"/>
                <a:gd name="T2" fmla="*/ 2 w 21600"/>
                <a:gd name="T3" fmla="*/ 0 h 21600"/>
                <a:gd name="T4" fmla="*/ 2 w 21600"/>
                <a:gd name="T5" fmla="*/ 2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Arc 1061"/>
            <p:cNvSpPr>
              <a:spLocks/>
            </p:cNvSpPr>
            <p:nvPr/>
          </p:nvSpPr>
          <p:spPr bwMode="auto">
            <a:xfrm>
              <a:off x="998" y="2631"/>
              <a:ext cx="184" cy="1008"/>
            </a:xfrm>
            <a:custGeom>
              <a:avLst/>
              <a:gdLst>
                <a:gd name="T0" fmla="*/ 2 w 21420"/>
                <a:gd name="T1" fmla="*/ 47 h 21600"/>
                <a:gd name="T2" fmla="*/ 0 w 21420"/>
                <a:gd name="T3" fmla="*/ 6 h 21600"/>
                <a:gd name="T4" fmla="*/ 2 w 214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20" h="21600" fill="none" extrusionOk="0">
                  <a:moveTo>
                    <a:pt x="21420" y="21600"/>
                  </a:moveTo>
                  <a:cubicBezTo>
                    <a:pt x="10566" y="21600"/>
                    <a:pt x="1397" y="13545"/>
                    <a:pt x="-1" y="2782"/>
                  </a:cubicBezTo>
                </a:path>
                <a:path w="21420" h="21600" stroke="0" extrusionOk="0">
                  <a:moveTo>
                    <a:pt x="21420" y="21600"/>
                  </a:moveTo>
                  <a:cubicBezTo>
                    <a:pt x="10566" y="21600"/>
                    <a:pt x="1397" y="13545"/>
                    <a:pt x="-1" y="2782"/>
                  </a:cubicBezTo>
                  <a:lnTo>
                    <a:pt x="21420" y="0"/>
                  </a:lnTo>
                  <a:lnTo>
                    <a:pt x="2142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Arc 1062"/>
            <p:cNvSpPr>
              <a:spLocks/>
            </p:cNvSpPr>
            <p:nvPr/>
          </p:nvSpPr>
          <p:spPr bwMode="auto">
            <a:xfrm>
              <a:off x="1306" y="2649"/>
              <a:ext cx="216" cy="978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Arc 1063"/>
            <p:cNvSpPr>
              <a:spLocks/>
            </p:cNvSpPr>
            <p:nvPr/>
          </p:nvSpPr>
          <p:spPr bwMode="auto">
            <a:xfrm>
              <a:off x="1324" y="844"/>
              <a:ext cx="228" cy="72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4 h 21600"/>
                <a:gd name="T4" fmla="*/ 0 w 21600"/>
                <a:gd name="T5" fmla="*/ 2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Arc 1064"/>
            <p:cNvSpPr>
              <a:spLocks/>
            </p:cNvSpPr>
            <p:nvPr/>
          </p:nvSpPr>
          <p:spPr bwMode="auto">
            <a:xfrm>
              <a:off x="1547" y="634"/>
              <a:ext cx="840" cy="954"/>
            </a:xfrm>
            <a:custGeom>
              <a:avLst/>
              <a:gdLst>
                <a:gd name="T0" fmla="*/ 0 w 21600"/>
                <a:gd name="T1" fmla="*/ 42 h 21600"/>
                <a:gd name="T2" fmla="*/ 33 w 21600"/>
                <a:gd name="T3" fmla="*/ 0 h 21600"/>
                <a:gd name="T4" fmla="*/ 33 w 21600"/>
                <a:gd name="T5" fmla="*/ 4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0"/>
                    <a:pt x="9654" y="14"/>
                    <a:pt x="2157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0"/>
                    <a:pt x="9654" y="14"/>
                    <a:pt x="2157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Arc 1065"/>
            <p:cNvSpPr>
              <a:spLocks/>
            </p:cNvSpPr>
            <p:nvPr/>
          </p:nvSpPr>
          <p:spPr bwMode="auto">
            <a:xfrm>
              <a:off x="2296" y="801"/>
              <a:ext cx="378" cy="804"/>
            </a:xfrm>
            <a:custGeom>
              <a:avLst/>
              <a:gdLst>
                <a:gd name="T0" fmla="*/ 0 w 21600"/>
                <a:gd name="T1" fmla="*/ 30 h 21600"/>
                <a:gd name="T2" fmla="*/ 7 w 21600"/>
                <a:gd name="T3" fmla="*/ 0 h 21600"/>
                <a:gd name="T4" fmla="*/ 7 w 21600"/>
                <a:gd name="T5" fmla="*/ 3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Arc 1066"/>
            <p:cNvSpPr>
              <a:spLocks/>
            </p:cNvSpPr>
            <p:nvPr/>
          </p:nvSpPr>
          <p:spPr bwMode="auto">
            <a:xfrm>
              <a:off x="2734" y="779"/>
              <a:ext cx="259" cy="786"/>
            </a:xfrm>
            <a:custGeom>
              <a:avLst/>
              <a:gdLst>
                <a:gd name="T0" fmla="*/ 0 w 21212"/>
                <a:gd name="T1" fmla="*/ 0 h 21600"/>
                <a:gd name="T2" fmla="*/ 3 w 21212"/>
                <a:gd name="T3" fmla="*/ 23 h 21600"/>
                <a:gd name="T4" fmla="*/ 0 w 21212"/>
                <a:gd name="T5" fmla="*/ 2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12" h="21600" fill="none" extrusionOk="0">
                  <a:moveTo>
                    <a:pt x="-1" y="0"/>
                  </a:moveTo>
                  <a:cubicBezTo>
                    <a:pt x="10358" y="0"/>
                    <a:pt x="19257" y="7352"/>
                    <a:pt x="21212" y="17524"/>
                  </a:cubicBezTo>
                </a:path>
                <a:path w="21212" h="21600" stroke="0" extrusionOk="0">
                  <a:moveTo>
                    <a:pt x="-1" y="0"/>
                  </a:moveTo>
                  <a:cubicBezTo>
                    <a:pt x="10358" y="0"/>
                    <a:pt x="19257" y="7352"/>
                    <a:pt x="21212" y="1752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Arc 1067"/>
            <p:cNvSpPr>
              <a:spLocks/>
            </p:cNvSpPr>
            <p:nvPr/>
          </p:nvSpPr>
          <p:spPr bwMode="auto">
            <a:xfrm>
              <a:off x="2746" y="2649"/>
              <a:ext cx="216" cy="978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Arc 1068"/>
            <p:cNvSpPr>
              <a:spLocks/>
            </p:cNvSpPr>
            <p:nvPr/>
          </p:nvSpPr>
          <p:spPr bwMode="auto">
            <a:xfrm>
              <a:off x="3016" y="593"/>
              <a:ext cx="728" cy="976"/>
            </a:xfrm>
            <a:custGeom>
              <a:avLst/>
              <a:gdLst>
                <a:gd name="T0" fmla="*/ 0 w 21289"/>
                <a:gd name="T1" fmla="*/ 37 h 21600"/>
                <a:gd name="T2" fmla="*/ 25 w 21289"/>
                <a:gd name="T3" fmla="*/ 0 h 21600"/>
                <a:gd name="T4" fmla="*/ 25 w 21289"/>
                <a:gd name="T5" fmla="*/ 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89" h="21600" fill="none" extrusionOk="0">
                  <a:moveTo>
                    <a:pt x="-1" y="17949"/>
                  </a:moveTo>
                  <a:cubicBezTo>
                    <a:pt x="1775" y="7591"/>
                    <a:pt x="10749" y="14"/>
                    <a:pt x="21259" y="0"/>
                  </a:cubicBezTo>
                </a:path>
                <a:path w="21289" h="21600" stroke="0" extrusionOk="0">
                  <a:moveTo>
                    <a:pt x="-1" y="17949"/>
                  </a:moveTo>
                  <a:cubicBezTo>
                    <a:pt x="1775" y="7591"/>
                    <a:pt x="10749" y="14"/>
                    <a:pt x="21259" y="0"/>
                  </a:cubicBezTo>
                  <a:lnTo>
                    <a:pt x="21289" y="21600"/>
                  </a:lnTo>
                  <a:lnTo>
                    <a:pt x="-1" y="17949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Arc 1069"/>
            <p:cNvSpPr>
              <a:spLocks/>
            </p:cNvSpPr>
            <p:nvPr/>
          </p:nvSpPr>
          <p:spPr bwMode="auto">
            <a:xfrm>
              <a:off x="3732" y="753"/>
              <a:ext cx="216" cy="824"/>
            </a:xfrm>
            <a:custGeom>
              <a:avLst/>
              <a:gdLst>
                <a:gd name="T0" fmla="*/ 0 w 21600"/>
                <a:gd name="T1" fmla="*/ 31 h 21600"/>
                <a:gd name="T2" fmla="*/ 2 w 21600"/>
                <a:gd name="T3" fmla="*/ 0 h 21600"/>
                <a:gd name="T4" fmla="*/ 2 w 21600"/>
                <a:gd name="T5" fmla="*/ 3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8"/>
                    <a:pt x="9612" y="53"/>
                    <a:pt x="2150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8"/>
                    <a:pt x="9612" y="53"/>
                    <a:pt x="2150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Arc 1070"/>
            <p:cNvSpPr>
              <a:spLocks/>
            </p:cNvSpPr>
            <p:nvPr/>
          </p:nvSpPr>
          <p:spPr bwMode="auto">
            <a:xfrm>
              <a:off x="4023" y="753"/>
              <a:ext cx="289" cy="819"/>
            </a:xfrm>
            <a:custGeom>
              <a:avLst/>
              <a:gdLst>
                <a:gd name="T0" fmla="*/ 0 w 22609"/>
                <a:gd name="T1" fmla="*/ 0 h 21600"/>
                <a:gd name="T2" fmla="*/ 4 w 22609"/>
                <a:gd name="T3" fmla="*/ 31 h 21600"/>
                <a:gd name="T4" fmla="*/ 0 w 22609"/>
                <a:gd name="T5" fmla="*/ 3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9" h="21600" fill="none" extrusionOk="0">
                  <a:moveTo>
                    <a:pt x="-1" y="23"/>
                  </a:moveTo>
                  <a:cubicBezTo>
                    <a:pt x="336" y="7"/>
                    <a:pt x="672" y="-1"/>
                    <a:pt x="1009" y="0"/>
                  </a:cubicBezTo>
                  <a:cubicBezTo>
                    <a:pt x="12938" y="0"/>
                    <a:pt x="22609" y="9670"/>
                    <a:pt x="22609" y="21600"/>
                  </a:cubicBezTo>
                </a:path>
                <a:path w="22609" h="21600" stroke="0" extrusionOk="0">
                  <a:moveTo>
                    <a:pt x="-1" y="23"/>
                  </a:moveTo>
                  <a:cubicBezTo>
                    <a:pt x="336" y="7"/>
                    <a:pt x="672" y="-1"/>
                    <a:pt x="1009" y="0"/>
                  </a:cubicBezTo>
                  <a:cubicBezTo>
                    <a:pt x="12938" y="0"/>
                    <a:pt x="22609" y="9670"/>
                    <a:pt x="22609" y="21600"/>
                  </a:cubicBezTo>
                  <a:lnTo>
                    <a:pt x="1009" y="21600"/>
                  </a:lnTo>
                  <a:lnTo>
                    <a:pt x="-1" y="23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Arc 1071"/>
            <p:cNvSpPr>
              <a:spLocks/>
            </p:cNvSpPr>
            <p:nvPr/>
          </p:nvSpPr>
          <p:spPr bwMode="auto">
            <a:xfrm>
              <a:off x="4072" y="2661"/>
              <a:ext cx="216" cy="978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Arc 1072"/>
            <p:cNvSpPr>
              <a:spLocks/>
            </p:cNvSpPr>
            <p:nvPr/>
          </p:nvSpPr>
          <p:spPr bwMode="auto">
            <a:xfrm>
              <a:off x="4312" y="630"/>
              <a:ext cx="530" cy="960"/>
            </a:xfrm>
            <a:custGeom>
              <a:avLst/>
              <a:gdLst>
                <a:gd name="T0" fmla="*/ 0 w 23289"/>
                <a:gd name="T1" fmla="*/ 41 h 21600"/>
                <a:gd name="T2" fmla="*/ 12 w 23289"/>
                <a:gd name="T3" fmla="*/ 0 h 21600"/>
                <a:gd name="T4" fmla="*/ 11 w 23289"/>
                <a:gd name="T5" fmla="*/ 4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289" h="21600" fill="none" extrusionOk="0">
                  <a:moveTo>
                    <a:pt x="-1" y="20863"/>
                  </a:moveTo>
                  <a:cubicBezTo>
                    <a:pt x="396" y="9227"/>
                    <a:pt x="9944" y="-1"/>
                    <a:pt x="21587" y="0"/>
                  </a:cubicBezTo>
                  <a:cubicBezTo>
                    <a:pt x="22154" y="0"/>
                    <a:pt x="22722" y="22"/>
                    <a:pt x="23288" y="67"/>
                  </a:cubicBezTo>
                </a:path>
                <a:path w="23289" h="21600" stroke="0" extrusionOk="0">
                  <a:moveTo>
                    <a:pt x="-1" y="20863"/>
                  </a:moveTo>
                  <a:cubicBezTo>
                    <a:pt x="396" y="9227"/>
                    <a:pt x="9944" y="-1"/>
                    <a:pt x="21587" y="0"/>
                  </a:cubicBezTo>
                  <a:cubicBezTo>
                    <a:pt x="22154" y="0"/>
                    <a:pt x="22722" y="22"/>
                    <a:pt x="23288" y="67"/>
                  </a:cubicBezTo>
                  <a:lnTo>
                    <a:pt x="21587" y="21600"/>
                  </a:lnTo>
                  <a:lnTo>
                    <a:pt x="-1" y="20863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Arc 1073"/>
            <p:cNvSpPr>
              <a:spLocks/>
            </p:cNvSpPr>
            <p:nvPr/>
          </p:nvSpPr>
          <p:spPr bwMode="auto">
            <a:xfrm>
              <a:off x="4847" y="772"/>
              <a:ext cx="96" cy="2893"/>
            </a:xfrm>
            <a:custGeom>
              <a:avLst/>
              <a:gdLst>
                <a:gd name="T0" fmla="*/ 0 w 21600"/>
                <a:gd name="T1" fmla="*/ 383 h 21879"/>
                <a:gd name="T2" fmla="*/ 0 w 21600"/>
                <a:gd name="T3" fmla="*/ 0 h 21879"/>
                <a:gd name="T4" fmla="*/ 0 w 21600"/>
                <a:gd name="T5" fmla="*/ 378 h 218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9" fill="none" extrusionOk="0">
                  <a:moveTo>
                    <a:pt x="1" y="21879"/>
                  </a:moveTo>
                  <a:cubicBezTo>
                    <a:pt x="0" y="21785"/>
                    <a:pt x="0" y="21692"/>
                    <a:pt x="0" y="21599"/>
                  </a:cubicBezTo>
                  <a:cubicBezTo>
                    <a:pt x="-1" y="9757"/>
                    <a:pt x="9534" y="123"/>
                    <a:pt x="21375" y="0"/>
                  </a:cubicBezTo>
                </a:path>
                <a:path w="21600" h="21879" stroke="0" extrusionOk="0">
                  <a:moveTo>
                    <a:pt x="1" y="21879"/>
                  </a:moveTo>
                  <a:cubicBezTo>
                    <a:pt x="0" y="21785"/>
                    <a:pt x="0" y="21692"/>
                    <a:pt x="0" y="21599"/>
                  </a:cubicBezTo>
                  <a:cubicBezTo>
                    <a:pt x="-1" y="9757"/>
                    <a:pt x="9534" y="123"/>
                    <a:pt x="21375" y="0"/>
                  </a:cubicBezTo>
                  <a:lnTo>
                    <a:pt x="21600" y="21599"/>
                  </a:lnTo>
                  <a:lnTo>
                    <a:pt x="1" y="21879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Arc 1074"/>
            <p:cNvSpPr>
              <a:spLocks/>
            </p:cNvSpPr>
            <p:nvPr/>
          </p:nvSpPr>
          <p:spPr bwMode="auto">
            <a:xfrm>
              <a:off x="5104" y="2643"/>
              <a:ext cx="210" cy="1008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47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Arc 1075"/>
            <p:cNvSpPr>
              <a:spLocks/>
            </p:cNvSpPr>
            <p:nvPr/>
          </p:nvSpPr>
          <p:spPr bwMode="auto">
            <a:xfrm>
              <a:off x="5128" y="754"/>
              <a:ext cx="174" cy="846"/>
            </a:xfrm>
            <a:custGeom>
              <a:avLst/>
              <a:gdLst>
                <a:gd name="T0" fmla="*/ 0 w 21596"/>
                <a:gd name="T1" fmla="*/ 0 h 21600"/>
                <a:gd name="T2" fmla="*/ 1 w 21596"/>
                <a:gd name="T3" fmla="*/ 33 h 21600"/>
                <a:gd name="T4" fmla="*/ 0 w 21596"/>
                <a:gd name="T5" fmla="*/ 3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6" h="21600" fill="none" extrusionOk="0">
                  <a:moveTo>
                    <a:pt x="-1" y="0"/>
                  </a:moveTo>
                  <a:cubicBezTo>
                    <a:pt x="11776" y="0"/>
                    <a:pt x="21382" y="9433"/>
                    <a:pt x="21596" y="21207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76" y="0"/>
                    <a:pt x="21382" y="9433"/>
                    <a:pt x="21596" y="2120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44" name="Line 1076"/>
          <p:cNvSpPr>
            <a:spLocks noChangeShapeType="1"/>
          </p:cNvSpPr>
          <p:nvPr/>
        </p:nvSpPr>
        <p:spPr bwMode="auto">
          <a:xfrm>
            <a:off x="2959100" y="738188"/>
            <a:ext cx="0" cy="5676900"/>
          </a:xfrm>
          <a:prstGeom prst="line">
            <a:avLst/>
          </a:prstGeom>
          <a:noFill/>
          <a:ln w="76199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1077"/>
          <p:cNvSpPr>
            <a:spLocks noChangeShapeType="1"/>
          </p:cNvSpPr>
          <p:nvPr/>
        </p:nvSpPr>
        <p:spPr bwMode="auto">
          <a:xfrm>
            <a:off x="5397500" y="738188"/>
            <a:ext cx="0" cy="5676900"/>
          </a:xfrm>
          <a:prstGeom prst="line">
            <a:avLst/>
          </a:prstGeom>
          <a:noFill/>
          <a:ln w="76199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1078"/>
          <p:cNvSpPr>
            <a:spLocks noChangeShapeType="1"/>
          </p:cNvSpPr>
          <p:nvPr/>
        </p:nvSpPr>
        <p:spPr bwMode="auto">
          <a:xfrm>
            <a:off x="7454900" y="738188"/>
            <a:ext cx="0" cy="5676900"/>
          </a:xfrm>
          <a:prstGeom prst="line">
            <a:avLst/>
          </a:prstGeom>
          <a:noFill/>
          <a:ln w="76199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Rectangle 1079"/>
          <p:cNvSpPr>
            <a:spLocks noChangeArrowheads="1"/>
          </p:cNvSpPr>
          <p:nvPr/>
        </p:nvSpPr>
        <p:spPr bwMode="auto">
          <a:xfrm>
            <a:off x="2190750" y="152400"/>
            <a:ext cx="483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Interface Design and Usability Engineering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Primary Sources</a:t>
            </a: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This slide deck is partly based on concepts as taught by:</a:t>
            </a:r>
            <a:br>
              <a:rPr lang="en-CA" smtClean="0"/>
            </a:br>
            <a:endParaRPr lang="en-US" smtClean="0"/>
          </a:p>
          <a:p>
            <a:pPr lvl="1" eaLnBrk="1" hangingPunct="1"/>
            <a:r>
              <a:rPr lang="en-US" sz="1800" smtClean="0"/>
              <a:t>Designing Visual Interfaces, Mullet &amp; Sano, Prentice Hall </a:t>
            </a:r>
          </a:p>
          <a:p>
            <a:pPr lvl="1" eaLnBrk="1" hangingPunct="1"/>
            <a:r>
              <a:rPr lang="en-US" sz="1800" smtClean="0"/>
              <a:t>Robin Williams Non-Designers Design Book, Peachpit Press</a:t>
            </a:r>
          </a:p>
          <a:p>
            <a:pPr lvl="1"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27719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1000" b="1" dirty="0"/>
              <a:t>You are free:</a:t>
            </a:r>
          </a:p>
          <a:p>
            <a:pPr lvl="1" eaLnBrk="1" hangingPunct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 eaLnBrk="1" hangingPunct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 marL="0" indent="0" eaLnBrk="1" hangingPunct="1"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 eaLnBrk="1" hangingPunct="1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 marL="0" indent="0" eaLnBrk="1" hangingPunct="1"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 marL="0" indent="0" eaLnBrk="1" hangingPunct="1"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 marL="0" indent="0" eaLnBrk="1" hangingPunct="1"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 marL="0" indent="0" eaLnBrk="1" hangingPunct="1"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 eaLnBrk="1" hangingPunct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 eaLnBrk="1" hangingPunct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 eaLnBrk="1" hangingPunct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 eaLnBrk="1" hangingPunct="1"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45060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dirty="0" smtClean="0"/>
              <a:t>Proximity </a:t>
            </a:r>
            <a:r>
              <a:rPr lang="en-CA" sz="3200" i="1" dirty="0" smtClean="0"/>
              <a:t>vs. </a:t>
            </a:r>
            <a:r>
              <a:rPr lang="en-CA" sz="3200" dirty="0" smtClean="0"/>
              <a:t>External Structure</a:t>
            </a:r>
            <a:endParaRPr lang="en-US" sz="32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Boxes do not create a strong structure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boxes </a:t>
            </a:r>
            <a:r>
              <a:rPr lang="en-US" dirty="0"/>
              <a:t>do not create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strong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CA" dirty="0"/>
              <a:t>contrast and alignment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emphasises organization</a:t>
            </a:r>
            <a:br>
              <a:rPr lang="en-CA" dirty="0" smtClean="0"/>
            </a:br>
            <a:endParaRPr lang="en-US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51250" y="6642100"/>
            <a:ext cx="4083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Reproduced from: Designing Visual Interfaces, Mullet &amp; Sano, Prentice Hall </a:t>
            </a: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5435600" y="4365625"/>
            <a:ext cx="2241550" cy="1593850"/>
            <a:chOff x="671" y="2188"/>
            <a:chExt cx="1412" cy="1004"/>
          </a:xfrm>
        </p:grpSpPr>
        <p:sp>
          <p:nvSpPr>
            <p:cNvPr id="29745" name="Rectangle 8"/>
            <p:cNvSpPr>
              <a:spLocks noChangeArrowheads="1"/>
            </p:cNvSpPr>
            <p:nvPr/>
          </p:nvSpPr>
          <p:spPr bwMode="auto">
            <a:xfrm>
              <a:off x="671" y="2188"/>
              <a:ext cx="1412" cy="1004"/>
            </a:xfrm>
            <a:prstGeom prst="rect">
              <a:avLst/>
            </a:prstGeom>
            <a:solidFill>
              <a:schemeClr val="bg1"/>
            </a:solidFill>
            <a:ln w="253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9"/>
            <p:cNvSpPr>
              <a:spLocks noChangeShapeType="1"/>
            </p:cNvSpPr>
            <p:nvPr/>
          </p:nvSpPr>
          <p:spPr bwMode="auto">
            <a:xfrm>
              <a:off x="741" y="2300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10"/>
            <p:cNvSpPr>
              <a:spLocks noChangeShapeType="1"/>
            </p:cNvSpPr>
            <p:nvPr/>
          </p:nvSpPr>
          <p:spPr bwMode="auto">
            <a:xfrm>
              <a:off x="1113" y="2300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11"/>
            <p:cNvSpPr>
              <a:spLocks noChangeShapeType="1"/>
            </p:cNvSpPr>
            <p:nvPr/>
          </p:nvSpPr>
          <p:spPr bwMode="auto">
            <a:xfrm>
              <a:off x="741" y="2672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12"/>
            <p:cNvSpPr>
              <a:spLocks noChangeShapeType="1"/>
            </p:cNvSpPr>
            <p:nvPr/>
          </p:nvSpPr>
          <p:spPr bwMode="auto">
            <a:xfrm>
              <a:off x="1113" y="2672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50" name="Group 13"/>
            <p:cNvGrpSpPr>
              <a:grpSpLocks/>
            </p:cNvGrpSpPr>
            <p:nvPr/>
          </p:nvGrpSpPr>
          <p:grpSpPr bwMode="auto">
            <a:xfrm>
              <a:off x="833" y="2374"/>
              <a:ext cx="532" cy="8"/>
              <a:chOff x="833" y="2374"/>
              <a:chExt cx="532" cy="8"/>
            </a:xfrm>
          </p:grpSpPr>
          <p:sp>
            <p:nvSpPr>
              <p:cNvPr id="29768" name="Oval 14"/>
              <p:cNvSpPr>
                <a:spLocks noChangeArrowheads="1"/>
              </p:cNvSpPr>
              <p:nvPr/>
            </p:nvSpPr>
            <p:spPr bwMode="auto">
              <a:xfrm>
                <a:off x="833" y="2374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Line 15"/>
              <p:cNvSpPr>
                <a:spLocks noChangeShapeType="1"/>
              </p:cNvSpPr>
              <p:nvPr/>
            </p:nvSpPr>
            <p:spPr bwMode="auto">
              <a:xfrm>
                <a:off x="897" y="2378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1" name="Group 16"/>
            <p:cNvGrpSpPr>
              <a:grpSpLocks/>
            </p:cNvGrpSpPr>
            <p:nvPr/>
          </p:nvGrpSpPr>
          <p:grpSpPr bwMode="auto">
            <a:xfrm>
              <a:off x="833" y="2464"/>
              <a:ext cx="532" cy="8"/>
              <a:chOff x="833" y="2464"/>
              <a:chExt cx="532" cy="8"/>
            </a:xfrm>
          </p:grpSpPr>
          <p:sp>
            <p:nvSpPr>
              <p:cNvPr id="29766" name="Oval 17"/>
              <p:cNvSpPr>
                <a:spLocks noChangeArrowheads="1"/>
              </p:cNvSpPr>
              <p:nvPr/>
            </p:nvSpPr>
            <p:spPr bwMode="auto">
              <a:xfrm>
                <a:off x="833" y="2464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Line 18"/>
              <p:cNvSpPr>
                <a:spLocks noChangeShapeType="1"/>
              </p:cNvSpPr>
              <p:nvPr/>
            </p:nvSpPr>
            <p:spPr bwMode="auto">
              <a:xfrm>
                <a:off x="897" y="2468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2" name="Group 19"/>
            <p:cNvGrpSpPr>
              <a:grpSpLocks/>
            </p:cNvGrpSpPr>
            <p:nvPr/>
          </p:nvGrpSpPr>
          <p:grpSpPr bwMode="auto">
            <a:xfrm>
              <a:off x="833" y="2548"/>
              <a:ext cx="532" cy="8"/>
              <a:chOff x="833" y="2548"/>
              <a:chExt cx="532" cy="8"/>
            </a:xfrm>
          </p:grpSpPr>
          <p:sp>
            <p:nvSpPr>
              <p:cNvPr id="29764" name="Oval 20"/>
              <p:cNvSpPr>
                <a:spLocks noChangeArrowheads="1"/>
              </p:cNvSpPr>
              <p:nvPr/>
            </p:nvSpPr>
            <p:spPr bwMode="auto">
              <a:xfrm>
                <a:off x="833" y="2548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Line 21"/>
              <p:cNvSpPr>
                <a:spLocks noChangeShapeType="1"/>
              </p:cNvSpPr>
              <p:nvPr/>
            </p:nvSpPr>
            <p:spPr bwMode="auto">
              <a:xfrm>
                <a:off x="897" y="2552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3" name="Group 22"/>
            <p:cNvGrpSpPr>
              <a:grpSpLocks/>
            </p:cNvGrpSpPr>
            <p:nvPr/>
          </p:nvGrpSpPr>
          <p:grpSpPr bwMode="auto">
            <a:xfrm>
              <a:off x="827" y="2752"/>
              <a:ext cx="532" cy="8"/>
              <a:chOff x="827" y="2752"/>
              <a:chExt cx="532" cy="8"/>
            </a:xfrm>
          </p:grpSpPr>
          <p:sp>
            <p:nvSpPr>
              <p:cNvPr id="29762" name="Oval 23"/>
              <p:cNvSpPr>
                <a:spLocks noChangeArrowheads="1"/>
              </p:cNvSpPr>
              <p:nvPr/>
            </p:nvSpPr>
            <p:spPr bwMode="auto">
              <a:xfrm>
                <a:off x="827" y="2752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Line 24"/>
              <p:cNvSpPr>
                <a:spLocks noChangeShapeType="1"/>
              </p:cNvSpPr>
              <p:nvPr/>
            </p:nvSpPr>
            <p:spPr bwMode="auto">
              <a:xfrm>
                <a:off x="891" y="2756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4" name="Group 25"/>
            <p:cNvGrpSpPr>
              <a:grpSpLocks/>
            </p:cNvGrpSpPr>
            <p:nvPr/>
          </p:nvGrpSpPr>
          <p:grpSpPr bwMode="auto">
            <a:xfrm>
              <a:off x="827" y="2842"/>
              <a:ext cx="532" cy="8"/>
              <a:chOff x="827" y="2842"/>
              <a:chExt cx="532" cy="8"/>
            </a:xfrm>
          </p:grpSpPr>
          <p:sp>
            <p:nvSpPr>
              <p:cNvPr id="29760" name="Oval 26"/>
              <p:cNvSpPr>
                <a:spLocks noChangeArrowheads="1"/>
              </p:cNvSpPr>
              <p:nvPr/>
            </p:nvSpPr>
            <p:spPr bwMode="auto">
              <a:xfrm>
                <a:off x="827" y="2842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Line 27"/>
              <p:cNvSpPr>
                <a:spLocks noChangeShapeType="1"/>
              </p:cNvSpPr>
              <p:nvPr/>
            </p:nvSpPr>
            <p:spPr bwMode="auto">
              <a:xfrm>
                <a:off x="891" y="2846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5" name="Group 28"/>
            <p:cNvGrpSpPr>
              <a:grpSpLocks/>
            </p:cNvGrpSpPr>
            <p:nvPr/>
          </p:nvGrpSpPr>
          <p:grpSpPr bwMode="auto">
            <a:xfrm>
              <a:off x="827" y="2926"/>
              <a:ext cx="532" cy="8"/>
              <a:chOff x="827" y="2926"/>
              <a:chExt cx="532" cy="8"/>
            </a:xfrm>
          </p:grpSpPr>
          <p:sp>
            <p:nvSpPr>
              <p:cNvPr id="29758" name="Oval 29"/>
              <p:cNvSpPr>
                <a:spLocks noChangeArrowheads="1"/>
              </p:cNvSpPr>
              <p:nvPr/>
            </p:nvSpPr>
            <p:spPr bwMode="auto">
              <a:xfrm>
                <a:off x="827" y="2926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30"/>
              <p:cNvSpPr>
                <a:spLocks noChangeShapeType="1"/>
              </p:cNvSpPr>
              <p:nvPr/>
            </p:nvSpPr>
            <p:spPr bwMode="auto">
              <a:xfrm>
                <a:off x="891" y="2930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6" name="Line 31"/>
            <p:cNvSpPr>
              <a:spLocks noChangeShapeType="1"/>
            </p:cNvSpPr>
            <p:nvPr/>
          </p:nvSpPr>
          <p:spPr bwMode="auto">
            <a:xfrm>
              <a:off x="1851" y="3128"/>
              <a:ext cx="16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Line 32"/>
            <p:cNvSpPr>
              <a:spLocks noChangeShapeType="1"/>
            </p:cNvSpPr>
            <p:nvPr/>
          </p:nvSpPr>
          <p:spPr bwMode="auto">
            <a:xfrm>
              <a:off x="1623" y="3128"/>
              <a:ext cx="16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2" name="Group 33"/>
          <p:cNvGrpSpPr>
            <a:grpSpLocks/>
          </p:cNvGrpSpPr>
          <p:nvPr/>
        </p:nvGrpSpPr>
        <p:grpSpPr bwMode="auto">
          <a:xfrm>
            <a:off x="5435600" y="2065338"/>
            <a:ext cx="2117725" cy="1577975"/>
            <a:chOff x="2687" y="2199"/>
            <a:chExt cx="1334" cy="994"/>
          </a:xfrm>
        </p:grpSpPr>
        <p:grpSp>
          <p:nvGrpSpPr>
            <p:cNvPr id="29705" name="Group 34"/>
            <p:cNvGrpSpPr>
              <a:grpSpLocks/>
            </p:cNvGrpSpPr>
            <p:nvPr/>
          </p:nvGrpSpPr>
          <p:grpSpPr bwMode="auto">
            <a:xfrm>
              <a:off x="2689" y="2199"/>
              <a:ext cx="904" cy="244"/>
              <a:chOff x="2689" y="2199"/>
              <a:chExt cx="904" cy="244"/>
            </a:xfrm>
          </p:grpSpPr>
          <p:sp>
            <p:nvSpPr>
              <p:cNvPr id="29741" name="Rectangle 35"/>
              <p:cNvSpPr>
                <a:spLocks noChangeArrowheads="1"/>
              </p:cNvSpPr>
              <p:nvPr/>
            </p:nvSpPr>
            <p:spPr bwMode="auto">
              <a:xfrm>
                <a:off x="2689" y="2199"/>
                <a:ext cx="904" cy="244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2" name="Line 36"/>
              <p:cNvSpPr>
                <a:spLocks noChangeShapeType="1"/>
              </p:cNvSpPr>
              <p:nvPr/>
            </p:nvSpPr>
            <p:spPr bwMode="auto">
              <a:xfrm>
                <a:off x="2768" y="2265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Line 37"/>
              <p:cNvSpPr>
                <a:spLocks noChangeShapeType="1"/>
              </p:cNvSpPr>
              <p:nvPr/>
            </p:nvSpPr>
            <p:spPr bwMode="auto">
              <a:xfrm flipV="1">
                <a:off x="2768" y="2324"/>
                <a:ext cx="604" cy="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38"/>
              <p:cNvSpPr>
                <a:spLocks noChangeShapeType="1"/>
              </p:cNvSpPr>
              <p:nvPr/>
            </p:nvSpPr>
            <p:spPr bwMode="auto">
              <a:xfrm>
                <a:off x="2768" y="2394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6" name="Group 39"/>
            <p:cNvGrpSpPr>
              <a:grpSpLocks/>
            </p:cNvGrpSpPr>
            <p:nvPr/>
          </p:nvGrpSpPr>
          <p:grpSpPr bwMode="auto">
            <a:xfrm>
              <a:off x="3599" y="2201"/>
              <a:ext cx="422" cy="244"/>
              <a:chOff x="3599" y="2201"/>
              <a:chExt cx="422" cy="244"/>
            </a:xfrm>
          </p:grpSpPr>
          <p:sp>
            <p:nvSpPr>
              <p:cNvPr id="29737" name="Rectangle 40"/>
              <p:cNvSpPr>
                <a:spLocks noChangeArrowheads="1"/>
              </p:cNvSpPr>
              <p:nvPr/>
            </p:nvSpPr>
            <p:spPr bwMode="auto">
              <a:xfrm>
                <a:off x="3599" y="2201"/>
                <a:ext cx="422" cy="244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8" name="Line 41"/>
              <p:cNvSpPr>
                <a:spLocks noChangeShapeType="1"/>
              </p:cNvSpPr>
              <p:nvPr/>
            </p:nvSpPr>
            <p:spPr bwMode="auto">
              <a:xfrm>
                <a:off x="3632" y="2267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9" name="Line 42"/>
              <p:cNvSpPr>
                <a:spLocks noChangeShapeType="1"/>
              </p:cNvSpPr>
              <p:nvPr/>
            </p:nvSpPr>
            <p:spPr bwMode="auto">
              <a:xfrm>
                <a:off x="3632" y="2329"/>
                <a:ext cx="282" cy="1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0" name="Line 43"/>
              <p:cNvSpPr>
                <a:spLocks noChangeShapeType="1"/>
              </p:cNvSpPr>
              <p:nvPr/>
            </p:nvSpPr>
            <p:spPr bwMode="auto">
              <a:xfrm>
                <a:off x="3632" y="2396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7" name="Group 44"/>
            <p:cNvGrpSpPr>
              <a:grpSpLocks/>
            </p:cNvGrpSpPr>
            <p:nvPr/>
          </p:nvGrpSpPr>
          <p:grpSpPr bwMode="auto">
            <a:xfrm>
              <a:off x="2687" y="2447"/>
              <a:ext cx="422" cy="244"/>
              <a:chOff x="2687" y="2447"/>
              <a:chExt cx="422" cy="244"/>
            </a:xfrm>
          </p:grpSpPr>
          <p:sp>
            <p:nvSpPr>
              <p:cNvPr id="29733" name="Rectangle 45"/>
              <p:cNvSpPr>
                <a:spLocks noChangeArrowheads="1"/>
              </p:cNvSpPr>
              <p:nvPr/>
            </p:nvSpPr>
            <p:spPr bwMode="auto">
              <a:xfrm>
                <a:off x="2687" y="2447"/>
                <a:ext cx="422" cy="244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46"/>
              <p:cNvSpPr>
                <a:spLocks noChangeShapeType="1"/>
              </p:cNvSpPr>
              <p:nvPr/>
            </p:nvSpPr>
            <p:spPr bwMode="auto">
              <a:xfrm>
                <a:off x="2720" y="2513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47"/>
              <p:cNvSpPr>
                <a:spLocks noChangeShapeType="1"/>
              </p:cNvSpPr>
              <p:nvPr/>
            </p:nvSpPr>
            <p:spPr bwMode="auto">
              <a:xfrm>
                <a:off x="2720" y="2575"/>
                <a:ext cx="282" cy="1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6" name="Line 48"/>
              <p:cNvSpPr>
                <a:spLocks noChangeShapeType="1"/>
              </p:cNvSpPr>
              <p:nvPr/>
            </p:nvSpPr>
            <p:spPr bwMode="auto">
              <a:xfrm>
                <a:off x="2720" y="2642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8" name="Group 49"/>
            <p:cNvGrpSpPr>
              <a:grpSpLocks/>
            </p:cNvGrpSpPr>
            <p:nvPr/>
          </p:nvGrpSpPr>
          <p:grpSpPr bwMode="auto">
            <a:xfrm>
              <a:off x="3115" y="2446"/>
              <a:ext cx="904" cy="249"/>
              <a:chOff x="3115" y="2446"/>
              <a:chExt cx="904" cy="249"/>
            </a:xfrm>
          </p:grpSpPr>
          <p:sp>
            <p:nvSpPr>
              <p:cNvPr id="29729" name="Rectangle 50"/>
              <p:cNvSpPr>
                <a:spLocks noChangeArrowheads="1"/>
              </p:cNvSpPr>
              <p:nvPr/>
            </p:nvSpPr>
            <p:spPr bwMode="auto">
              <a:xfrm>
                <a:off x="3115" y="2446"/>
                <a:ext cx="904" cy="249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Line 51"/>
              <p:cNvSpPr>
                <a:spLocks noChangeShapeType="1"/>
              </p:cNvSpPr>
              <p:nvPr/>
            </p:nvSpPr>
            <p:spPr bwMode="auto">
              <a:xfrm>
                <a:off x="3194" y="2513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52"/>
              <p:cNvSpPr>
                <a:spLocks noChangeShapeType="1"/>
              </p:cNvSpPr>
              <p:nvPr/>
            </p:nvSpPr>
            <p:spPr bwMode="auto">
              <a:xfrm flipV="1">
                <a:off x="3194" y="2574"/>
                <a:ext cx="604" cy="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53"/>
              <p:cNvSpPr>
                <a:spLocks noChangeShapeType="1"/>
              </p:cNvSpPr>
              <p:nvPr/>
            </p:nvSpPr>
            <p:spPr bwMode="auto">
              <a:xfrm>
                <a:off x="3194" y="2645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9" name="Group 54"/>
            <p:cNvGrpSpPr>
              <a:grpSpLocks/>
            </p:cNvGrpSpPr>
            <p:nvPr/>
          </p:nvGrpSpPr>
          <p:grpSpPr bwMode="auto">
            <a:xfrm>
              <a:off x="2689" y="2697"/>
              <a:ext cx="904" cy="244"/>
              <a:chOff x="2689" y="2697"/>
              <a:chExt cx="904" cy="244"/>
            </a:xfrm>
          </p:grpSpPr>
          <p:sp>
            <p:nvSpPr>
              <p:cNvPr id="29725" name="Rectangle 55"/>
              <p:cNvSpPr>
                <a:spLocks noChangeArrowheads="1"/>
              </p:cNvSpPr>
              <p:nvPr/>
            </p:nvSpPr>
            <p:spPr bwMode="auto">
              <a:xfrm>
                <a:off x="2689" y="2697"/>
                <a:ext cx="904" cy="244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Line 56"/>
              <p:cNvSpPr>
                <a:spLocks noChangeShapeType="1"/>
              </p:cNvSpPr>
              <p:nvPr/>
            </p:nvSpPr>
            <p:spPr bwMode="auto">
              <a:xfrm>
                <a:off x="2768" y="2763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7" name="Line 57"/>
              <p:cNvSpPr>
                <a:spLocks noChangeShapeType="1"/>
              </p:cNvSpPr>
              <p:nvPr/>
            </p:nvSpPr>
            <p:spPr bwMode="auto">
              <a:xfrm flipV="1">
                <a:off x="2768" y="2822"/>
                <a:ext cx="604" cy="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8" name="Line 58"/>
              <p:cNvSpPr>
                <a:spLocks noChangeShapeType="1"/>
              </p:cNvSpPr>
              <p:nvPr/>
            </p:nvSpPr>
            <p:spPr bwMode="auto">
              <a:xfrm>
                <a:off x="2768" y="2892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0" name="Group 59"/>
            <p:cNvGrpSpPr>
              <a:grpSpLocks/>
            </p:cNvGrpSpPr>
            <p:nvPr/>
          </p:nvGrpSpPr>
          <p:grpSpPr bwMode="auto">
            <a:xfrm>
              <a:off x="3599" y="2699"/>
              <a:ext cx="422" cy="244"/>
              <a:chOff x="3599" y="2699"/>
              <a:chExt cx="422" cy="244"/>
            </a:xfrm>
          </p:grpSpPr>
          <p:sp>
            <p:nvSpPr>
              <p:cNvPr id="29721" name="Rectangle 60"/>
              <p:cNvSpPr>
                <a:spLocks noChangeArrowheads="1"/>
              </p:cNvSpPr>
              <p:nvPr/>
            </p:nvSpPr>
            <p:spPr bwMode="auto">
              <a:xfrm>
                <a:off x="3599" y="2699"/>
                <a:ext cx="422" cy="244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2" name="Line 61"/>
              <p:cNvSpPr>
                <a:spLocks noChangeShapeType="1"/>
              </p:cNvSpPr>
              <p:nvPr/>
            </p:nvSpPr>
            <p:spPr bwMode="auto">
              <a:xfrm>
                <a:off x="3632" y="2765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3" name="Line 62"/>
              <p:cNvSpPr>
                <a:spLocks noChangeShapeType="1"/>
              </p:cNvSpPr>
              <p:nvPr/>
            </p:nvSpPr>
            <p:spPr bwMode="auto">
              <a:xfrm>
                <a:off x="3632" y="2827"/>
                <a:ext cx="282" cy="1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Line 63"/>
              <p:cNvSpPr>
                <a:spLocks noChangeShapeType="1"/>
              </p:cNvSpPr>
              <p:nvPr/>
            </p:nvSpPr>
            <p:spPr bwMode="auto">
              <a:xfrm>
                <a:off x="3632" y="2894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1" name="Group 64"/>
            <p:cNvGrpSpPr>
              <a:grpSpLocks/>
            </p:cNvGrpSpPr>
            <p:nvPr/>
          </p:nvGrpSpPr>
          <p:grpSpPr bwMode="auto">
            <a:xfrm>
              <a:off x="2687" y="2945"/>
              <a:ext cx="422" cy="244"/>
              <a:chOff x="2687" y="2945"/>
              <a:chExt cx="422" cy="244"/>
            </a:xfrm>
          </p:grpSpPr>
          <p:sp>
            <p:nvSpPr>
              <p:cNvPr id="29717" name="Rectangle 65"/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422" cy="244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8" name="Line 66"/>
              <p:cNvSpPr>
                <a:spLocks noChangeShapeType="1"/>
              </p:cNvSpPr>
              <p:nvPr/>
            </p:nvSpPr>
            <p:spPr bwMode="auto">
              <a:xfrm>
                <a:off x="2720" y="3011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Line 67"/>
              <p:cNvSpPr>
                <a:spLocks noChangeShapeType="1"/>
              </p:cNvSpPr>
              <p:nvPr/>
            </p:nvSpPr>
            <p:spPr bwMode="auto">
              <a:xfrm>
                <a:off x="2720" y="3073"/>
                <a:ext cx="282" cy="1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68"/>
              <p:cNvSpPr>
                <a:spLocks noChangeShapeType="1"/>
              </p:cNvSpPr>
              <p:nvPr/>
            </p:nvSpPr>
            <p:spPr bwMode="auto">
              <a:xfrm>
                <a:off x="2720" y="3140"/>
                <a:ext cx="34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2" name="Group 69"/>
            <p:cNvGrpSpPr>
              <a:grpSpLocks/>
            </p:cNvGrpSpPr>
            <p:nvPr/>
          </p:nvGrpSpPr>
          <p:grpSpPr bwMode="auto">
            <a:xfrm>
              <a:off x="3115" y="2944"/>
              <a:ext cx="904" cy="249"/>
              <a:chOff x="3115" y="2944"/>
              <a:chExt cx="904" cy="249"/>
            </a:xfrm>
          </p:grpSpPr>
          <p:sp>
            <p:nvSpPr>
              <p:cNvPr id="29713" name="Rectangle 70"/>
              <p:cNvSpPr>
                <a:spLocks noChangeArrowheads="1"/>
              </p:cNvSpPr>
              <p:nvPr/>
            </p:nvSpPr>
            <p:spPr bwMode="auto">
              <a:xfrm>
                <a:off x="3115" y="2944"/>
                <a:ext cx="904" cy="249"/>
              </a:xfrm>
              <a:prstGeom prst="rect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4" name="Line 71"/>
              <p:cNvSpPr>
                <a:spLocks noChangeShapeType="1"/>
              </p:cNvSpPr>
              <p:nvPr/>
            </p:nvSpPr>
            <p:spPr bwMode="auto">
              <a:xfrm>
                <a:off x="3194" y="3011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5" name="Line 72"/>
              <p:cNvSpPr>
                <a:spLocks noChangeShapeType="1"/>
              </p:cNvSpPr>
              <p:nvPr/>
            </p:nvSpPr>
            <p:spPr bwMode="auto">
              <a:xfrm flipV="1">
                <a:off x="3194" y="3072"/>
                <a:ext cx="604" cy="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6" name="Line 73"/>
              <p:cNvSpPr>
                <a:spLocks noChangeShapeType="1"/>
              </p:cNvSpPr>
              <p:nvPr/>
            </p:nvSpPr>
            <p:spPr bwMode="auto">
              <a:xfrm>
                <a:off x="3194" y="3143"/>
                <a:ext cx="71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3" name="Rectangle 74"/>
          <p:cNvSpPr>
            <a:spLocks noChangeArrowheads="1"/>
          </p:cNvSpPr>
          <p:nvPr/>
        </p:nvSpPr>
        <p:spPr bwMode="auto">
          <a:xfrm>
            <a:off x="6356350" y="6021388"/>
            <a:ext cx="592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  <p:sp>
        <p:nvSpPr>
          <p:cNvPr id="29704" name="Rectangle 75"/>
          <p:cNvSpPr>
            <a:spLocks noChangeArrowheads="1"/>
          </p:cNvSpPr>
          <p:nvPr/>
        </p:nvSpPr>
        <p:spPr bwMode="auto">
          <a:xfrm>
            <a:off x="6238875" y="372110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û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dirty="0" smtClean="0"/>
              <a:t>Navigational Cues</a:t>
            </a:r>
            <a:endParaRPr lang="en-US" sz="32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US" dirty="0"/>
              <a:t>provide initial focus</a:t>
            </a:r>
            <a:br>
              <a:rPr lang="en-US" dirty="0"/>
            </a:br>
            <a:endParaRPr lang="en-US" dirty="0"/>
          </a:p>
          <a:p>
            <a:pPr marL="0" indent="0" eaLnBrk="1" hangingPunct="1"/>
            <a:r>
              <a:rPr lang="en-US" dirty="0"/>
              <a:t>direct attention as appropriate to important  2ndary, or peripheral items as appropriate</a:t>
            </a:r>
            <a:br>
              <a:rPr lang="en-US" dirty="0"/>
            </a:br>
            <a:endParaRPr lang="en-US" dirty="0"/>
          </a:p>
          <a:p>
            <a:pPr marL="0" indent="0" eaLnBrk="1" hangingPunct="1"/>
            <a:r>
              <a:rPr lang="en-US" dirty="0"/>
              <a:t>order should follow a user’s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conceptual </a:t>
            </a:r>
            <a:r>
              <a:rPr lang="en-US" dirty="0"/>
              <a:t>model of sequences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51250" y="6642100"/>
            <a:ext cx="4083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Reproduced from: Designing Visual Interfaces, Mullet &amp; Sano, Prentice Hall </a:t>
            </a: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5692775" y="4005064"/>
            <a:ext cx="3076575" cy="2195711"/>
            <a:chOff x="671" y="2188"/>
            <a:chExt cx="1412" cy="1004"/>
          </a:xfrm>
        </p:grpSpPr>
        <p:sp>
          <p:nvSpPr>
            <p:cNvPr id="29745" name="Rectangle 8"/>
            <p:cNvSpPr>
              <a:spLocks noChangeArrowheads="1"/>
            </p:cNvSpPr>
            <p:nvPr/>
          </p:nvSpPr>
          <p:spPr bwMode="auto">
            <a:xfrm>
              <a:off x="671" y="2188"/>
              <a:ext cx="1412" cy="1004"/>
            </a:xfrm>
            <a:prstGeom prst="rect">
              <a:avLst/>
            </a:prstGeom>
            <a:solidFill>
              <a:schemeClr val="bg1"/>
            </a:solidFill>
            <a:ln w="253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9"/>
            <p:cNvSpPr>
              <a:spLocks noChangeShapeType="1"/>
            </p:cNvSpPr>
            <p:nvPr/>
          </p:nvSpPr>
          <p:spPr bwMode="auto">
            <a:xfrm>
              <a:off x="741" y="2300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10"/>
            <p:cNvSpPr>
              <a:spLocks noChangeShapeType="1"/>
            </p:cNvSpPr>
            <p:nvPr/>
          </p:nvSpPr>
          <p:spPr bwMode="auto">
            <a:xfrm>
              <a:off x="1113" y="2300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11"/>
            <p:cNvSpPr>
              <a:spLocks noChangeShapeType="1"/>
            </p:cNvSpPr>
            <p:nvPr/>
          </p:nvSpPr>
          <p:spPr bwMode="auto">
            <a:xfrm>
              <a:off x="741" y="2672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12"/>
            <p:cNvSpPr>
              <a:spLocks noChangeShapeType="1"/>
            </p:cNvSpPr>
            <p:nvPr/>
          </p:nvSpPr>
          <p:spPr bwMode="auto">
            <a:xfrm>
              <a:off x="1113" y="2672"/>
              <a:ext cx="330" cy="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50" name="Group 13"/>
            <p:cNvGrpSpPr>
              <a:grpSpLocks/>
            </p:cNvGrpSpPr>
            <p:nvPr/>
          </p:nvGrpSpPr>
          <p:grpSpPr bwMode="auto">
            <a:xfrm>
              <a:off x="833" y="2374"/>
              <a:ext cx="532" cy="8"/>
              <a:chOff x="833" y="2374"/>
              <a:chExt cx="532" cy="8"/>
            </a:xfrm>
          </p:grpSpPr>
          <p:sp>
            <p:nvSpPr>
              <p:cNvPr id="29768" name="Oval 14"/>
              <p:cNvSpPr>
                <a:spLocks noChangeArrowheads="1"/>
              </p:cNvSpPr>
              <p:nvPr/>
            </p:nvSpPr>
            <p:spPr bwMode="auto">
              <a:xfrm>
                <a:off x="833" y="2374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Line 15"/>
              <p:cNvSpPr>
                <a:spLocks noChangeShapeType="1"/>
              </p:cNvSpPr>
              <p:nvPr/>
            </p:nvSpPr>
            <p:spPr bwMode="auto">
              <a:xfrm>
                <a:off x="897" y="2378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1" name="Group 16"/>
            <p:cNvGrpSpPr>
              <a:grpSpLocks/>
            </p:cNvGrpSpPr>
            <p:nvPr/>
          </p:nvGrpSpPr>
          <p:grpSpPr bwMode="auto">
            <a:xfrm>
              <a:off x="833" y="2464"/>
              <a:ext cx="532" cy="8"/>
              <a:chOff x="833" y="2464"/>
              <a:chExt cx="532" cy="8"/>
            </a:xfrm>
          </p:grpSpPr>
          <p:sp>
            <p:nvSpPr>
              <p:cNvPr id="29766" name="Oval 17"/>
              <p:cNvSpPr>
                <a:spLocks noChangeArrowheads="1"/>
              </p:cNvSpPr>
              <p:nvPr/>
            </p:nvSpPr>
            <p:spPr bwMode="auto">
              <a:xfrm>
                <a:off x="833" y="2464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Line 18"/>
              <p:cNvSpPr>
                <a:spLocks noChangeShapeType="1"/>
              </p:cNvSpPr>
              <p:nvPr/>
            </p:nvSpPr>
            <p:spPr bwMode="auto">
              <a:xfrm>
                <a:off x="897" y="2468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2" name="Group 19"/>
            <p:cNvGrpSpPr>
              <a:grpSpLocks/>
            </p:cNvGrpSpPr>
            <p:nvPr/>
          </p:nvGrpSpPr>
          <p:grpSpPr bwMode="auto">
            <a:xfrm>
              <a:off x="833" y="2548"/>
              <a:ext cx="532" cy="8"/>
              <a:chOff x="833" y="2548"/>
              <a:chExt cx="532" cy="8"/>
            </a:xfrm>
          </p:grpSpPr>
          <p:sp>
            <p:nvSpPr>
              <p:cNvPr id="29764" name="Oval 20"/>
              <p:cNvSpPr>
                <a:spLocks noChangeArrowheads="1"/>
              </p:cNvSpPr>
              <p:nvPr/>
            </p:nvSpPr>
            <p:spPr bwMode="auto">
              <a:xfrm>
                <a:off x="833" y="2548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Line 21"/>
              <p:cNvSpPr>
                <a:spLocks noChangeShapeType="1"/>
              </p:cNvSpPr>
              <p:nvPr/>
            </p:nvSpPr>
            <p:spPr bwMode="auto">
              <a:xfrm>
                <a:off x="897" y="2552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3" name="Group 22"/>
            <p:cNvGrpSpPr>
              <a:grpSpLocks/>
            </p:cNvGrpSpPr>
            <p:nvPr/>
          </p:nvGrpSpPr>
          <p:grpSpPr bwMode="auto">
            <a:xfrm>
              <a:off x="827" y="2752"/>
              <a:ext cx="532" cy="8"/>
              <a:chOff x="827" y="2752"/>
              <a:chExt cx="532" cy="8"/>
            </a:xfrm>
          </p:grpSpPr>
          <p:sp>
            <p:nvSpPr>
              <p:cNvPr id="29762" name="Oval 23"/>
              <p:cNvSpPr>
                <a:spLocks noChangeArrowheads="1"/>
              </p:cNvSpPr>
              <p:nvPr/>
            </p:nvSpPr>
            <p:spPr bwMode="auto">
              <a:xfrm>
                <a:off x="827" y="2752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Line 24"/>
              <p:cNvSpPr>
                <a:spLocks noChangeShapeType="1"/>
              </p:cNvSpPr>
              <p:nvPr/>
            </p:nvSpPr>
            <p:spPr bwMode="auto">
              <a:xfrm>
                <a:off x="891" y="2756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4" name="Group 25"/>
            <p:cNvGrpSpPr>
              <a:grpSpLocks/>
            </p:cNvGrpSpPr>
            <p:nvPr/>
          </p:nvGrpSpPr>
          <p:grpSpPr bwMode="auto">
            <a:xfrm>
              <a:off x="827" y="2842"/>
              <a:ext cx="532" cy="8"/>
              <a:chOff x="827" y="2842"/>
              <a:chExt cx="532" cy="8"/>
            </a:xfrm>
          </p:grpSpPr>
          <p:sp>
            <p:nvSpPr>
              <p:cNvPr id="29760" name="Oval 26"/>
              <p:cNvSpPr>
                <a:spLocks noChangeArrowheads="1"/>
              </p:cNvSpPr>
              <p:nvPr/>
            </p:nvSpPr>
            <p:spPr bwMode="auto">
              <a:xfrm>
                <a:off x="827" y="2842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Line 27"/>
              <p:cNvSpPr>
                <a:spLocks noChangeShapeType="1"/>
              </p:cNvSpPr>
              <p:nvPr/>
            </p:nvSpPr>
            <p:spPr bwMode="auto">
              <a:xfrm>
                <a:off x="891" y="2846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5" name="Group 28"/>
            <p:cNvGrpSpPr>
              <a:grpSpLocks/>
            </p:cNvGrpSpPr>
            <p:nvPr/>
          </p:nvGrpSpPr>
          <p:grpSpPr bwMode="auto">
            <a:xfrm>
              <a:off x="827" y="2926"/>
              <a:ext cx="532" cy="8"/>
              <a:chOff x="827" y="2926"/>
              <a:chExt cx="532" cy="8"/>
            </a:xfrm>
          </p:grpSpPr>
          <p:sp>
            <p:nvSpPr>
              <p:cNvPr id="29758" name="Oval 29"/>
              <p:cNvSpPr>
                <a:spLocks noChangeArrowheads="1"/>
              </p:cNvSpPr>
              <p:nvPr/>
            </p:nvSpPr>
            <p:spPr bwMode="auto">
              <a:xfrm>
                <a:off x="827" y="2926"/>
                <a:ext cx="14" cy="8"/>
              </a:xfrm>
              <a:prstGeom prst="ellipse">
                <a:avLst/>
              </a:prstGeom>
              <a:solidFill>
                <a:schemeClr val="bg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30"/>
              <p:cNvSpPr>
                <a:spLocks noChangeShapeType="1"/>
              </p:cNvSpPr>
              <p:nvPr/>
            </p:nvSpPr>
            <p:spPr bwMode="auto">
              <a:xfrm>
                <a:off x="891" y="2930"/>
                <a:ext cx="46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6" name="Line 31"/>
            <p:cNvSpPr>
              <a:spLocks noChangeShapeType="1"/>
            </p:cNvSpPr>
            <p:nvPr/>
          </p:nvSpPr>
          <p:spPr bwMode="auto">
            <a:xfrm>
              <a:off x="1851" y="3128"/>
              <a:ext cx="16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Line 32"/>
            <p:cNvSpPr>
              <a:spLocks noChangeShapeType="1"/>
            </p:cNvSpPr>
            <p:nvPr/>
          </p:nvSpPr>
          <p:spPr bwMode="auto">
            <a:xfrm>
              <a:off x="1623" y="3128"/>
              <a:ext cx="16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3" name="Rectangle 74"/>
          <p:cNvSpPr>
            <a:spLocks noChangeArrowheads="1"/>
          </p:cNvSpPr>
          <p:nvPr/>
        </p:nvSpPr>
        <p:spPr bwMode="auto">
          <a:xfrm>
            <a:off x="7448550" y="6262688"/>
            <a:ext cx="592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ü"/>
            </a:pPr>
            <a:r>
              <a:rPr lang="en-US" sz="1800" b="1">
                <a:latin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4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Analyzing Poor Designs</a:t>
            </a:r>
            <a:endParaRPr lang="en-US" sz="320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03372" y="6617929"/>
            <a:ext cx="4083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Reproduced from: Designing Visual Interfaces, Mullet &amp; Sano, Prentice Hall 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03648" y="1299953"/>
            <a:ext cx="7452320" cy="5342147"/>
            <a:chOff x="0" y="0"/>
            <a:chExt cx="9144000" cy="6453188"/>
          </a:xfrm>
        </p:grpSpPr>
        <p:pic>
          <p:nvPicPr>
            <p:cNvPr id="7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" t="4471" r="7198" b="1921"/>
            <a:stretch>
              <a:fillRect/>
            </a:stretch>
          </p:blipFill>
          <p:spPr bwMode="auto">
            <a:xfrm>
              <a:off x="0" y="0"/>
              <a:ext cx="9144000" cy="645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2627313" y="5157788"/>
              <a:ext cx="533400" cy="6096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 eaLnBrk="1" hangingPunct="1"/>
            <a:r>
              <a:rPr lang="en-CA" dirty="0" smtClean="0"/>
              <a:t>Using structure </a:t>
            </a:r>
            <a:br>
              <a:rPr lang="en-CA" dirty="0" smtClean="0"/>
            </a:br>
            <a:r>
              <a:rPr lang="en-CA" dirty="0" smtClean="0"/>
              <a:t>as a crutch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7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Analyzing Poor Designs</a:t>
            </a:r>
            <a:endParaRPr lang="en-US" sz="32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5300663"/>
          </a:xfrm>
        </p:spPr>
        <p:txBody>
          <a:bodyPr/>
          <a:lstStyle/>
          <a:p>
            <a:pPr marL="0" indent="0"/>
            <a:r>
              <a:rPr lang="en-US" dirty="0" smtClean="0">
                <a:latin typeface="Verdana" pitchFamily="34" charset="0"/>
              </a:rPr>
              <a:t>Overuse </a:t>
            </a:r>
            <a:r>
              <a:rPr lang="en-US" dirty="0">
                <a:latin typeface="Verdana" pitchFamily="34" charset="0"/>
              </a:rPr>
              <a:t>of 3-d effects </a:t>
            </a:r>
          </a:p>
          <a:p>
            <a:pPr marL="193675" lvl="1" indent="0"/>
            <a:r>
              <a:rPr lang="en-US" dirty="0" smtClean="0">
                <a:latin typeface="Verdana" pitchFamily="34" charset="0"/>
              </a:rPr>
              <a:t> unnecessarily structure</a:t>
            </a:r>
          </a:p>
          <a:p>
            <a:pPr marL="193675" lvl="1" indent="0"/>
            <a:r>
              <a:rPr lang="en-US" dirty="0" smtClean="0">
                <a:latin typeface="Verdana" pitchFamily="34" charset="0"/>
              </a:rPr>
              <a:t> unnecessary visual clutter</a:t>
            </a:r>
            <a:endParaRPr lang="en-CA" dirty="0">
              <a:latin typeface="Verdana" pitchFamily="34" charset="0"/>
            </a:endParaRPr>
          </a:p>
        </p:txBody>
      </p:sp>
      <p:pic>
        <p:nvPicPr>
          <p:cNvPr id="8" name="Picture 4" descr="Landscape art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8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44008" y="5300227"/>
            <a:ext cx="1476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400" dirty="0" err="1">
                <a:solidFill>
                  <a:schemeClr val="bg2"/>
                </a:solidFill>
                <a:latin typeface="Verdana" pitchFamily="34" charset="0"/>
              </a:rPr>
              <a:t>WebForms</a:t>
            </a:r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95</TotalTime>
  <Pages>13</Pages>
  <Words>1262</Words>
  <Application>Microsoft Office PowerPoint</Application>
  <PresentationFormat>On-screen Show (4:3)</PresentationFormat>
  <Paragraphs>492</Paragraphs>
  <Slides>53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Comic Sans MS</vt:lpstr>
      <vt:lpstr>Arial</vt:lpstr>
      <vt:lpstr>Verdana</vt:lpstr>
      <vt:lpstr>Times New Roman</vt:lpstr>
      <vt:lpstr>Wingdings</vt:lpstr>
      <vt:lpstr>Braggadocio</vt:lpstr>
      <vt:lpstr>Courier New</vt:lpstr>
      <vt:lpstr>Century Gothic</vt:lpstr>
      <vt:lpstr>phidgets</vt:lpstr>
      <vt:lpstr>Graphical Screen Design</vt:lpstr>
      <vt:lpstr>Overview</vt:lpstr>
      <vt:lpstr>CRAP Recap</vt:lpstr>
      <vt:lpstr>Repetition &amp; Consistency</vt:lpstr>
      <vt:lpstr>Proximity vs. External Structure</vt:lpstr>
      <vt:lpstr>Proximity vs. External Structure</vt:lpstr>
      <vt:lpstr>Navigational Cues</vt:lpstr>
      <vt:lpstr>Analyzing Poor Designs</vt:lpstr>
      <vt:lpstr>Analyzing Poor Designs</vt:lpstr>
      <vt:lpstr>Analyzing Poor Designs</vt:lpstr>
      <vt:lpstr>Analyzing Poor Designs</vt:lpstr>
      <vt:lpstr>Analyzing Poor Designs</vt:lpstr>
      <vt:lpstr>Analyzing Poor Designs</vt:lpstr>
      <vt:lpstr>Analyzing Poor Designs</vt:lpstr>
      <vt:lpstr>Analyzing Poor Designs</vt:lpstr>
      <vt:lpstr>PowerPoint Presentation</vt:lpstr>
      <vt:lpstr>Repairing Designs</vt:lpstr>
      <vt:lpstr>Repairing Designs</vt:lpstr>
      <vt:lpstr>PowerPoint Presentation</vt:lpstr>
      <vt:lpstr>PowerPoint Presentation</vt:lpstr>
      <vt:lpstr>Repairing Designs</vt:lpstr>
      <vt:lpstr>Repairing Designs</vt:lpstr>
      <vt:lpstr>PowerPoint Presentation</vt:lpstr>
      <vt:lpstr>Repairing Designs</vt:lpstr>
      <vt:lpstr>Repairing Design</vt:lpstr>
      <vt:lpstr>Repairing Design</vt:lpstr>
      <vt:lpstr>Repairing Design</vt:lpstr>
      <vt:lpstr>Legibility and readability</vt:lpstr>
      <vt:lpstr>Legibility and readability</vt:lpstr>
      <vt:lpstr>Legibility and readability</vt:lpstr>
      <vt:lpstr>PowerPoint Presentation</vt:lpstr>
      <vt:lpstr>PowerPoint Presentation</vt:lpstr>
      <vt:lpstr>PowerPoint Presentation</vt:lpstr>
      <vt:lpstr>PowerPoint Presentation</vt:lpstr>
      <vt:lpstr>Imagery</vt:lpstr>
      <vt:lpstr>PowerPoint Presentation</vt:lpstr>
      <vt:lpstr>PowerPoint Presentation</vt:lpstr>
      <vt:lpstr>PowerPoint Presentation</vt:lpstr>
      <vt:lpstr>Idioms</vt:lpstr>
      <vt:lpstr>How to choose between widgets</vt:lpstr>
      <vt:lpstr>PowerPoint Presentation</vt:lpstr>
      <vt:lpstr>Widgets and complexity</vt:lpstr>
      <vt:lpstr>Grids</vt:lpstr>
      <vt:lpstr>PowerPoint Presentation</vt:lpstr>
      <vt:lpstr>PowerPoint Presentation</vt:lpstr>
      <vt:lpstr>Exercise</vt:lpstr>
      <vt:lpstr>PowerPoint Presentation</vt:lpstr>
      <vt:lpstr>PowerPoint Presentation</vt:lpstr>
      <vt:lpstr>PowerPoint Presentation</vt:lpstr>
      <vt:lpstr>You now know</vt:lpstr>
      <vt:lpstr>PowerPoint Presentation</vt:lpstr>
      <vt:lpstr>Primary Sources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Design</dc:title>
  <dc:creator>Saul Greenberg</dc:creator>
  <cp:lastModifiedBy>Saul Greenberg</cp:lastModifiedBy>
  <cp:revision>108</cp:revision>
  <cp:lastPrinted>1997-09-24T04:52:04Z</cp:lastPrinted>
  <dcterms:created xsi:type="dcterms:W3CDTF">1995-11-01T20:55:50Z</dcterms:created>
  <dcterms:modified xsi:type="dcterms:W3CDTF">2012-11-29T16:45:57Z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