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9" r:id="rId1"/>
  </p:sldMasterIdLst>
  <p:notesMasterIdLst>
    <p:notesMasterId r:id="rId34"/>
  </p:notesMasterIdLst>
  <p:handoutMasterIdLst>
    <p:handoutMasterId r:id="rId35"/>
  </p:handoutMasterIdLst>
  <p:sldIdLst>
    <p:sldId id="335" r:id="rId2"/>
    <p:sldId id="287" r:id="rId3"/>
    <p:sldId id="256" r:id="rId4"/>
    <p:sldId id="257" r:id="rId5"/>
    <p:sldId id="322" r:id="rId6"/>
    <p:sldId id="323" r:id="rId7"/>
    <p:sldId id="258" r:id="rId8"/>
    <p:sldId id="328" r:id="rId9"/>
    <p:sldId id="329" r:id="rId10"/>
    <p:sldId id="324" r:id="rId11"/>
    <p:sldId id="325" r:id="rId12"/>
    <p:sldId id="326" r:id="rId13"/>
    <p:sldId id="327" r:id="rId14"/>
    <p:sldId id="319" r:id="rId15"/>
    <p:sldId id="259" r:id="rId16"/>
    <p:sldId id="288" r:id="rId17"/>
    <p:sldId id="330" r:id="rId18"/>
    <p:sldId id="260" r:id="rId19"/>
    <p:sldId id="296" r:id="rId20"/>
    <p:sldId id="331" r:id="rId21"/>
    <p:sldId id="332" r:id="rId22"/>
    <p:sldId id="261" r:id="rId23"/>
    <p:sldId id="297" r:id="rId24"/>
    <p:sldId id="333" r:id="rId25"/>
    <p:sldId id="334" r:id="rId26"/>
    <p:sldId id="262" r:id="rId27"/>
    <p:sldId id="263" r:id="rId28"/>
    <p:sldId id="264" r:id="rId29"/>
    <p:sldId id="291" r:id="rId30"/>
    <p:sldId id="265" r:id="rId31"/>
    <p:sldId id="295" r:id="rId32"/>
    <p:sldId id="338" r:id="rId33"/>
  </p:sldIdLst>
  <p:sldSz cx="9144000" cy="6858000" type="letter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4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98"/>
    </p:cViewPr>
  </p:sorterViewPr>
  <p:notesViewPr>
    <p:cSldViewPr>
      <p:cViewPr varScale="1">
        <p:scale>
          <a:sx n="59" d="100"/>
          <a:sy n="59" d="100"/>
        </p:scale>
        <p:origin x="-1188" y="-90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354138" y="8616950"/>
            <a:ext cx="26638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0" tIns="0" rIns="19810" bIns="0" numCol="1" anchor="b" anchorCtr="0" compatLnSpc="1">
            <a:prstTxWarp prst="textNoShape">
              <a:avLst/>
            </a:prstTxWarp>
          </a:bodyPr>
          <a:lstStyle>
            <a:lvl1pPr defTabSz="987425" eaLnBrk="0" hangingPunct="0">
              <a:defRPr sz="1000" i="1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Evaluation-Controlled Experiments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7963" y="8616950"/>
            <a:ext cx="19446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0" tIns="0" rIns="19810" bIns="0" numCol="1" anchor="b" anchorCtr="0" compatLnSpc="1">
            <a:prstTxWarp prst="textNoShape">
              <a:avLst/>
            </a:prstTxWarp>
          </a:bodyPr>
          <a:lstStyle>
            <a:lvl1pPr algn="r" defTabSz="987425" eaLnBrk="0" hangingPunct="0">
              <a:defRPr sz="1000" i="1">
                <a:latin typeface="Arial" charset="0"/>
              </a:defRPr>
            </a:lvl1pPr>
          </a:lstStyle>
          <a:p>
            <a:pPr>
              <a:defRPr/>
            </a:pPr>
            <a:fld id="{87A6FFD0-C9CB-4C26-8856-D15C863AE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08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0" tIns="0" rIns="19810" bIns="0" numCol="1" anchor="t" anchorCtr="0" compatLnSpc="1">
            <a:prstTxWarp prst="textNoShape">
              <a:avLst/>
            </a:prstTxWarp>
          </a:bodyPr>
          <a:lstStyle>
            <a:lvl1pPr defTabSz="987425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0" tIns="0" rIns="19810" bIns="0" numCol="1" anchor="t" anchorCtr="0" compatLnSpc="1">
            <a:prstTxWarp prst="textNoShape">
              <a:avLst/>
            </a:prstTxWarp>
          </a:bodyPr>
          <a:lstStyle>
            <a:lvl1pPr algn="r" defTabSz="987425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0" tIns="0" rIns="19810" bIns="0" numCol="1" anchor="b" anchorCtr="0" compatLnSpc="1">
            <a:prstTxWarp prst="textNoShape">
              <a:avLst/>
            </a:prstTxWarp>
          </a:bodyPr>
          <a:lstStyle>
            <a:lvl1pPr defTabSz="987425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0" tIns="0" rIns="19810" bIns="0" numCol="1" anchor="b" anchorCtr="0" compatLnSpc="1">
            <a:prstTxWarp prst="textNoShape">
              <a:avLst/>
            </a:prstTxWarp>
          </a:bodyPr>
          <a:lstStyle>
            <a:lvl1pPr algn="r" defTabSz="987425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fld id="{1092D587-8E29-466D-9652-E06144795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59138" y="9144000"/>
            <a:ext cx="7969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447" tIns="47875" rIns="92447" bIns="47875">
            <a:spAutoFit/>
          </a:bodyPr>
          <a:lstStyle/>
          <a:p>
            <a:pPr algn="ctr" defTabSz="936625" eaLnBrk="0" hangingPunct="0">
              <a:lnSpc>
                <a:spcPct val="90000"/>
              </a:lnSpc>
              <a:defRPr/>
            </a:pPr>
            <a:r>
              <a:rPr lang="en-US" sz="1200">
                <a:latin typeface="Arial" charset="0"/>
              </a:rPr>
              <a:t>Page </a:t>
            </a:r>
            <a:fld id="{22327B45-6AAD-4ACE-84BD-2C24EC370FC8}" type="slidenum">
              <a:rPr lang="en-US" sz="1200">
                <a:latin typeface="Arial" charset="0"/>
              </a:rPr>
              <a:pPr algn="ctr" defTabSz="936625" eaLnBrk="0" hangingPunct="0">
                <a:lnSpc>
                  <a:spcPct val="90000"/>
                </a:lnSpc>
                <a:defRPr/>
              </a:pPr>
              <a:t>‹#›</a:t>
            </a:fld>
            <a:endParaRPr lang="en-US" sz="1200">
              <a:latin typeface="Arial" charset="0"/>
            </a:endParaRPr>
          </a:p>
        </p:txBody>
      </p:sp>
      <p:sp>
        <p:nvSpPr>
          <p:cNvPr id="33799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6825" y="727075"/>
            <a:ext cx="4781550" cy="3584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59300"/>
            <a:ext cx="53625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99" tIns="49525" rIns="97399" bIns="495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20932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1D51B793-8967-462D-9EE4-92C661DE059D}" type="slidenum">
              <a:rPr lang="en-US" sz="1000" smtClean="0">
                <a:latin typeface="Times New Roman" pitchFamily="18" charset="0"/>
              </a:rPr>
              <a:pPr/>
              <a:t>3</a:t>
            </a:fld>
            <a:endParaRPr lang="en-US" sz="1000" smtClean="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9962" cy="3584575"/>
          </a:xfrm>
          <a:ln cap="flat"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50" tIns="51176" rIns="99050" bIns="51176"/>
          <a:lstStyle/>
          <a:p>
            <a:pPr defTabSz="950913">
              <a:lnSpc>
                <a:spcPct val="100000"/>
              </a:lnSpc>
              <a:spcBef>
                <a:spcPct val="0"/>
              </a:spcBef>
            </a:pPr>
            <a:endParaRPr lang="en-US" sz="25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DBE7D85A-9D9C-41C7-ADA2-0D52207D5BE6}" type="slidenum">
              <a:rPr lang="en-US" sz="1000" smtClean="0">
                <a:latin typeface="Times New Roman" pitchFamily="18" charset="0"/>
              </a:rPr>
              <a:pPr/>
              <a:t>23</a:t>
            </a:fld>
            <a:endParaRPr lang="en-US" sz="1000" smtClean="0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9962" cy="3584575"/>
          </a:xfrm>
          <a:ln cap="flat"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50" tIns="51176" rIns="99050" bIns="51176"/>
          <a:lstStyle/>
          <a:p>
            <a:pPr defTabSz="950913">
              <a:lnSpc>
                <a:spcPct val="100000"/>
              </a:lnSpc>
              <a:spcBef>
                <a:spcPct val="0"/>
              </a:spcBef>
            </a:pPr>
            <a:endParaRPr lang="en-US" sz="25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02FCF1F2-FEAB-4C96-9B5C-1D59BB7D9CCB}" type="slidenum">
              <a:rPr lang="en-US" sz="1000" smtClean="0">
                <a:latin typeface="Times New Roman" pitchFamily="18" charset="0"/>
              </a:rPr>
              <a:pPr/>
              <a:t>24</a:t>
            </a:fld>
            <a:endParaRPr lang="en-US" sz="1000" smtClean="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9962" cy="3584575"/>
          </a:xfrm>
          <a:ln cap="flat"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50" tIns="51176" rIns="99050" bIns="51176"/>
          <a:lstStyle/>
          <a:p>
            <a:pPr defTabSz="950913">
              <a:lnSpc>
                <a:spcPct val="100000"/>
              </a:lnSpc>
              <a:spcBef>
                <a:spcPct val="0"/>
              </a:spcBef>
            </a:pPr>
            <a:endParaRPr lang="en-US" sz="25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43CD9933-B39B-40F1-8F21-FCECF6A1D349}" type="slidenum">
              <a:rPr lang="en-US" sz="1000" smtClean="0">
                <a:latin typeface="Times New Roman" pitchFamily="18" charset="0"/>
              </a:rPr>
              <a:pPr/>
              <a:t>25</a:t>
            </a:fld>
            <a:endParaRPr lang="en-US" sz="1000" smtClean="0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9962" cy="3584575"/>
          </a:xfrm>
          <a:ln cap="flat"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50" tIns="51176" rIns="99050" bIns="51176"/>
          <a:lstStyle/>
          <a:p>
            <a:pPr defTabSz="950913">
              <a:lnSpc>
                <a:spcPct val="100000"/>
              </a:lnSpc>
              <a:spcBef>
                <a:spcPct val="0"/>
              </a:spcBef>
            </a:pPr>
            <a:endParaRPr lang="en-US" sz="25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615DB2A9-937D-48C1-8B0F-BB784CC2E306}" type="slidenum">
              <a:rPr lang="en-US" sz="1000" smtClean="0">
                <a:latin typeface="Times New Roman" pitchFamily="18" charset="0"/>
              </a:rPr>
              <a:pPr/>
              <a:t>26</a:t>
            </a:fld>
            <a:endParaRPr lang="en-US" sz="1000" smtClean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9962" cy="3584575"/>
          </a:xfrm>
          <a:ln cap="flat"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50" tIns="51176" rIns="99050" bIns="51176"/>
          <a:lstStyle/>
          <a:p>
            <a:pPr defTabSz="950913">
              <a:lnSpc>
                <a:spcPct val="100000"/>
              </a:lnSpc>
              <a:spcBef>
                <a:spcPct val="0"/>
              </a:spcBef>
            </a:pPr>
            <a:endParaRPr lang="en-US" sz="25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70343CE2-589A-4EA7-B511-76C2EC210A57}" type="slidenum">
              <a:rPr lang="en-US" sz="1000" smtClean="0">
                <a:latin typeface="Times New Roman" pitchFamily="18" charset="0"/>
              </a:rPr>
              <a:pPr/>
              <a:t>27</a:t>
            </a:fld>
            <a:endParaRPr lang="en-US" sz="1000" smtClean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9962" cy="3584575"/>
          </a:xfrm>
          <a:ln cap="flat"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50" tIns="51176" rIns="99050" bIns="51176"/>
          <a:lstStyle/>
          <a:p>
            <a:pPr defTabSz="950913">
              <a:lnSpc>
                <a:spcPct val="100000"/>
              </a:lnSpc>
              <a:spcBef>
                <a:spcPct val="0"/>
              </a:spcBef>
            </a:pPr>
            <a:endParaRPr lang="en-US" sz="25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6B9404A3-9555-4E1B-867D-D4D642C0FA60}" type="slidenum">
              <a:rPr lang="en-US" sz="1000" smtClean="0">
                <a:latin typeface="Times New Roman" pitchFamily="18" charset="0"/>
              </a:rPr>
              <a:pPr/>
              <a:t>28</a:t>
            </a:fld>
            <a:endParaRPr lang="en-US" sz="1000" smtClean="0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9962" cy="3584575"/>
          </a:xfrm>
          <a:ln cap="flat"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50" tIns="51176" rIns="99050" bIns="51176"/>
          <a:lstStyle/>
          <a:p>
            <a:pPr defTabSz="950913">
              <a:lnSpc>
                <a:spcPct val="100000"/>
              </a:lnSpc>
              <a:spcBef>
                <a:spcPct val="0"/>
              </a:spcBef>
            </a:pPr>
            <a:endParaRPr lang="en-US" sz="25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FF6616D2-2C4B-4CF9-8421-6DE6FE2B9CC0}" type="slidenum">
              <a:rPr lang="en-US" sz="1000" smtClean="0">
                <a:latin typeface="Times New Roman" pitchFamily="18" charset="0"/>
              </a:rPr>
              <a:pPr/>
              <a:t>29</a:t>
            </a:fld>
            <a:endParaRPr lang="en-US" sz="1000" smtClean="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9962" cy="3584575"/>
          </a:xfrm>
          <a:ln cap="flat"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50" tIns="51176" rIns="99050" bIns="51176"/>
          <a:lstStyle/>
          <a:p>
            <a:pPr defTabSz="950913">
              <a:lnSpc>
                <a:spcPct val="100000"/>
              </a:lnSpc>
              <a:spcBef>
                <a:spcPct val="0"/>
              </a:spcBef>
            </a:pPr>
            <a:endParaRPr lang="en-US" sz="25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913FA44D-6AA4-49AA-B07E-433DCDCE941D}" type="slidenum">
              <a:rPr lang="en-US" sz="1000" smtClean="0">
                <a:latin typeface="Times New Roman" pitchFamily="18" charset="0"/>
              </a:rPr>
              <a:pPr/>
              <a:t>30</a:t>
            </a:fld>
            <a:endParaRPr lang="en-US" sz="1000" smtClean="0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9962" cy="3584575"/>
          </a:xfrm>
          <a:ln cap="flat"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50" tIns="51176" rIns="99050" bIns="51176"/>
          <a:lstStyle/>
          <a:p>
            <a:pPr defTabSz="950913">
              <a:lnSpc>
                <a:spcPct val="100000"/>
              </a:lnSpc>
              <a:spcBef>
                <a:spcPct val="0"/>
              </a:spcBef>
            </a:pPr>
            <a:endParaRPr lang="en-US" sz="25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93AC11B8-E82B-4FF9-A3D7-E40A37FE6D67}" type="slidenum">
              <a:rPr lang="en-US" sz="1000" smtClean="0">
                <a:latin typeface="Times New Roman" pitchFamily="18" charset="0"/>
              </a:rPr>
              <a:pPr/>
              <a:t>31</a:t>
            </a:fld>
            <a:endParaRPr lang="en-US" sz="1000" smtClean="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9962" cy="3584575"/>
          </a:xfrm>
          <a:ln cap="flat"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50" tIns="51176" rIns="99050" bIns="51176"/>
          <a:lstStyle/>
          <a:p>
            <a:pPr defTabSz="950913">
              <a:lnSpc>
                <a:spcPct val="100000"/>
              </a:lnSpc>
              <a:spcBef>
                <a:spcPct val="0"/>
              </a:spcBef>
            </a:pPr>
            <a:endParaRPr lang="en-US" sz="25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27661974-16A8-44D1-BD0F-210BD14705D7}" type="slidenum">
              <a:rPr lang="en-US" sz="1000" smtClean="0">
                <a:latin typeface="Times New Roman" pitchFamily="18" charset="0"/>
              </a:rPr>
              <a:pPr/>
              <a:t>4</a:t>
            </a:fld>
            <a:endParaRPr lang="en-US" sz="1000" smtClean="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9962" cy="3584575"/>
          </a:xfrm>
          <a:ln cap="flat"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50" tIns="51176" rIns="99050" bIns="51176"/>
          <a:lstStyle/>
          <a:p>
            <a:pPr defTabSz="950913">
              <a:lnSpc>
                <a:spcPct val="100000"/>
              </a:lnSpc>
              <a:spcBef>
                <a:spcPct val="0"/>
              </a:spcBef>
            </a:pPr>
            <a:endParaRPr lang="en-US" sz="25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FEF89E9C-69D5-4B57-B3ED-3740E0BFD559}" type="slidenum">
              <a:rPr lang="en-US" sz="1000" smtClean="0">
                <a:latin typeface="Times New Roman" pitchFamily="18" charset="0"/>
              </a:rPr>
              <a:pPr/>
              <a:t>7</a:t>
            </a:fld>
            <a:endParaRPr lang="en-US" sz="1000" smtClean="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9962" cy="3584575"/>
          </a:xfrm>
          <a:ln cap="flat"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50" tIns="51176" rIns="99050" bIns="51176"/>
          <a:lstStyle/>
          <a:p>
            <a:pPr defTabSz="950913">
              <a:lnSpc>
                <a:spcPct val="100000"/>
              </a:lnSpc>
              <a:spcBef>
                <a:spcPct val="0"/>
              </a:spcBef>
            </a:pPr>
            <a:endParaRPr lang="en-US" sz="25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00E9CE5A-27D5-4473-B50C-0C7366239782}" type="slidenum">
              <a:rPr lang="en-US" sz="1000" smtClean="0">
                <a:latin typeface="Times New Roman" pitchFamily="18" charset="0"/>
              </a:rPr>
              <a:pPr/>
              <a:t>15</a:t>
            </a:fld>
            <a:endParaRPr lang="en-US" sz="1000" smtClean="0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9962" cy="3584575"/>
          </a:xfrm>
          <a:ln cap="flat"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50" tIns="51176" rIns="99050" bIns="51176"/>
          <a:lstStyle/>
          <a:p>
            <a:pPr defTabSz="950913">
              <a:lnSpc>
                <a:spcPct val="100000"/>
              </a:lnSpc>
              <a:spcBef>
                <a:spcPct val="0"/>
              </a:spcBef>
            </a:pPr>
            <a:endParaRPr lang="en-US" sz="25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7DD7B1C3-E5BA-4292-8477-43D2D07E870C}" type="slidenum">
              <a:rPr lang="en-US" sz="1000" smtClean="0">
                <a:latin typeface="Times New Roman" pitchFamily="18" charset="0"/>
              </a:rPr>
              <a:pPr/>
              <a:t>18</a:t>
            </a:fld>
            <a:endParaRPr lang="en-US" sz="1000" smtClean="0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9962" cy="3584575"/>
          </a:xfrm>
          <a:ln cap="flat"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50" tIns="51176" rIns="99050" bIns="51176"/>
          <a:lstStyle/>
          <a:p>
            <a:pPr defTabSz="950913">
              <a:lnSpc>
                <a:spcPct val="100000"/>
              </a:lnSpc>
              <a:spcBef>
                <a:spcPct val="0"/>
              </a:spcBef>
            </a:pPr>
            <a:endParaRPr lang="en-US" sz="25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D9A2C094-9E3A-4745-A87A-CEC81E1668CF}" type="slidenum">
              <a:rPr lang="en-US" sz="1000" smtClean="0">
                <a:latin typeface="Times New Roman" pitchFamily="18" charset="0"/>
              </a:rPr>
              <a:pPr/>
              <a:t>19</a:t>
            </a:fld>
            <a:endParaRPr lang="en-US" sz="1000" smtClean="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9962" cy="3584575"/>
          </a:xfrm>
          <a:ln cap="flat"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50" tIns="51176" rIns="99050" bIns="51176"/>
          <a:lstStyle/>
          <a:p>
            <a:pPr defTabSz="950913">
              <a:lnSpc>
                <a:spcPct val="100000"/>
              </a:lnSpc>
              <a:spcBef>
                <a:spcPct val="0"/>
              </a:spcBef>
            </a:pPr>
            <a:endParaRPr lang="en-US" sz="25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5AAF05C9-DFE4-4313-8200-399A463029F2}" type="slidenum">
              <a:rPr lang="en-US" sz="1000" smtClean="0">
                <a:latin typeface="Times New Roman" pitchFamily="18" charset="0"/>
              </a:rPr>
              <a:pPr/>
              <a:t>20</a:t>
            </a:fld>
            <a:endParaRPr lang="en-US" sz="1000" smtClean="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9962" cy="3584575"/>
          </a:xfrm>
          <a:ln cap="flat"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50" tIns="51176" rIns="99050" bIns="51176"/>
          <a:lstStyle/>
          <a:p>
            <a:pPr defTabSz="950913">
              <a:lnSpc>
                <a:spcPct val="100000"/>
              </a:lnSpc>
              <a:spcBef>
                <a:spcPct val="0"/>
              </a:spcBef>
            </a:pPr>
            <a:endParaRPr lang="en-US" sz="25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E13E1FF4-FC0D-4743-AFA4-0BADF93DE8CA}" type="slidenum">
              <a:rPr lang="en-US" sz="1000" smtClean="0">
                <a:latin typeface="Times New Roman" pitchFamily="18" charset="0"/>
              </a:rPr>
              <a:pPr/>
              <a:t>21</a:t>
            </a:fld>
            <a:endParaRPr lang="en-US" sz="1000" smtClean="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9962" cy="3584575"/>
          </a:xfrm>
          <a:ln cap="flat"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50" tIns="51176" rIns="99050" bIns="51176"/>
          <a:lstStyle/>
          <a:p>
            <a:pPr defTabSz="950913">
              <a:lnSpc>
                <a:spcPct val="100000"/>
              </a:lnSpc>
              <a:spcBef>
                <a:spcPct val="0"/>
              </a:spcBef>
            </a:pPr>
            <a:endParaRPr lang="en-US" sz="25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2686BF3E-3278-4FCE-BCAC-6EF0E74E2D70}" type="slidenum">
              <a:rPr lang="en-US" sz="1000" smtClean="0">
                <a:latin typeface="Times New Roman" pitchFamily="18" charset="0"/>
              </a:rPr>
              <a:pPr/>
              <a:t>22</a:t>
            </a:fld>
            <a:endParaRPr lang="en-US" sz="1000" smtClean="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9962" cy="3584575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50" tIns="51176" rIns="99050" bIns="51176"/>
          <a:lstStyle/>
          <a:p>
            <a:pPr defTabSz="950913">
              <a:lnSpc>
                <a:spcPct val="100000"/>
              </a:lnSpc>
              <a:spcBef>
                <a:spcPct val="0"/>
              </a:spcBef>
            </a:pPr>
            <a:endParaRPr lang="en-US" sz="25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412776"/>
            <a:ext cx="7777559" cy="720080"/>
          </a:xfrm>
        </p:spPr>
        <p:txBody>
          <a:bodyPr/>
          <a:lstStyle>
            <a:lvl1pPr algn="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7864" y="2060848"/>
            <a:ext cx="5000600" cy="334888"/>
          </a:xfrm>
        </p:spPr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52636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3999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772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66725" y="1700213"/>
            <a:ext cx="4064000" cy="4752975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3125" y="1700213"/>
            <a:ext cx="4065588" cy="4752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84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772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1557338"/>
            <a:ext cx="3810000" cy="4824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02150" y="1557338"/>
            <a:ext cx="3810000" cy="233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02150" y="4044950"/>
            <a:ext cx="3810000" cy="233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32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457200" y="1219200"/>
            <a:ext cx="8305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477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457200" y="1219200"/>
            <a:ext cx="8305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725" y="1700213"/>
            <a:ext cx="40640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700213"/>
            <a:ext cx="4065588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86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35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07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99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210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02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9383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2104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700213"/>
            <a:ext cx="8281988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2800">
          <a:solidFill>
            <a:srgbClr val="000066"/>
          </a:solidFill>
          <a:latin typeface="+mj-lt"/>
          <a:ea typeface="+mn-ea"/>
          <a:cs typeface="+mn-cs"/>
        </a:defRPr>
      </a:lvl1pPr>
      <a:lvl2pPr marL="536575" indent="-268288" algn="l" rtl="0" eaLnBrk="1" fontAlgn="base" hangingPunct="1">
        <a:spcBef>
          <a:spcPct val="20000"/>
        </a:spcBef>
        <a:spcAft>
          <a:spcPct val="0"/>
        </a:spcAft>
        <a:buClr>
          <a:srgbClr val="CC3300"/>
        </a:buClr>
        <a:buChar char="•"/>
        <a:defRPr sz="2400">
          <a:solidFill>
            <a:srgbClr val="000066"/>
          </a:solidFill>
          <a:latin typeface="+mj-lt"/>
        </a:defRPr>
      </a:lvl2pPr>
      <a:lvl3pPr marL="1073150" indent="-268288" algn="l" rtl="0" eaLnBrk="1" fontAlgn="base" hangingPunct="1">
        <a:spcBef>
          <a:spcPct val="20000"/>
        </a:spcBef>
        <a:spcAft>
          <a:spcPct val="0"/>
        </a:spcAft>
        <a:buClr>
          <a:srgbClr val="CC3300"/>
        </a:buClr>
        <a:buChar char="o"/>
        <a:defRPr sz="2000">
          <a:solidFill>
            <a:srgbClr val="000066"/>
          </a:solidFill>
          <a:latin typeface="+mj-lt"/>
        </a:defRPr>
      </a:lvl3pPr>
      <a:lvl4pPr marL="1611313" indent="-358775" algn="l" rtl="0" eaLnBrk="1" fontAlgn="base" hangingPunct="1">
        <a:spcBef>
          <a:spcPct val="20000"/>
        </a:spcBef>
        <a:spcAft>
          <a:spcPct val="0"/>
        </a:spcAft>
        <a:buClr>
          <a:srgbClr val="CC3300"/>
        </a:buClr>
        <a:buFont typeface="Times New Roman" pitchFamily="18" charset="0"/>
        <a:buChar char="–"/>
        <a:defRPr sz="1600">
          <a:solidFill>
            <a:srgbClr val="000066"/>
          </a:solidFill>
          <a:latin typeface="+mj-lt"/>
        </a:defRPr>
      </a:lvl4pPr>
      <a:lvl5pPr marL="2063750" indent="-2730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j-lt"/>
        </a:defRPr>
      </a:lvl5pPr>
      <a:lvl6pPr marL="2520950" indent="-2730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6pPr>
      <a:lvl7pPr marL="2978150" indent="-2730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7pPr>
      <a:lvl8pPr marL="3435350" indent="-2730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8pPr>
      <a:lvl9pPr marL="3892550" indent="-2730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11188" y="1412875"/>
            <a:ext cx="7777162" cy="720725"/>
          </a:xfrm>
        </p:spPr>
        <p:txBody>
          <a:bodyPr/>
          <a:lstStyle/>
          <a:p>
            <a:r>
              <a:rPr lang="en-US" dirty="0" smtClean="0"/>
              <a:t>Controlled </a:t>
            </a:r>
            <a:r>
              <a:rPr lang="en-US" dirty="0" smtClean="0"/>
              <a:t>Experiments</a:t>
            </a:r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7313" y="2060575"/>
            <a:ext cx="5721350" cy="504329"/>
          </a:xfrm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en-US" b="1" dirty="0" smtClean="0"/>
              <a:t>Part 1: Introduction</a:t>
            </a:r>
            <a:endParaRPr lang="en-US" b="1" dirty="0"/>
          </a:p>
          <a:p>
            <a:pPr>
              <a:lnSpc>
                <a:spcPct val="120000"/>
              </a:lnSpc>
              <a:defRPr/>
            </a:pPr>
            <a:r>
              <a:rPr lang="en-CA" dirty="0">
                <a:solidFill>
                  <a:schemeClr val="bg2">
                    <a:lumMod val="75000"/>
                  </a:schemeClr>
                </a:solidFill>
              </a:rPr>
              <a:t>Lecture /slide deck produced by Saul Greenberg, University of Calgary, Canada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900113" y="6459538"/>
            <a:ext cx="78120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038" rIns="92075" bIns="0" anchor="ctr">
            <a:spAutoFit/>
          </a:bodyPr>
          <a:lstStyle/>
          <a:p>
            <a:pPr algn="r"/>
            <a:r>
              <a:rPr lang="en-US" sz="800" dirty="0">
                <a:solidFill>
                  <a:srgbClr val="808080"/>
                </a:solidFill>
              </a:rPr>
              <a:t> </a:t>
            </a:r>
            <a:br>
              <a:rPr lang="en-US" sz="800" dirty="0">
                <a:solidFill>
                  <a:srgbClr val="808080"/>
                </a:solidFill>
              </a:rPr>
            </a:br>
            <a:r>
              <a:rPr lang="en-US" sz="800" dirty="0">
                <a:solidFill>
                  <a:srgbClr val="808080"/>
                </a:solidFill>
              </a:rPr>
              <a:t>Notice: some material in this deck is used from other sources without permission. Credit to the original source is given if it is known,</a:t>
            </a:r>
            <a:endParaRPr lang="en-US" dirty="0"/>
          </a:p>
        </p:txBody>
      </p:sp>
      <p:pic>
        <p:nvPicPr>
          <p:cNvPr id="5" name="Picture 5" descr="DOC_OFF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302" y="2564904"/>
            <a:ext cx="6090304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071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000" b="0" smtClean="0"/>
              <a:t>example</a:t>
            </a:r>
            <a:r>
              <a:rPr lang="en-US" sz="1200" smtClean="0"/>
              <a:t/>
            </a:r>
            <a:br>
              <a:rPr lang="en-US" sz="1200" smtClean="0"/>
            </a:br>
            <a:r>
              <a:rPr lang="en-US" smtClean="0"/>
              <a:t>Choosing on-screen keyboards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US" dirty="0" smtClean="0"/>
              <a:t>Keyboard size </a:t>
            </a:r>
          </a:p>
          <a:p>
            <a:pPr lvl="1" eaLnBrk="1" hangingPunct="1"/>
            <a:r>
              <a:rPr lang="en-US" dirty="0" smtClean="0"/>
              <a:t>what is the best trades off with screen real estate?</a:t>
            </a:r>
          </a:p>
          <a:p>
            <a:pPr marL="0" indent="0" eaLnBrk="1" hangingPunct="1"/>
            <a:endParaRPr lang="en-US" dirty="0" smtClean="0"/>
          </a:p>
        </p:txBody>
      </p:sp>
      <p:pic>
        <p:nvPicPr>
          <p:cNvPr id="11268" name="Picture 2" descr="http://pages.cpsc.ucalgary.ca/~saul/wiki/uploads/HCILectures/ControlledStudyKeyboardComparisionQwerty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4786313"/>
            <a:ext cx="22860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 descr="http://pages.cpsc.ucalgary.ca/~saul/wiki/uploads/HCILectures/ControlledStudyKeyboardComparisionQwerty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36157"/>
            <a:ext cx="4641850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000" b="0" smtClean="0"/>
              <a:t>example </a:t>
            </a:r>
            <a:r>
              <a:rPr lang="en-US" sz="1200" smtClean="0"/>
              <a:t/>
            </a:r>
            <a:br>
              <a:rPr lang="en-US" sz="1200" smtClean="0"/>
            </a:br>
            <a:r>
              <a:rPr lang="en-US" smtClean="0"/>
              <a:t>Choosing on-screen keyboards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500063" y="1500188"/>
            <a:ext cx="7772400" cy="4824412"/>
          </a:xfrm>
        </p:spPr>
        <p:txBody>
          <a:bodyPr/>
          <a:lstStyle/>
          <a:p>
            <a:pPr marL="0" indent="0" eaLnBrk="1" hangingPunct="1"/>
            <a:r>
              <a:rPr lang="en-US" dirty="0" smtClean="0"/>
              <a:t>Keyboard layout</a:t>
            </a:r>
          </a:p>
          <a:p>
            <a:pPr lvl="1" eaLnBrk="1" hangingPunct="1"/>
            <a:r>
              <a:rPr lang="en-US" dirty="0" smtClean="0"/>
              <a:t>ease of learning by non-typists vs. expertise</a:t>
            </a:r>
          </a:p>
          <a:p>
            <a:pPr lvl="1" eaLnBrk="1" hangingPunct="1"/>
            <a:r>
              <a:rPr lang="en-US" dirty="0" smtClean="0"/>
              <a:t>touch typing ≠hunt and peck</a:t>
            </a:r>
            <a:endParaRPr lang="en-US" sz="900" dirty="0" smtClean="0"/>
          </a:p>
          <a:p>
            <a:pPr lvl="1" eaLnBrk="1" hangingPunct="1"/>
            <a:endParaRPr lang="en-US" sz="900" dirty="0" smtClean="0"/>
          </a:p>
          <a:p>
            <a:pPr marL="0" indent="0" eaLnBrk="1" hangingPunct="1"/>
            <a:r>
              <a:rPr lang="en-US" sz="1800" dirty="0" smtClean="0"/>
              <a:t>Qwerty	  Alphabetic	Random</a:t>
            </a:r>
            <a:br>
              <a:rPr lang="en-US" sz="1800" dirty="0" smtClean="0"/>
            </a:br>
            <a:endParaRPr lang="en-US" sz="1800" dirty="0" smtClean="0"/>
          </a:p>
          <a:p>
            <a:pPr marL="0" indent="0" eaLnBrk="1" hangingPunct="1"/>
            <a:endParaRPr lang="en-US" sz="1800" dirty="0" smtClean="0"/>
          </a:p>
          <a:p>
            <a:pPr marL="0" indent="0" eaLnBrk="1" hangingPunct="1"/>
            <a:endParaRPr lang="en-US" sz="1800" dirty="0" smtClean="0"/>
          </a:p>
          <a:p>
            <a:pPr marL="0" indent="0" eaLnBrk="1" hangingPunct="1"/>
            <a:endParaRPr lang="en-US" sz="1800" dirty="0" smtClean="0"/>
          </a:p>
          <a:p>
            <a:pPr marL="0" indent="0" eaLnBrk="1" hangingPunct="1"/>
            <a:endParaRPr lang="en-US" sz="1800" dirty="0" smtClean="0"/>
          </a:p>
          <a:p>
            <a:pPr marL="0" indent="0" eaLnBrk="1" hangingPunct="1"/>
            <a:endParaRPr lang="en-US" sz="1800" dirty="0" smtClean="0"/>
          </a:p>
          <a:p>
            <a:pPr marL="0" indent="0" eaLnBrk="1" hangingPunct="1"/>
            <a:r>
              <a:rPr lang="en-US" sz="1800" dirty="0" smtClean="0"/>
              <a:t>Dvorak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</p:txBody>
      </p:sp>
      <p:pic>
        <p:nvPicPr>
          <p:cNvPr id="12292" name="Picture 2" descr="http://pages.cpsc.ucalgary.ca/~saul/wiki/uploads/HCILectures/ControlledStudyKeyboardComparisionQwerty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257550"/>
            <a:ext cx="22860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 descr="http://pages.cpsc.ucalgary.ca/~saul/wiki/uploads/HCILectures/ControlledStudyKeyboardComparisionAlphabet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257550"/>
            <a:ext cx="22860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http://pages.cpsc.ucalgary.ca/~saul/wiki/uploads/HCILectures/ControlledStudyKeyboardComparisionRando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257550"/>
            <a:ext cx="22860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3"/>
          <a:stretch>
            <a:fillRect/>
          </a:stretch>
        </p:blipFill>
        <p:spPr bwMode="auto">
          <a:xfrm>
            <a:off x="571500" y="5429250"/>
            <a:ext cx="204628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000" b="0" smtClean="0"/>
              <a:t>example </a:t>
            </a:r>
            <a:r>
              <a:rPr lang="en-US" sz="1200" smtClean="0"/>
              <a:t/>
            </a:r>
            <a:br>
              <a:rPr lang="en-US" sz="1200" smtClean="0"/>
            </a:br>
            <a:r>
              <a:rPr lang="en-US" smtClean="0"/>
              <a:t>Choosing on-screen keyboards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00063" y="1500188"/>
            <a:ext cx="7772400" cy="4824412"/>
          </a:xfrm>
        </p:spPr>
        <p:txBody>
          <a:bodyPr/>
          <a:lstStyle/>
          <a:p>
            <a:r>
              <a:rPr lang="en-US" dirty="0" smtClean="0"/>
              <a:t>Unconventional keyboard layouts</a:t>
            </a:r>
          </a:p>
          <a:p>
            <a:pPr lvl="1"/>
            <a:r>
              <a:rPr lang="en-US" dirty="0" smtClean="0"/>
              <a:t>are they ‘better’? </a:t>
            </a:r>
            <a:endParaRPr lang="en-US" dirty="0"/>
          </a:p>
          <a:p>
            <a:pPr marL="0" indent="0" eaLnBrk="1" hangingPunct="1"/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</p:txBody>
      </p:sp>
      <p:pic>
        <p:nvPicPr>
          <p:cNvPr id="13316" name="Picture 2" descr="C:\Users\saul\Documents\Courses\hci_topics\assignments\2009-controlled_expt\images\KeyboardAlphaStri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357438"/>
            <a:ext cx="62484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 descr="C:\Users\saul\Documents\Courses\hci_topics\assignments\2009-controlled_expt\images\KeyboardCircul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551833"/>
            <a:ext cx="2676525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4" descr="C:\Users\saul\Documents\Courses\hci_topics\assignments\2009-controlled_expt\images\KeyboardPho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3551833"/>
            <a:ext cx="2220913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3480395"/>
            <a:ext cx="3335338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3320" name="Rectangle 12"/>
          <p:cNvSpPr>
            <a:spLocks noChangeArrowheads="1"/>
          </p:cNvSpPr>
          <p:nvPr/>
        </p:nvSpPr>
        <p:spPr bwMode="auto">
          <a:xfrm>
            <a:off x="6929438" y="5052020"/>
            <a:ext cx="197008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/>
              <a:t>Raynal, Vinot &amp; Truillet: UIST’07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200" b="0" smtClean="0"/>
              <a:t>example </a:t>
            </a:r>
            <a:r>
              <a:rPr lang="en-US" sz="1200" smtClean="0"/>
              <a:t/>
            </a:r>
            <a:br>
              <a:rPr lang="en-US" sz="1200" smtClean="0"/>
            </a:br>
            <a:r>
              <a:rPr lang="en-US" smtClean="0"/>
              <a:t>Choosing on-screen keyboards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571500" y="1571625"/>
            <a:ext cx="7772400" cy="4824413"/>
          </a:xfrm>
        </p:spPr>
        <p:txBody>
          <a:bodyPr/>
          <a:lstStyle/>
          <a:p>
            <a:pPr marL="0" indent="0" eaLnBrk="1" hangingPunct="1"/>
            <a:r>
              <a:rPr lang="en-CA" dirty="0" smtClean="0"/>
              <a:t>Affects of input device?</a:t>
            </a:r>
            <a:endParaRPr lang="en-US" dirty="0" smtClean="0"/>
          </a:p>
        </p:txBody>
      </p:sp>
      <p:pic>
        <p:nvPicPr>
          <p:cNvPr id="14340" name="Picture 8" descr="http://www.mobilewhack.com/images/bluebird_soft_bm300_p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2" r="12727" b="12498"/>
          <a:stretch>
            <a:fillRect/>
          </a:stretch>
        </p:blipFill>
        <p:spPr bwMode="auto">
          <a:xfrm>
            <a:off x="7429500" y="5357813"/>
            <a:ext cx="71437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0" descr="http://www.merlinsolutions.biz/touchscre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1" t="24414" r="12109" b="8789"/>
          <a:stretch>
            <a:fillRect/>
          </a:stretch>
        </p:blipFill>
        <p:spPr bwMode="auto">
          <a:xfrm>
            <a:off x="642938" y="2714625"/>
            <a:ext cx="4862512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AutoShape 12" descr="http://comps.fotosearch.com/comp/phd/PHD389/computer-monitor-mouse_~OS48009.jp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AutoShape 14" descr="http://comps.fotosearch.com/comp/phd/PHD389/computer-monitor-mouse_~OS48009.jp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AutoShape 16" descr="http://comps.fotosearch.com/comp/phd/PHD389/computer-monitor-mouse_~OS48009.jp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AutoShape 18" descr="http://comps.fotosearch.com/comp/phd/PHD389/computer-monitor-mouse_~OS48009.jp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346" name="Picture 20" descr="C:\Users\saul\AppData\Local\Microsoft\Windows\Temporary Internet Files\Content.IE5\1086X2OE\MPj0433098000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5857875"/>
            <a:ext cx="6508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21" descr="C:\Users\saul\AppData\Local\Microsoft\Windows\Temporary Internet Files\Content.IE5\N6KOFN26\MPj04330620000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4429125"/>
            <a:ext cx="1214437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000" b="0" smtClean="0"/>
              <a:t>example </a:t>
            </a:r>
            <a:r>
              <a:rPr lang="en-US" sz="1200" smtClean="0"/>
              <a:t/>
            </a:r>
            <a:br>
              <a:rPr lang="en-US" sz="1200" smtClean="0"/>
            </a:br>
            <a:r>
              <a:rPr lang="en-US" smtClean="0"/>
              <a:t>Choosing on-screen keyboards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US" dirty="0" smtClean="0"/>
              <a:t>Issues</a:t>
            </a:r>
          </a:p>
          <a:p>
            <a:pPr lvl="1" eaLnBrk="1" hangingPunct="1"/>
            <a:r>
              <a:rPr lang="en-US" dirty="0" smtClean="0"/>
              <a:t>can’t just ask people (preference ≠performance)</a:t>
            </a:r>
            <a:br>
              <a:rPr lang="en-US" dirty="0" smtClean="0"/>
            </a:br>
            <a:endParaRPr lang="en-US" dirty="0" smtClean="0"/>
          </a:p>
          <a:p>
            <a:pPr lvl="1" eaLnBrk="1" hangingPunct="1"/>
            <a:r>
              <a:rPr lang="en-US" dirty="0" smtClean="0"/>
              <a:t>observations alone won’t work </a:t>
            </a:r>
          </a:p>
          <a:p>
            <a:pPr lvl="2" eaLnBrk="1" hangingPunct="1"/>
            <a:r>
              <a:rPr lang="en-US" dirty="0" smtClean="0"/>
              <a:t>effects may be too small to see but important</a:t>
            </a:r>
          </a:p>
          <a:p>
            <a:pPr lvl="2" eaLnBrk="1" hangingPunct="1"/>
            <a:r>
              <a:rPr lang="en-US" dirty="0" smtClean="0"/>
              <a:t>variability of people will mask differences (if any)</a:t>
            </a:r>
            <a:br>
              <a:rPr lang="en-US" dirty="0" smtClean="0"/>
            </a:br>
            <a:endParaRPr lang="en-US" dirty="0" smtClean="0"/>
          </a:p>
          <a:p>
            <a:pPr lvl="1" eaLnBrk="1" hangingPunct="1"/>
            <a:r>
              <a:rPr lang="en-US" dirty="0" smtClean="0"/>
              <a:t>need to  understand differences between users</a:t>
            </a:r>
          </a:p>
          <a:p>
            <a:pPr lvl="2" eaLnBrk="1" hangingPunct="1"/>
            <a:r>
              <a:rPr lang="en-US" dirty="0" smtClean="0"/>
              <a:t>strong vs. moderate vs. weak typists</a:t>
            </a:r>
          </a:p>
          <a:p>
            <a:pPr lvl="1" eaLnBrk="1" hangingPunct="1"/>
            <a:r>
              <a:rPr lang="en-US" dirty="0" smtClean="0"/>
              <a:t>…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A) Lucid and testable hypothesis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14363" y="1646238"/>
            <a:ext cx="7531100" cy="4637087"/>
          </a:xfrm>
          <a:noFill/>
        </p:spPr>
        <p:txBody>
          <a:bodyPr lIns="92075" tIns="46038" rIns="92075" bIns="46038"/>
          <a:lstStyle/>
          <a:p>
            <a:pPr marL="0" indent="0" eaLnBrk="1" hangingPunct="1"/>
            <a:r>
              <a:rPr lang="en-US" smtClean="0"/>
              <a:t>State a lucid, testable hypothesis</a:t>
            </a:r>
          </a:p>
          <a:p>
            <a:pPr lvl="1" eaLnBrk="1" hangingPunct="1"/>
            <a:r>
              <a:rPr lang="en-US" smtClean="0"/>
              <a:t>this is a precise problem statement</a:t>
            </a:r>
          </a:p>
          <a:p>
            <a:pPr marL="0" indent="0" eaLnBrk="1" hangingPunct="1"/>
            <a:endParaRPr lang="en-US" smtClean="0"/>
          </a:p>
          <a:p>
            <a:pPr marL="0" indent="0" eaLnBrk="1" hangingPunct="1"/>
            <a:r>
              <a:rPr lang="en-US" smtClean="0"/>
              <a:t>Example 1:</a:t>
            </a:r>
          </a:p>
          <a:p>
            <a:pPr lvl="1" eaLnBrk="1" hangingPunct="1">
              <a:buFontTx/>
              <a:buNone/>
            </a:pPr>
            <a:r>
              <a:rPr lang="en-US" smtClean="0"/>
              <a:t>	There is no difference in the number of cavities in children and teenagers using crest and no-teeth toothpaste when brushing daily over a one month period</a:t>
            </a:r>
          </a:p>
        </p:txBody>
      </p:sp>
      <p:pic>
        <p:nvPicPr>
          <p:cNvPr id="16388" name="Picture 44" descr="BRUSH_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050" y="5010150"/>
            <a:ext cx="23939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A) Lucid and testable hypothesis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557338"/>
            <a:ext cx="7772400" cy="3638550"/>
          </a:xfrm>
        </p:spPr>
        <p:txBody>
          <a:bodyPr/>
          <a:lstStyle/>
          <a:p>
            <a:pPr marL="0" indent="0" eaLnBrk="1" hangingPunct="1"/>
            <a:r>
              <a:rPr lang="en-US" smtClean="0"/>
              <a:t>Example 2:</a:t>
            </a:r>
          </a:p>
          <a:p>
            <a:pPr lvl="1" eaLnBrk="1" hangingPunct="1">
              <a:buFontTx/>
              <a:buNone/>
            </a:pPr>
            <a:r>
              <a:rPr lang="en-US" smtClean="0"/>
              <a:t>	There is no difference in user performance (time and error rate) when selecting a single item from a pop-up or a pull down menu of length 3, 6, 9 or 12 items, regardless of the subject’s previous expertise in using a mouse or using the different menu types</a:t>
            </a:r>
          </a:p>
          <a:p>
            <a:pPr lvl="1" eaLnBrk="1" hangingPunct="1">
              <a:buFontTx/>
              <a:buNone/>
            </a:pP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grpSp>
        <p:nvGrpSpPr>
          <p:cNvPr id="17412" name="Group 4"/>
          <p:cNvGrpSpPr>
            <a:grpSpLocks/>
          </p:cNvGrpSpPr>
          <p:nvPr/>
        </p:nvGrpSpPr>
        <p:grpSpPr bwMode="auto">
          <a:xfrm>
            <a:off x="1258888" y="4652963"/>
            <a:ext cx="3308350" cy="1514475"/>
            <a:chOff x="1339" y="3037"/>
            <a:chExt cx="2084" cy="954"/>
          </a:xfrm>
        </p:grpSpPr>
        <p:sp>
          <p:nvSpPr>
            <p:cNvPr id="17434" name="Rectangle 5"/>
            <p:cNvSpPr>
              <a:spLocks noChangeArrowheads="1"/>
            </p:cNvSpPr>
            <p:nvPr/>
          </p:nvSpPr>
          <p:spPr bwMode="auto">
            <a:xfrm>
              <a:off x="1341" y="3227"/>
              <a:ext cx="655" cy="18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5" name="Rectangle 6"/>
            <p:cNvSpPr>
              <a:spLocks noChangeArrowheads="1"/>
            </p:cNvSpPr>
            <p:nvPr/>
          </p:nvSpPr>
          <p:spPr bwMode="auto">
            <a:xfrm>
              <a:off x="1341" y="3415"/>
              <a:ext cx="655" cy="18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6" name="Rectangle 7"/>
            <p:cNvSpPr>
              <a:spLocks noChangeArrowheads="1"/>
            </p:cNvSpPr>
            <p:nvPr/>
          </p:nvSpPr>
          <p:spPr bwMode="auto">
            <a:xfrm>
              <a:off x="1341" y="3607"/>
              <a:ext cx="655" cy="18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7" name="Rectangle 8"/>
            <p:cNvSpPr>
              <a:spLocks noChangeArrowheads="1"/>
            </p:cNvSpPr>
            <p:nvPr/>
          </p:nvSpPr>
          <p:spPr bwMode="auto">
            <a:xfrm>
              <a:off x="1341" y="3802"/>
              <a:ext cx="655" cy="18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8" name="Rectangle 9"/>
            <p:cNvSpPr>
              <a:spLocks noChangeArrowheads="1"/>
            </p:cNvSpPr>
            <p:nvPr/>
          </p:nvSpPr>
          <p:spPr bwMode="auto">
            <a:xfrm>
              <a:off x="1339" y="3037"/>
              <a:ext cx="2084" cy="18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9" name="Rectangle 10"/>
            <p:cNvSpPr>
              <a:spLocks noChangeArrowheads="1"/>
            </p:cNvSpPr>
            <p:nvPr/>
          </p:nvSpPr>
          <p:spPr bwMode="auto">
            <a:xfrm>
              <a:off x="1368" y="3041"/>
              <a:ext cx="160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</a:rPr>
                <a:t>File     Edit       View       Insert</a:t>
              </a:r>
            </a:p>
          </p:txBody>
        </p:sp>
        <p:sp>
          <p:nvSpPr>
            <p:cNvPr id="17440" name="Rectangle 11"/>
            <p:cNvSpPr>
              <a:spLocks noChangeArrowheads="1"/>
            </p:cNvSpPr>
            <p:nvPr/>
          </p:nvSpPr>
          <p:spPr bwMode="auto">
            <a:xfrm>
              <a:off x="1460" y="3245"/>
              <a:ext cx="3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</a:rPr>
                <a:t>New</a:t>
              </a:r>
            </a:p>
          </p:txBody>
        </p:sp>
        <p:sp>
          <p:nvSpPr>
            <p:cNvPr id="17441" name="Rectangle 12"/>
            <p:cNvSpPr>
              <a:spLocks noChangeArrowheads="1"/>
            </p:cNvSpPr>
            <p:nvPr/>
          </p:nvSpPr>
          <p:spPr bwMode="auto">
            <a:xfrm>
              <a:off x="1454" y="3405"/>
              <a:ext cx="49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</a:rPr>
                <a:t>Open</a:t>
              </a:r>
            </a:p>
          </p:txBody>
        </p:sp>
        <p:sp>
          <p:nvSpPr>
            <p:cNvPr id="17442" name="Rectangle 13"/>
            <p:cNvSpPr>
              <a:spLocks noChangeArrowheads="1"/>
            </p:cNvSpPr>
            <p:nvPr/>
          </p:nvSpPr>
          <p:spPr bwMode="auto">
            <a:xfrm>
              <a:off x="1451" y="3614"/>
              <a:ext cx="49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</a:rPr>
                <a:t>Close</a:t>
              </a:r>
            </a:p>
          </p:txBody>
        </p:sp>
        <p:sp>
          <p:nvSpPr>
            <p:cNvPr id="17443" name="Rectangle 14"/>
            <p:cNvSpPr>
              <a:spLocks noChangeArrowheads="1"/>
            </p:cNvSpPr>
            <p:nvPr/>
          </p:nvSpPr>
          <p:spPr bwMode="auto">
            <a:xfrm>
              <a:off x="1455" y="3794"/>
              <a:ext cx="49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</a:rPr>
                <a:t>Save</a:t>
              </a:r>
            </a:p>
          </p:txBody>
        </p:sp>
      </p:grpSp>
      <p:grpSp>
        <p:nvGrpSpPr>
          <p:cNvPr id="17413" name="Group 15"/>
          <p:cNvGrpSpPr>
            <a:grpSpLocks/>
          </p:cNvGrpSpPr>
          <p:nvPr/>
        </p:nvGrpSpPr>
        <p:grpSpPr bwMode="auto">
          <a:xfrm>
            <a:off x="5508625" y="4652963"/>
            <a:ext cx="2027238" cy="1325562"/>
            <a:chOff x="3816" y="3042"/>
            <a:chExt cx="1277" cy="835"/>
          </a:xfrm>
        </p:grpSpPr>
        <p:sp>
          <p:nvSpPr>
            <p:cNvPr id="17414" name="Rectangle 16"/>
            <p:cNvSpPr>
              <a:spLocks noChangeArrowheads="1"/>
            </p:cNvSpPr>
            <p:nvPr/>
          </p:nvSpPr>
          <p:spPr bwMode="auto">
            <a:xfrm>
              <a:off x="3816" y="3042"/>
              <a:ext cx="655" cy="18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5" name="Rectangle 17"/>
            <p:cNvSpPr>
              <a:spLocks noChangeArrowheads="1"/>
            </p:cNvSpPr>
            <p:nvPr/>
          </p:nvSpPr>
          <p:spPr bwMode="auto">
            <a:xfrm>
              <a:off x="3816" y="3230"/>
              <a:ext cx="655" cy="18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6" name="Rectangle 18"/>
            <p:cNvSpPr>
              <a:spLocks noChangeArrowheads="1"/>
            </p:cNvSpPr>
            <p:nvPr/>
          </p:nvSpPr>
          <p:spPr bwMode="auto">
            <a:xfrm>
              <a:off x="3816" y="3422"/>
              <a:ext cx="655" cy="18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7" name="Rectangle 19"/>
            <p:cNvSpPr>
              <a:spLocks noChangeArrowheads="1"/>
            </p:cNvSpPr>
            <p:nvPr/>
          </p:nvSpPr>
          <p:spPr bwMode="auto">
            <a:xfrm>
              <a:off x="3816" y="3617"/>
              <a:ext cx="655" cy="18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8" name="Rectangle 20"/>
            <p:cNvSpPr>
              <a:spLocks noChangeArrowheads="1"/>
            </p:cNvSpPr>
            <p:nvPr/>
          </p:nvSpPr>
          <p:spPr bwMode="auto">
            <a:xfrm>
              <a:off x="3935" y="3060"/>
              <a:ext cx="29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</a:rPr>
                <a:t>File</a:t>
              </a:r>
            </a:p>
          </p:txBody>
        </p:sp>
        <p:sp>
          <p:nvSpPr>
            <p:cNvPr id="17419" name="Rectangle 21"/>
            <p:cNvSpPr>
              <a:spLocks noChangeArrowheads="1"/>
            </p:cNvSpPr>
            <p:nvPr/>
          </p:nvSpPr>
          <p:spPr bwMode="auto">
            <a:xfrm>
              <a:off x="3929" y="3220"/>
              <a:ext cx="49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</a:rPr>
                <a:t>Edit</a:t>
              </a:r>
            </a:p>
          </p:txBody>
        </p:sp>
        <p:sp>
          <p:nvSpPr>
            <p:cNvPr id="17420" name="Rectangle 22"/>
            <p:cNvSpPr>
              <a:spLocks noChangeArrowheads="1"/>
            </p:cNvSpPr>
            <p:nvPr/>
          </p:nvSpPr>
          <p:spPr bwMode="auto">
            <a:xfrm>
              <a:off x="3926" y="3429"/>
              <a:ext cx="49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</a:rPr>
                <a:t>View</a:t>
              </a:r>
            </a:p>
          </p:txBody>
        </p:sp>
        <p:sp>
          <p:nvSpPr>
            <p:cNvPr id="17421" name="Rectangle 23"/>
            <p:cNvSpPr>
              <a:spLocks noChangeArrowheads="1"/>
            </p:cNvSpPr>
            <p:nvPr/>
          </p:nvSpPr>
          <p:spPr bwMode="auto">
            <a:xfrm>
              <a:off x="3930" y="3609"/>
              <a:ext cx="49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</a:rPr>
                <a:t>Insert</a:t>
              </a:r>
            </a:p>
          </p:txBody>
        </p:sp>
        <p:sp>
          <p:nvSpPr>
            <p:cNvPr id="17422" name="AutoShape 24"/>
            <p:cNvSpPr>
              <a:spLocks noChangeArrowheads="1"/>
            </p:cNvSpPr>
            <p:nvPr/>
          </p:nvSpPr>
          <p:spPr bwMode="auto">
            <a:xfrm>
              <a:off x="4296" y="3124"/>
              <a:ext cx="72" cy="44"/>
            </a:xfrm>
            <a:prstGeom prst="rightArrow">
              <a:avLst>
                <a:gd name="adj1" fmla="val 50000"/>
                <a:gd name="adj2" fmla="val 81826"/>
              </a:avLst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3" name="AutoShape 25"/>
            <p:cNvSpPr>
              <a:spLocks noChangeArrowheads="1"/>
            </p:cNvSpPr>
            <p:nvPr/>
          </p:nvSpPr>
          <p:spPr bwMode="auto">
            <a:xfrm>
              <a:off x="4280" y="3470"/>
              <a:ext cx="112" cy="84"/>
            </a:xfrm>
            <a:prstGeom prst="rightArrow">
              <a:avLst>
                <a:gd name="adj1" fmla="val 50000"/>
                <a:gd name="adj2" fmla="val 66673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4" name="AutoShape 26"/>
            <p:cNvSpPr>
              <a:spLocks noChangeArrowheads="1"/>
            </p:cNvSpPr>
            <p:nvPr/>
          </p:nvSpPr>
          <p:spPr bwMode="auto">
            <a:xfrm>
              <a:off x="4292" y="3284"/>
              <a:ext cx="112" cy="84"/>
            </a:xfrm>
            <a:prstGeom prst="rightArrow">
              <a:avLst>
                <a:gd name="adj1" fmla="val 50000"/>
                <a:gd name="adj2" fmla="val 66673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5" name="AutoShape 27"/>
            <p:cNvSpPr>
              <a:spLocks noChangeArrowheads="1"/>
            </p:cNvSpPr>
            <p:nvPr/>
          </p:nvSpPr>
          <p:spPr bwMode="auto">
            <a:xfrm>
              <a:off x="4306" y="3658"/>
              <a:ext cx="112" cy="84"/>
            </a:xfrm>
            <a:prstGeom prst="rightArrow">
              <a:avLst>
                <a:gd name="adj1" fmla="val 50000"/>
                <a:gd name="adj2" fmla="val 66673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6" name="Rectangle 28"/>
            <p:cNvSpPr>
              <a:spLocks noChangeArrowheads="1"/>
            </p:cNvSpPr>
            <p:nvPr/>
          </p:nvSpPr>
          <p:spPr bwMode="auto">
            <a:xfrm>
              <a:off x="4438" y="3113"/>
              <a:ext cx="655" cy="18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7" name="Rectangle 29"/>
            <p:cNvSpPr>
              <a:spLocks noChangeArrowheads="1"/>
            </p:cNvSpPr>
            <p:nvPr/>
          </p:nvSpPr>
          <p:spPr bwMode="auto">
            <a:xfrm>
              <a:off x="4438" y="3301"/>
              <a:ext cx="655" cy="18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8" name="Rectangle 30"/>
            <p:cNvSpPr>
              <a:spLocks noChangeArrowheads="1"/>
            </p:cNvSpPr>
            <p:nvPr/>
          </p:nvSpPr>
          <p:spPr bwMode="auto">
            <a:xfrm>
              <a:off x="4438" y="3493"/>
              <a:ext cx="655" cy="18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9" name="Rectangle 31"/>
            <p:cNvSpPr>
              <a:spLocks noChangeArrowheads="1"/>
            </p:cNvSpPr>
            <p:nvPr/>
          </p:nvSpPr>
          <p:spPr bwMode="auto">
            <a:xfrm>
              <a:off x="4438" y="3688"/>
              <a:ext cx="655" cy="18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0" name="Rectangle 32"/>
            <p:cNvSpPr>
              <a:spLocks noChangeArrowheads="1"/>
            </p:cNvSpPr>
            <p:nvPr/>
          </p:nvSpPr>
          <p:spPr bwMode="auto">
            <a:xfrm>
              <a:off x="4557" y="3131"/>
              <a:ext cx="3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</a:rPr>
                <a:t>New</a:t>
              </a:r>
            </a:p>
          </p:txBody>
        </p:sp>
        <p:sp>
          <p:nvSpPr>
            <p:cNvPr id="17431" name="Rectangle 33"/>
            <p:cNvSpPr>
              <a:spLocks noChangeArrowheads="1"/>
            </p:cNvSpPr>
            <p:nvPr/>
          </p:nvSpPr>
          <p:spPr bwMode="auto">
            <a:xfrm>
              <a:off x="4551" y="3291"/>
              <a:ext cx="49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</a:rPr>
                <a:t>Open</a:t>
              </a:r>
            </a:p>
          </p:txBody>
        </p:sp>
        <p:sp>
          <p:nvSpPr>
            <p:cNvPr id="17432" name="Rectangle 34"/>
            <p:cNvSpPr>
              <a:spLocks noChangeArrowheads="1"/>
            </p:cNvSpPr>
            <p:nvPr/>
          </p:nvSpPr>
          <p:spPr bwMode="auto">
            <a:xfrm>
              <a:off x="4548" y="3500"/>
              <a:ext cx="49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</a:rPr>
                <a:t>Close</a:t>
              </a:r>
            </a:p>
          </p:txBody>
        </p:sp>
        <p:sp>
          <p:nvSpPr>
            <p:cNvPr id="17433" name="Rectangle 35"/>
            <p:cNvSpPr>
              <a:spLocks noChangeArrowheads="1"/>
            </p:cNvSpPr>
            <p:nvPr/>
          </p:nvSpPr>
          <p:spPr bwMode="auto">
            <a:xfrm>
              <a:off x="4552" y="3680"/>
              <a:ext cx="49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</a:rPr>
                <a:t>Save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pages.cpsc.ucalgary.ca/~saul/wiki/uploads/HCILectures/ControlledStudyKeyboardComparisionQwerty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4071938"/>
            <a:ext cx="4641850" cy="25003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A) Lucid and testable hypothesis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557338"/>
            <a:ext cx="7772400" cy="3638550"/>
          </a:xfrm>
        </p:spPr>
        <p:txBody>
          <a:bodyPr/>
          <a:lstStyle/>
          <a:p>
            <a:pPr marL="0" indent="0" eaLnBrk="1" hangingPunct="1"/>
            <a:r>
              <a:rPr lang="en-US" smtClean="0"/>
              <a:t>Example 3:</a:t>
            </a:r>
          </a:p>
          <a:p>
            <a:pPr lvl="1" eaLnBrk="1" hangingPunct="1">
              <a:buFontTx/>
              <a:buNone/>
            </a:pPr>
            <a:r>
              <a:rPr lang="en-US" smtClean="0"/>
              <a:t>	There is no difference in user performance (time and error rate) and preference (5 point likert scale) when typing on two sizes of an alphabetic, qwerty and random on-screen keyboard using a touch-based large screen, a mouse-based monitor, or a stylus-based PDA.</a:t>
            </a:r>
            <a:br>
              <a:rPr lang="en-US" smtClean="0"/>
            </a:br>
            <a:endParaRPr lang="en-US" smtClean="0"/>
          </a:p>
        </p:txBody>
      </p:sp>
      <p:pic>
        <p:nvPicPr>
          <p:cNvPr id="18437" name="Picture 2" descr="http://pages.cpsc.ucalgary.ca/~saul/wiki/uploads/HCILectures/ControlledStudyKeyboardComparisionQwerty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4357688"/>
            <a:ext cx="2286000" cy="12319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4" descr="http://pages.cpsc.ucalgary.ca/~saul/wiki/uploads/HCILectures/ControlledStudyKeyboardComparisionAlphabet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4786313"/>
            <a:ext cx="2286000" cy="121126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6" descr="http://pages.cpsc.ucalgary.ca/~saul/wiki/uploads/HCILectures/ControlledStudyKeyboardComparisionRando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5357813"/>
            <a:ext cx="2286000" cy="121126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Independent variables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47675" indent="-447675" eaLnBrk="1" hangingPunct="1"/>
            <a:r>
              <a:rPr lang="en-US" smtClean="0"/>
              <a:t>b) Hypothesis includes the </a:t>
            </a:r>
            <a:r>
              <a:rPr lang="en-US" b="1" smtClean="0"/>
              <a:t>independent variables</a:t>
            </a:r>
            <a:r>
              <a:rPr lang="en-US" smtClean="0"/>
              <a:t> that  are to be altered</a:t>
            </a:r>
            <a:br>
              <a:rPr lang="en-US" smtClean="0"/>
            </a:br>
            <a:endParaRPr lang="en-US" smtClean="0"/>
          </a:p>
          <a:p>
            <a:pPr marL="903288" lvl="1" eaLnBrk="1" hangingPunct="1">
              <a:lnSpc>
                <a:spcPct val="120000"/>
              </a:lnSpc>
            </a:pPr>
            <a:r>
              <a:rPr lang="en-US" smtClean="0"/>
              <a:t>the things you manipulate independent of a subject’s behaviour </a:t>
            </a:r>
            <a:br>
              <a:rPr lang="en-US" smtClean="0"/>
            </a:br>
            <a:endParaRPr lang="en-US" smtClean="0"/>
          </a:p>
          <a:p>
            <a:pPr marL="903288" lvl="1" eaLnBrk="1" hangingPunct="1">
              <a:lnSpc>
                <a:spcPct val="120000"/>
              </a:lnSpc>
            </a:pPr>
            <a:r>
              <a:rPr lang="en-US" smtClean="0"/>
              <a:t>determines a modification to the conditions the subjects undergo </a:t>
            </a:r>
            <a:br>
              <a:rPr lang="en-US" smtClean="0"/>
            </a:br>
            <a:endParaRPr lang="en-US" smtClean="0"/>
          </a:p>
          <a:p>
            <a:pPr marL="903288" lvl="1" eaLnBrk="1" hangingPunct="1">
              <a:lnSpc>
                <a:spcPct val="120000"/>
              </a:lnSpc>
            </a:pPr>
            <a:r>
              <a:rPr lang="en-US" smtClean="0"/>
              <a:t>may arise from subjects being classified into different groups</a:t>
            </a:r>
            <a:br>
              <a:rPr lang="en-US" smtClean="0"/>
            </a:br>
            <a:endParaRPr lang="en-US" smtClean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Independent variables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981200"/>
            <a:ext cx="7847012" cy="4471988"/>
          </a:xfrm>
          <a:noFill/>
        </p:spPr>
        <p:txBody>
          <a:bodyPr lIns="92075" tIns="46038" rIns="92075" bIns="46038"/>
          <a:lstStyle/>
          <a:p>
            <a:pPr marL="0" indent="0" eaLnBrk="1" hangingPunct="1"/>
            <a:r>
              <a:rPr lang="en-US" sz="2000" i="1" smtClean="0"/>
              <a:t>in toothpaste experiment</a:t>
            </a:r>
            <a:endParaRPr lang="en-US" sz="2000" smtClean="0"/>
          </a:p>
          <a:p>
            <a:pPr marL="0" indent="0" eaLnBrk="1" hangingPunct="1"/>
            <a:endParaRPr lang="en-US" sz="2000" i="1" smtClean="0"/>
          </a:p>
          <a:p>
            <a:pPr marL="0" indent="0" eaLnBrk="1" hangingPunct="1"/>
            <a:r>
              <a:rPr lang="en-US" sz="2000" smtClean="0"/>
              <a:t>There is no difference in the number of cavities </a:t>
            </a:r>
            <a:r>
              <a:rPr lang="en-US" sz="2000" b="1" smtClean="0"/>
              <a:t>in children and teenagers</a:t>
            </a:r>
            <a:r>
              <a:rPr lang="en-US" sz="2000" smtClean="0"/>
              <a:t> using </a:t>
            </a:r>
            <a:r>
              <a:rPr lang="en-US" sz="2000" b="1" smtClean="0"/>
              <a:t>glow-right and no-teeth toothpaste </a:t>
            </a:r>
            <a:r>
              <a:rPr lang="en-US" sz="2000" smtClean="0"/>
              <a:t>when brushing daily over a one month period </a:t>
            </a:r>
            <a:br>
              <a:rPr lang="en-US" sz="2000" smtClean="0"/>
            </a:br>
            <a:endParaRPr lang="en-US" sz="2000" smtClean="0"/>
          </a:p>
          <a:p>
            <a:pPr marL="1143000" lvl="2" indent="-228600" eaLnBrk="1" hangingPunct="1"/>
            <a:r>
              <a:rPr lang="en-US" smtClean="0"/>
              <a:t>toothpaste type: uses Crest or No-teeth toothpaste</a:t>
            </a:r>
          </a:p>
          <a:p>
            <a:pPr marL="1143000" lvl="2" indent="-228600" eaLnBrk="1" hangingPunct="1"/>
            <a:r>
              <a:rPr lang="en-US" smtClean="0"/>
              <a:t>age:	 &lt;= 11 years </a:t>
            </a:r>
            <a:r>
              <a:rPr lang="en-US" i="1" smtClean="0"/>
              <a:t>or</a:t>
            </a:r>
            <a:r>
              <a:rPr lang="en-US" smtClean="0"/>
              <a:t>  &gt; 11 years</a:t>
            </a:r>
            <a:br>
              <a:rPr lang="en-US" smtClean="0"/>
            </a:br>
            <a:endParaRPr lang="en-US" smtClean="0"/>
          </a:p>
          <a:p>
            <a:pPr marL="0" indent="0" eaLnBrk="1" hangingPunct="1"/>
            <a:r>
              <a:rPr lang="en-US" sz="2000" i="1" smtClean="0"/>
              <a:t/>
            </a:r>
            <a:br>
              <a:rPr lang="en-US" sz="2000" i="1" smtClean="0"/>
            </a:br>
            <a:endParaRPr lang="en-US" sz="1600" smtClean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Outline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Terminology </a:t>
            </a:r>
          </a:p>
          <a:p>
            <a:r>
              <a:rPr lang="en-US" dirty="0" smtClean="0"/>
              <a:t>What is experimental design?</a:t>
            </a:r>
          </a:p>
          <a:p>
            <a:r>
              <a:rPr lang="en-US" dirty="0" smtClean="0"/>
              <a:t>What is an experimental hypothesis?</a:t>
            </a:r>
          </a:p>
          <a:p>
            <a:r>
              <a:rPr lang="en-US" dirty="0" smtClean="0"/>
              <a:t>How do I plan an experiment?</a:t>
            </a:r>
            <a:br>
              <a:rPr lang="en-US" dirty="0" smtClean="0"/>
            </a:br>
            <a:endParaRPr lang="en-US" dirty="0" smtClean="0"/>
          </a:p>
          <a:p>
            <a:r>
              <a:rPr lang="en-US" i="1" dirty="0" smtClean="0">
                <a:solidFill>
                  <a:schemeClr val="bg2">
                    <a:lumMod val="75000"/>
                  </a:schemeClr>
                </a:solidFill>
              </a:rPr>
              <a:t>Why are statistics used?</a:t>
            </a:r>
          </a:p>
          <a:p>
            <a:r>
              <a:rPr lang="en-US" i="1" dirty="0" smtClean="0">
                <a:solidFill>
                  <a:schemeClr val="bg2">
                    <a:lumMod val="75000"/>
                  </a:schemeClr>
                </a:solidFill>
              </a:rPr>
              <a:t>What are the important statistical methods?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Independent variables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981200"/>
            <a:ext cx="7847012" cy="4471988"/>
          </a:xfrm>
          <a:noFill/>
        </p:spPr>
        <p:txBody>
          <a:bodyPr lIns="92075" tIns="46038" rIns="92075" bIns="46038"/>
          <a:lstStyle/>
          <a:p>
            <a:pPr marL="0" indent="0" eaLnBrk="1" hangingPunct="1"/>
            <a:r>
              <a:rPr lang="en-US" sz="2000" i="1" smtClean="0"/>
              <a:t>in menu experiment</a:t>
            </a:r>
          </a:p>
          <a:p>
            <a:pPr marL="0" indent="0" eaLnBrk="1" hangingPunct="1"/>
            <a:endParaRPr lang="en-US" sz="2000" i="1" smtClean="0"/>
          </a:p>
          <a:p>
            <a:pPr marL="0" indent="0" eaLnBrk="1" hangingPunct="1"/>
            <a:r>
              <a:rPr lang="en-US" sz="2000" smtClean="0"/>
              <a:t>There is no difference in user performance (time and error rate) when selecting a single item from a </a:t>
            </a:r>
            <a:r>
              <a:rPr lang="en-US" sz="2000" b="1" smtClean="0"/>
              <a:t>pop-up or a pull down menu </a:t>
            </a:r>
            <a:r>
              <a:rPr lang="en-US" sz="2000" smtClean="0"/>
              <a:t>of length </a:t>
            </a:r>
            <a:r>
              <a:rPr lang="en-US" sz="2000" b="1" smtClean="0"/>
              <a:t>3, 6, 9 or 12 items</a:t>
            </a:r>
            <a:r>
              <a:rPr lang="en-US" sz="2000" smtClean="0"/>
              <a:t>, regardless of the </a:t>
            </a:r>
            <a:r>
              <a:rPr lang="en-US" sz="2000" b="1" smtClean="0"/>
              <a:t>subject’s previous expertise </a:t>
            </a:r>
            <a:r>
              <a:rPr lang="en-US" sz="2000" smtClean="0"/>
              <a:t>in using a mouse or using the different menu types</a:t>
            </a:r>
          </a:p>
          <a:p>
            <a:pPr marL="0" indent="0" eaLnBrk="1" hangingPunct="1"/>
            <a:endParaRPr lang="en-US" sz="2000" smtClean="0"/>
          </a:p>
          <a:p>
            <a:pPr marL="1143000" lvl="2" indent="-228600" eaLnBrk="1" hangingPunct="1"/>
            <a:r>
              <a:rPr lang="en-US" smtClean="0"/>
              <a:t>menu type: pop-up or pull-down</a:t>
            </a:r>
          </a:p>
          <a:p>
            <a:pPr marL="1143000" lvl="2" indent="-228600" eaLnBrk="1" hangingPunct="1"/>
            <a:r>
              <a:rPr lang="en-US" smtClean="0"/>
              <a:t>menu length: 3, 6, 9, 12</a:t>
            </a:r>
          </a:p>
          <a:p>
            <a:pPr marL="1143000" lvl="2" indent="-228600" eaLnBrk="1" hangingPunct="1"/>
            <a:r>
              <a:rPr lang="en-US" smtClean="0"/>
              <a:t>subject type (expert or novice)</a:t>
            </a:r>
            <a:r>
              <a:rPr lang="en-US" sz="1600" smtClean="0"/>
              <a:t/>
            </a:r>
            <a:br>
              <a:rPr lang="en-US" sz="1600" smtClean="0"/>
            </a:br>
            <a:endParaRPr lang="en-US" sz="1600" smtClean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Independent variables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981200"/>
            <a:ext cx="7847012" cy="4471988"/>
          </a:xfrm>
          <a:noFill/>
        </p:spPr>
        <p:txBody>
          <a:bodyPr lIns="92075" tIns="46038" rIns="92075" bIns="46038"/>
          <a:lstStyle/>
          <a:p>
            <a:pPr marL="0" indent="0" eaLnBrk="1" hangingPunct="1"/>
            <a:r>
              <a:rPr lang="en-US" sz="2000" i="1" smtClean="0"/>
              <a:t>in keyboard experiment</a:t>
            </a:r>
          </a:p>
          <a:p>
            <a:pPr marL="0" indent="0" eaLnBrk="1" hangingPunct="1"/>
            <a:endParaRPr lang="en-US" sz="2000" i="1" smtClean="0"/>
          </a:p>
          <a:p>
            <a:pPr marL="0" indent="0" eaLnBrk="1" hangingPunct="1"/>
            <a:r>
              <a:rPr lang="en-US" sz="2000" smtClean="0"/>
              <a:t>There is no difference in user performance (time and error rate) and preference (5 point likert scale) when typing on </a:t>
            </a:r>
            <a:r>
              <a:rPr lang="en-US" sz="2000" b="1" smtClean="0"/>
              <a:t>two sizes </a:t>
            </a:r>
            <a:r>
              <a:rPr lang="en-US" sz="2000" smtClean="0"/>
              <a:t>of an </a:t>
            </a:r>
            <a:r>
              <a:rPr lang="en-US" sz="2000" b="1" smtClean="0"/>
              <a:t>alphabetic, qwerty and random </a:t>
            </a:r>
            <a:r>
              <a:rPr lang="en-US" sz="2000" smtClean="0"/>
              <a:t>on-screen keyboard using </a:t>
            </a:r>
            <a:r>
              <a:rPr lang="en-US" sz="2000" b="1" smtClean="0"/>
              <a:t>a touch-based large screen, a mouse-based monitor, or a stylus-based PDA</a:t>
            </a:r>
            <a:r>
              <a:rPr lang="en-US" sz="2000" smtClean="0"/>
              <a:t>.</a:t>
            </a:r>
          </a:p>
          <a:p>
            <a:pPr marL="0" indent="0" eaLnBrk="1" hangingPunct="1"/>
            <a:endParaRPr lang="en-US" sz="2000" smtClean="0"/>
          </a:p>
          <a:p>
            <a:pPr marL="1143000" lvl="2" indent="-228600" eaLnBrk="1" hangingPunct="1"/>
            <a:r>
              <a:rPr lang="en-US" smtClean="0"/>
              <a:t>keyboard type: alphabetic, qwerty, random</a:t>
            </a:r>
          </a:p>
          <a:p>
            <a:pPr marL="1143000" lvl="2" indent="-228600" eaLnBrk="1" hangingPunct="1"/>
            <a:r>
              <a:rPr lang="en-US" smtClean="0"/>
              <a:t>size: small, large</a:t>
            </a:r>
          </a:p>
          <a:p>
            <a:pPr marL="1143000" lvl="2" indent="-228600" eaLnBrk="1" hangingPunct="1"/>
            <a:r>
              <a:rPr lang="en-US" smtClean="0"/>
              <a:t>input/display: touch/large, mouse/monitor, stylus/PDA</a:t>
            </a:r>
            <a:r>
              <a:rPr lang="en-US" sz="1600" smtClean="0"/>
              <a:t/>
            </a:r>
            <a:br>
              <a:rPr lang="en-US" sz="1600" smtClean="0"/>
            </a:br>
            <a:endParaRPr lang="en-US" sz="1600" smtClean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Dependant variables</a:t>
            </a:r>
          </a:p>
        </p:txBody>
      </p:sp>
      <p:sp>
        <p:nvSpPr>
          <p:cNvPr id="2355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US" smtClean="0"/>
              <a:t>c) Hypothesis includes the </a:t>
            </a:r>
            <a:r>
              <a:rPr lang="en-US" b="1" smtClean="0"/>
              <a:t>dependent  </a:t>
            </a:r>
            <a:br>
              <a:rPr lang="en-US" b="1" smtClean="0"/>
            </a:br>
            <a:r>
              <a:rPr lang="en-US" b="1" smtClean="0"/>
              <a:t>    variables</a:t>
            </a:r>
            <a:r>
              <a:rPr lang="en-US" smtClean="0"/>
              <a:t> that will be measured</a:t>
            </a:r>
            <a:br>
              <a:rPr lang="en-US" smtClean="0"/>
            </a:br>
            <a:endParaRPr lang="en-US" smtClean="0"/>
          </a:p>
          <a:p>
            <a:pPr lvl="2" eaLnBrk="1" hangingPunct="1"/>
            <a:r>
              <a:rPr lang="en-US" smtClean="0"/>
              <a:t>variables dependent on the subject’s behaviour / reaction to the independent variable</a:t>
            </a:r>
            <a:br>
              <a:rPr lang="en-US" smtClean="0"/>
            </a:br>
            <a:endParaRPr lang="en-US" smtClean="0"/>
          </a:p>
          <a:p>
            <a:pPr lvl="2" eaLnBrk="1" hangingPunct="1"/>
            <a:r>
              <a:rPr lang="en-US" smtClean="0"/>
              <a:t>the specific things you set out to quantitatively measure / observe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Dependant variables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US" i="1" dirty="0" smtClean="0"/>
              <a:t>in toothpaste experiment</a:t>
            </a:r>
          </a:p>
          <a:p>
            <a:pPr marL="0" indent="0" eaLnBrk="1" hangingPunct="1"/>
            <a:endParaRPr lang="en-US" i="1" dirty="0" smtClean="0"/>
          </a:p>
          <a:p>
            <a:pPr marL="0" indent="0" eaLnBrk="1" hangingPunct="1"/>
            <a:r>
              <a:rPr lang="en-US" dirty="0" smtClean="0"/>
              <a:t>There is no difference in the </a:t>
            </a:r>
            <a:r>
              <a:rPr lang="en-US" b="1" dirty="0" smtClean="0"/>
              <a:t>number of cavities </a:t>
            </a:r>
            <a:r>
              <a:rPr lang="en-US" dirty="0" smtClean="0"/>
              <a:t>in children and teenagers using glow-right and no-teeth toothpaste when brushing daily over a one month period </a:t>
            </a:r>
            <a:r>
              <a:rPr lang="en-US" i="1" dirty="0" smtClean="0"/>
              <a:t>in toothpaste experiment</a:t>
            </a:r>
            <a:br>
              <a:rPr lang="en-US" i="1" dirty="0" smtClean="0"/>
            </a:br>
            <a:endParaRPr lang="en-US" i="1" dirty="0" smtClean="0"/>
          </a:p>
          <a:p>
            <a:pPr lvl="2" eaLnBrk="1" hangingPunct="1"/>
            <a:r>
              <a:rPr lang="en-US" dirty="0" smtClean="0"/>
              <a:t>number of cavities</a:t>
            </a:r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r>
              <a:rPr lang="en-US" sz="1800" dirty="0" smtClean="0"/>
              <a:t>         </a:t>
            </a:r>
            <a:r>
              <a:rPr lang="en-US" sz="1800" dirty="0"/>
              <a:t>o</a:t>
            </a:r>
            <a:r>
              <a:rPr lang="en-US" sz="1800" dirty="0" smtClean="0"/>
              <a:t>ther things we could have measured</a:t>
            </a:r>
          </a:p>
          <a:p>
            <a:pPr lvl="2" eaLnBrk="1" hangingPunct="1"/>
            <a:r>
              <a:rPr lang="en-US" sz="1400" dirty="0" smtClean="0"/>
              <a:t>frequency of brushing</a:t>
            </a:r>
          </a:p>
          <a:p>
            <a:pPr lvl="2" eaLnBrk="1" hangingPunct="1"/>
            <a:r>
              <a:rPr lang="en-US" sz="1400" dirty="0" smtClean="0"/>
              <a:t>preference</a:t>
            </a:r>
          </a:p>
          <a:p>
            <a:pPr marL="0" indent="0" eaLnBrk="1" hangingPunct="1"/>
            <a:endParaRPr lang="en-US" dirty="0" smtClean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Dependant variables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US" i="1" smtClean="0"/>
              <a:t>in menu experiment </a:t>
            </a:r>
          </a:p>
          <a:p>
            <a:pPr marL="0" indent="0" eaLnBrk="1" hangingPunct="1"/>
            <a:endParaRPr lang="en-US" i="1" smtClean="0"/>
          </a:p>
          <a:p>
            <a:pPr marL="0" indent="0" eaLnBrk="1" hangingPunct="1"/>
            <a:r>
              <a:rPr lang="en-US" smtClean="0"/>
              <a:t>There is no difference in user performance (</a:t>
            </a:r>
            <a:r>
              <a:rPr lang="en-US" b="1" smtClean="0"/>
              <a:t>time and error rate</a:t>
            </a:r>
            <a:r>
              <a:rPr lang="en-US" smtClean="0"/>
              <a:t>) when selecting a single item from a pop-up or a pull down menu of length 3, 6, 9 or 12 items, regardless of the subject’s previous expertise in using a mouse or using the different menu types</a:t>
            </a:r>
          </a:p>
          <a:p>
            <a:pPr marL="0" indent="0" eaLnBrk="1" hangingPunct="1"/>
            <a:endParaRPr lang="en-US" i="1" smtClean="0"/>
          </a:p>
          <a:p>
            <a:pPr lvl="2" eaLnBrk="1" hangingPunct="1"/>
            <a:r>
              <a:rPr lang="en-US" smtClean="0"/>
              <a:t>time to select an item</a:t>
            </a:r>
          </a:p>
          <a:p>
            <a:pPr lvl="2" eaLnBrk="1" hangingPunct="1"/>
            <a:r>
              <a:rPr lang="en-US" smtClean="0"/>
              <a:t>selection errors made</a:t>
            </a:r>
          </a:p>
          <a:p>
            <a:pPr lvl="2" eaLnBrk="1" hangingPunct="1">
              <a:buFontTx/>
              <a:buNone/>
            </a:pPr>
            <a:endParaRPr lang="en-US" smtClean="0"/>
          </a:p>
          <a:p>
            <a:pPr lvl="2" eaLnBrk="1" hangingPunct="1">
              <a:buFontTx/>
              <a:buNone/>
            </a:pP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 marL="0" indent="0" eaLnBrk="1" hangingPunct="1"/>
            <a:r>
              <a:rPr lang="en-US" smtClean="0"/>
              <a:t>     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Dependant variables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US" i="1" dirty="0" smtClean="0"/>
              <a:t>in keyboard experiment</a:t>
            </a:r>
          </a:p>
          <a:p>
            <a:pPr marL="0" indent="0" eaLnBrk="1" hangingPunct="1"/>
            <a:endParaRPr lang="en-US" i="1" dirty="0" smtClean="0"/>
          </a:p>
          <a:p>
            <a:pPr marL="0" indent="0" eaLnBrk="1" hangingPunct="1"/>
            <a:r>
              <a:rPr lang="en-US" dirty="0" smtClean="0"/>
              <a:t>There is no difference in user performance (</a:t>
            </a:r>
            <a:r>
              <a:rPr lang="en-US" b="1" dirty="0" smtClean="0"/>
              <a:t>time and error rate</a:t>
            </a:r>
            <a:r>
              <a:rPr lang="en-US" dirty="0" smtClean="0"/>
              <a:t>) and </a:t>
            </a:r>
            <a:r>
              <a:rPr lang="en-US" b="1" dirty="0" smtClean="0"/>
              <a:t>preference</a:t>
            </a:r>
            <a:r>
              <a:rPr lang="en-US" dirty="0" smtClean="0"/>
              <a:t> (5 point </a:t>
            </a:r>
            <a:r>
              <a:rPr lang="en-US" dirty="0" err="1" smtClean="0"/>
              <a:t>likert</a:t>
            </a:r>
            <a:r>
              <a:rPr lang="en-US" dirty="0" smtClean="0"/>
              <a:t> scale) when typing on two sizes of an alphabetic, qwerty and random on-screen keyboard using a touch-based large screen, a mouse-based monitor, or a stylus-based PDA.</a:t>
            </a:r>
          </a:p>
          <a:p>
            <a:pPr lvl="2" eaLnBrk="1" hangingPunct="1"/>
            <a:endParaRPr lang="en-US" dirty="0" smtClean="0"/>
          </a:p>
          <a:p>
            <a:pPr lvl="2" eaLnBrk="1" hangingPunct="1">
              <a:buFontTx/>
              <a:buNone/>
            </a:pPr>
            <a:endParaRPr lang="en-US" dirty="0" smtClean="0"/>
          </a:p>
          <a:p>
            <a:pPr lvl="2" eaLnBrk="1" hangingPunct="1">
              <a:buFontTx/>
              <a:buNone/>
            </a:pPr>
            <a:r>
              <a:rPr lang="en-US" dirty="0" smtClean="0"/>
              <a:t> other things we could have measured</a:t>
            </a:r>
          </a:p>
          <a:p>
            <a:pPr lvl="2" eaLnBrk="1" hangingPunct="1"/>
            <a:r>
              <a:rPr lang="en-US" sz="1400" dirty="0" smtClean="0"/>
              <a:t>time to learn to use it to proficiency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 eaLnBrk="1" hangingPunct="1"/>
            <a:r>
              <a:rPr lang="en-US" dirty="0" smtClean="0"/>
              <a:t>     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Subject Selection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557338"/>
            <a:ext cx="8208963" cy="4824412"/>
          </a:xfrm>
          <a:noFill/>
        </p:spPr>
        <p:txBody>
          <a:bodyPr lIns="92075" tIns="46038" rIns="92075" bIns="46038"/>
          <a:lstStyle/>
          <a:p>
            <a:pPr marL="0" indent="0" eaLnBrk="1" hangingPunct="1"/>
            <a:r>
              <a:rPr lang="en-US" smtClean="0"/>
              <a:t>d) Judiciously select and assign subjects to groups</a:t>
            </a:r>
          </a:p>
          <a:p>
            <a:pPr marL="0" indent="0" eaLnBrk="1" hangingPunct="1"/>
            <a:r>
              <a:rPr lang="en-US" sz="2000" smtClean="0"/>
              <a:t>      </a:t>
            </a:r>
            <a:br>
              <a:rPr lang="en-US" sz="2000" smtClean="0"/>
            </a:br>
            <a:r>
              <a:rPr lang="en-US" sz="2000" smtClean="0"/>
              <a:t>      ways of controlling subject variability</a:t>
            </a:r>
          </a:p>
          <a:p>
            <a:pPr lvl="2" eaLnBrk="1" hangingPunct="1"/>
            <a:r>
              <a:rPr lang="en-US" sz="2000" smtClean="0"/>
              <a:t>reasonable amount of subjects </a:t>
            </a:r>
          </a:p>
          <a:p>
            <a:pPr lvl="2" eaLnBrk="1" hangingPunct="1"/>
            <a:r>
              <a:rPr lang="en-US" sz="2000" smtClean="0"/>
              <a:t>random assignment</a:t>
            </a:r>
          </a:p>
          <a:p>
            <a:pPr lvl="2" eaLnBrk="1" hangingPunct="1"/>
            <a:r>
              <a:rPr lang="en-US" sz="2000" smtClean="0"/>
              <a:t>make different user groups an independent variable</a:t>
            </a:r>
          </a:p>
          <a:p>
            <a:pPr lvl="2" eaLnBrk="1" hangingPunct="1"/>
            <a:r>
              <a:rPr lang="en-US" sz="2000" smtClean="0"/>
              <a:t>screen for anomalies in subject group</a:t>
            </a:r>
          </a:p>
          <a:p>
            <a:pPr lvl="3" eaLnBrk="1" hangingPunct="1"/>
            <a:r>
              <a:rPr lang="en-US" sz="2000" smtClean="0"/>
              <a:t>superstars versus poor performers</a:t>
            </a:r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3635375" y="4797425"/>
            <a:ext cx="727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latin typeface="Arial" charset="0"/>
              </a:rPr>
              <a:t>Novice</a:t>
            </a:r>
          </a:p>
        </p:txBody>
      </p:sp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5218113" y="4868863"/>
            <a:ext cx="698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latin typeface="Arial" charset="0"/>
              </a:rPr>
              <a:t>Expert</a:t>
            </a:r>
          </a:p>
        </p:txBody>
      </p:sp>
      <p:pic>
        <p:nvPicPr>
          <p:cNvPr id="27654" name="Picture 8" descr="j028259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868863"/>
            <a:ext cx="2663825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9" descr="j028260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797425"/>
            <a:ext cx="1804988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8" descr="j028995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149725"/>
            <a:ext cx="2965450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Controlling bias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/>
          <a:lstStyle/>
          <a:p>
            <a:pPr marL="0" indent="0" eaLnBrk="1" hangingPunct="1"/>
            <a:r>
              <a:rPr lang="en-US" smtClean="0"/>
              <a:t>e) Control for bias</a:t>
            </a:r>
          </a:p>
          <a:p>
            <a:pPr lvl="2" eaLnBrk="1" hangingPunct="1"/>
            <a:endParaRPr lang="en-US" smtClean="0"/>
          </a:p>
          <a:p>
            <a:pPr lvl="2" eaLnBrk="1" hangingPunct="1"/>
            <a:r>
              <a:rPr lang="en-US" smtClean="0"/>
              <a:t>unbiased instructions </a:t>
            </a:r>
          </a:p>
          <a:p>
            <a:pPr lvl="2" eaLnBrk="1" hangingPunct="1"/>
            <a:r>
              <a:rPr lang="en-US" smtClean="0"/>
              <a:t>unbiased experimental protocols</a:t>
            </a:r>
          </a:p>
          <a:p>
            <a:pPr lvl="3" eaLnBrk="1" hangingPunct="1"/>
            <a:r>
              <a:rPr lang="en-US" smtClean="0"/>
              <a:t>prepare scripts ahead of time</a:t>
            </a:r>
          </a:p>
          <a:p>
            <a:pPr lvl="2" eaLnBrk="1" hangingPunct="1"/>
            <a:r>
              <a:rPr lang="en-US" smtClean="0"/>
              <a:t>unbiased subject selection</a:t>
            </a:r>
          </a:p>
        </p:txBody>
      </p:sp>
      <p:sp>
        <p:nvSpPr>
          <p:cNvPr id="28677" name="AutoShape 9"/>
          <p:cNvSpPr>
            <a:spLocks noChangeArrowheads="1"/>
          </p:cNvSpPr>
          <p:nvPr/>
        </p:nvSpPr>
        <p:spPr bwMode="auto">
          <a:xfrm>
            <a:off x="6155903" y="2636912"/>
            <a:ext cx="2448521" cy="1295326"/>
          </a:xfrm>
          <a:prstGeom prst="wedgeRoundRectCallout">
            <a:avLst>
              <a:gd name="adj1" fmla="val -25048"/>
              <a:gd name="adj2" fmla="val 80725"/>
              <a:gd name="adj3" fmla="val 16667"/>
            </a:avLst>
          </a:prstGeom>
          <a:noFill/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 anchor="ctr"/>
          <a:lstStyle/>
          <a:p>
            <a:r>
              <a:rPr lang="en-US" sz="1400"/>
              <a:t>Now you get to do the</a:t>
            </a:r>
          </a:p>
          <a:p>
            <a:r>
              <a:rPr lang="en-US" sz="1400"/>
              <a:t>pop-up menus. I think</a:t>
            </a:r>
          </a:p>
          <a:p>
            <a:r>
              <a:rPr lang="en-US" sz="1400"/>
              <a:t>you will really like them...</a:t>
            </a:r>
          </a:p>
          <a:p>
            <a:r>
              <a:rPr lang="en-US" sz="1400"/>
              <a:t>I designed them myself!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Statistical analysis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557338"/>
            <a:ext cx="7993063" cy="4824412"/>
          </a:xfrm>
          <a:noFill/>
        </p:spPr>
        <p:txBody>
          <a:bodyPr lIns="92075" tIns="46038" rIns="92075" bIns="46038"/>
          <a:lstStyle/>
          <a:p>
            <a:pPr marL="0" indent="0" eaLnBrk="1" hangingPunct="1"/>
            <a:r>
              <a:rPr lang="en-US" smtClean="0"/>
              <a:t>f) Apply statistical methods to data analysis</a:t>
            </a:r>
          </a:p>
          <a:p>
            <a:pPr lvl="1" eaLnBrk="1" hangingPunct="1"/>
            <a:r>
              <a:rPr lang="en-US" smtClean="0"/>
              <a:t>confidence limits</a:t>
            </a:r>
            <a:r>
              <a:rPr lang="en-US" sz="2400" smtClean="0"/>
              <a:t>:</a:t>
            </a:r>
            <a:r>
              <a:rPr lang="en-US" sz="1600" smtClean="0"/>
              <a:t> </a:t>
            </a:r>
            <a:br>
              <a:rPr lang="en-US" sz="1600" smtClean="0"/>
            </a:br>
            <a:endParaRPr lang="en-US" sz="1600" smtClean="0"/>
          </a:p>
          <a:p>
            <a:pPr lvl="2" eaLnBrk="1" hangingPunct="1"/>
            <a:r>
              <a:rPr lang="en-US" smtClean="0"/>
              <a:t>the confidence that your conclusion is correct</a:t>
            </a:r>
          </a:p>
          <a:p>
            <a:pPr lvl="2" eaLnBrk="1" hangingPunct="1">
              <a:buFontTx/>
              <a:buNone/>
            </a:pPr>
            <a:endParaRPr lang="en-US" smtClean="0"/>
          </a:p>
          <a:p>
            <a:pPr lvl="2" eaLnBrk="1" hangingPunct="1"/>
            <a:r>
              <a:rPr lang="en-US" smtClean="0"/>
              <a:t>“the hypothesis that computer experience makes no difference is rejected at the .05 level”</a:t>
            </a:r>
            <a:br>
              <a:rPr lang="en-US" smtClean="0"/>
            </a:br>
            <a:r>
              <a:rPr lang="en-US" smtClean="0"/>
              <a:t>means:</a:t>
            </a:r>
          </a:p>
          <a:p>
            <a:pPr lvl="3" eaLnBrk="1" hangingPunct="1"/>
            <a:r>
              <a:rPr lang="en-US" sz="1800" smtClean="0"/>
              <a:t>a 95% chance that your statement is correct</a:t>
            </a:r>
          </a:p>
          <a:p>
            <a:pPr lvl="3" eaLnBrk="1" hangingPunct="1"/>
            <a:r>
              <a:rPr lang="en-US" sz="1800" smtClean="0"/>
              <a:t>a 5% chance you are wrong</a:t>
            </a:r>
            <a:br>
              <a:rPr lang="en-US" sz="1800" smtClean="0"/>
            </a:br>
            <a:endParaRPr lang="en-US" sz="1800" smtClean="0"/>
          </a:p>
        </p:txBody>
      </p:sp>
      <p:pic>
        <p:nvPicPr>
          <p:cNvPr id="29700" name="Picture 7" descr="j015697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611111"/>
            <a:ext cx="2339752" cy="224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Interpretation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/>
          <a:lstStyle/>
          <a:p>
            <a:pPr marL="0" indent="0" eaLnBrk="1" hangingPunct="1"/>
            <a:r>
              <a:rPr lang="en-US" smtClean="0"/>
              <a:t>g) Interpret your results</a:t>
            </a:r>
          </a:p>
          <a:p>
            <a:pPr lvl="1" eaLnBrk="1" hangingPunct="1"/>
            <a:r>
              <a:rPr lang="en-US" sz="1600" smtClean="0"/>
              <a:t>what you believe the results really mean</a:t>
            </a:r>
          </a:p>
          <a:p>
            <a:pPr lvl="1" eaLnBrk="1" hangingPunct="1"/>
            <a:r>
              <a:rPr lang="en-US" sz="1600" smtClean="0"/>
              <a:t>their implications to your research</a:t>
            </a:r>
          </a:p>
          <a:p>
            <a:pPr lvl="1" eaLnBrk="1" hangingPunct="1"/>
            <a:r>
              <a:rPr lang="en-US" sz="1600" smtClean="0"/>
              <a:t>their implications to practitioners</a:t>
            </a:r>
          </a:p>
          <a:p>
            <a:pPr lvl="1" eaLnBrk="1" hangingPunct="1"/>
            <a:r>
              <a:rPr lang="en-US" sz="1600" smtClean="0"/>
              <a:t>how generalizable they are</a:t>
            </a:r>
          </a:p>
          <a:p>
            <a:pPr lvl="1" eaLnBrk="1" hangingPunct="1"/>
            <a:r>
              <a:rPr lang="en-US" sz="1600" smtClean="0"/>
              <a:t>limitations and critique</a:t>
            </a:r>
          </a:p>
          <a:p>
            <a:pPr lvl="1" eaLnBrk="1" hangingPunct="1">
              <a:buFontTx/>
              <a:buNone/>
            </a:pPr>
            <a:endParaRPr lang="en-US" sz="1600" smtClean="0"/>
          </a:p>
        </p:txBody>
      </p:sp>
      <p:pic>
        <p:nvPicPr>
          <p:cNvPr id="30724" name="Picture 4" descr="PE0248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341" y="3258246"/>
            <a:ext cx="2302123" cy="359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Quantitative evaluation of systems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/>
          <a:lstStyle/>
          <a:p>
            <a:pPr marL="0" indent="0" eaLnBrk="1" hangingPunct="1"/>
            <a:r>
              <a:rPr lang="en-US" dirty="0" smtClean="0"/>
              <a:t>Quantitative: </a:t>
            </a:r>
          </a:p>
          <a:p>
            <a:pPr lvl="1" eaLnBrk="1" hangingPunct="1"/>
            <a:r>
              <a:rPr lang="en-US" dirty="0" smtClean="0"/>
              <a:t>precise measurement, numerical values</a:t>
            </a:r>
          </a:p>
          <a:p>
            <a:pPr lvl="1" eaLnBrk="1" hangingPunct="1"/>
            <a:r>
              <a:rPr lang="en-US" dirty="0" smtClean="0"/>
              <a:t>bounds on how correct our statements are</a:t>
            </a:r>
            <a:br>
              <a:rPr lang="en-US" dirty="0" smtClean="0"/>
            </a:br>
            <a:endParaRPr lang="en-US" dirty="0" smtClean="0"/>
          </a:p>
          <a:p>
            <a:pPr marL="0" indent="0" eaLnBrk="1" hangingPunct="1"/>
            <a:r>
              <a:rPr lang="en-US" dirty="0" smtClean="0"/>
              <a:t>Methods</a:t>
            </a:r>
          </a:p>
          <a:p>
            <a:pPr lvl="1" eaLnBrk="1" hangingPunct="1"/>
            <a:r>
              <a:rPr lang="en-US" dirty="0" smtClean="0"/>
              <a:t>user performance data collection</a:t>
            </a:r>
          </a:p>
          <a:p>
            <a:pPr lvl="1" eaLnBrk="1" hangingPunct="1"/>
            <a:r>
              <a:rPr lang="en-US" dirty="0" smtClean="0"/>
              <a:t>controlled experiments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Planning flowchart for experiments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368425" y="1254125"/>
            <a:ext cx="815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 charset="0"/>
              </a:rPr>
              <a:t>Stage 1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368425" y="1597025"/>
            <a:ext cx="8953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Problem </a:t>
            </a:r>
          </a:p>
          <a:p>
            <a:pPr eaLnBrk="0" hangingPunct="0"/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368425" y="1787525"/>
            <a:ext cx="895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definition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1339850" y="1581150"/>
            <a:ext cx="901700" cy="558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1470025" y="2397125"/>
            <a:ext cx="9255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research </a:t>
            </a:r>
          </a:p>
          <a:p>
            <a:pPr eaLnBrk="0" hangingPunct="0"/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1673225" y="2587625"/>
            <a:ext cx="52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idea</a:t>
            </a: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1368425" y="2968625"/>
            <a:ext cx="8763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literature</a:t>
            </a:r>
          </a:p>
          <a:p>
            <a:pPr eaLnBrk="0" hangingPunct="0"/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1457325" y="3159125"/>
            <a:ext cx="698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review</a:t>
            </a: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1254125" y="3768725"/>
            <a:ext cx="11620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statement of</a:t>
            </a:r>
          </a:p>
          <a:p>
            <a:pPr eaLnBrk="0" hangingPunct="0"/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1419225" y="3959225"/>
            <a:ext cx="8270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problem</a:t>
            </a: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1343025" y="4454525"/>
            <a:ext cx="10334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hypothesis</a:t>
            </a:r>
          </a:p>
          <a:p>
            <a:pPr eaLnBrk="0" hangingPunct="0"/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1254125" y="4645025"/>
            <a:ext cx="1201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development</a:t>
            </a:r>
          </a:p>
        </p:txBody>
      </p:sp>
      <p:grpSp>
        <p:nvGrpSpPr>
          <p:cNvPr id="31759" name="Group 17"/>
          <p:cNvGrpSpPr>
            <a:grpSpLocks/>
          </p:cNvGrpSpPr>
          <p:nvPr/>
        </p:nvGrpSpPr>
        <p:grpSpPr bwMode="auto">
          <a:xfrm>
            <a:off x="1739900" y="2146300"/>
            <a:ext cx="77788" cy="331788"/>
            <a:chOff x="1096" y="1352"/>
            <a:chExt cx="49" cy="209"/>
          </a:xfrm>
        </p:grpSpPr>
        <p:sp>
          <p:nvSpPr>
            <p:cNvPr id="31930" name="Freeform 15"/>
            <p:cNvSpPr>
              <a:spLocks/>
            </p:cNvSpPr>
            <p:nvPr/>
          </p:nvSpPr>
          <p:spPr bwMode="auto">
            <a:xfrm>
              <a:off x="1096" y="1456"/>
              <a:ext cx="49" cy="105"/>
            </a:xfrm>
            <a:custGeom>
              <a:avLst/>
              <a:gdLst>
                <a:gd name="T0" fmla="*/ 27 w 49"/>
                <a:gd name="T1" fmla="*/ 104 h 105"/>
                <a:gd name="T2" fmla="*/ 0 w 49"/>
                <a:gd name="T3" fmla="*/ 0 h 105"/>
                <a:gd name="T4" fmla="*/ 27 w 49"/>
                <a:gd name="T5" fmla="*/ 0 h 105"/>
                <a:gd name="T6" fmla="*/ 48 w 49"/>
                <a:gd name="T7" fmla="*/ 0 h 105"/>
                <a:gd name="T8" fmla="*/ 27 w 49"/>
                <a:gd name="T9" fmla="*/ 104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05"/>
                <a:gd name="T17" fmla="*/ 49 w 49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05">
                  <a:moveTo>
                    <a:pt x="27" y="104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48" y="0"/>
                  </a:lnTo>
                  <a:lnTo>
                    <a:pt x="27" y="10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31" name="Line 16"/>
            <p:cNvSpPr>
              <a:spLocks noChangeShapeType="1"/>
            </p:cNvSpPr>
            <p:nvPr/>
          </p:nvSpPr>
          <p:spPr bwMode="auto">
            <a:xfrm>
              <a:off x="1132" y="1352"/>
              <a:ext cx="0" cy="1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760" name="Group 20"/>
          <p:cNvGrpSpPr>
            <a:grpSpLocks/>
          </p:cNvGrpSpPr>
          <p:nvPr/>
        </p:nvGrpSpPr>
        <p:grpSpPr bwMode="auto">
          <a:xfrm>
            <a:off x="1739900" y="2717800"/>
            <a:ext cx="77788" cy="331788"/>
            <a:chOff x="1096" y="1712"/>
            <a:chExt cx="49" cy="209"/>
          </a:xfrm>
        </p:grpSpPr>
        <p:sp>
          <p:nvSpPr>
            <p:cNvPr id="31928" name="Freeform 18"/>
            <p:cNvSpPr>
              <a:spLocks/>
            </p:cNvSpPr>
            <p:nvPr/>
          </p:nvSpPr>
          <p:spPr bwMode="auto">
            <a:xfrm>
              <a:off x="1096" y="1816"/>
              <a:ext cx="49" cy="105"/>
            </a:xfrm>
            <a:custGeom>
              <a:avLst/>
              <a:gdLst>
                <a:gd name="T0" fmla="*/ 27 w 49"/>
                <a:gd name="T1" fmla="*/ 104 h 105"/>
                <a:gd name="T2" fmla="*/ 0 w 49"/>
                <a:gd name="T3" fmla="*/ 0 h 105"/>
                <a:gd name="T4" fmla="*/ 27 w 49"/>
                <a:gd name="T5" fmla="*/ 0 h 105"/>
                <a:gd name="T6" fmla="*/ 48 w 49"/>
                <a:gd name="T7" fmla="*/ 0 h 105"/>
                <a:gd name="T8" fmla="*/ 27 w 49"/>
                <a:gd name="T9" fmla="*/ 104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05"/>
                <a:gd name="T17" fmla="*/ 49 w 49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05">
                  <a:moveTo>
                    <a:pt x="27" y="104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48" y="0"/>
                  </a:lnTo>
                  <a:lnTo>
                    <a:pt x="27" y="10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29" name="Line 19"/>
            <p:cNvSpPr>
              <a:spLocks noChangeShapeType="1"/>
            </p:cNvSpPr>
            <p:nvPr/>
          </p:nvSpPr>
          <p:spPr bwMode="auto">
            <a:xfrm>
              <a:off x="1132" y="1712"/>
              <a:ext cx="0" cy="1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761" name="Group 23"/>
          <p:cNvGrpSpPr>
            <a:grpSpLocks/>
          </p:cNvGrpSpPr>
          <p:nvPr/>
        </p:nvGrpSpPr>
        <p:grpSpPr bwMode="auto">
          <a:xfrm>
            <a:off x="1739900" y="3517900"/>
            <a:ext cx="77788" cy="331788"/>
            <a:chOff x="1096" y="2216"/>
            <a:chExt cx="49" cy="209"/>
          </a:xfrm>
        </p:grpSpPr>
        <p:sp>
          <p:nvSpPr>
            <p:cNvPr id="31926" name="Freeform 21"/>
            <p:cNvSpPr>
              <a:spLocks/>
            </p:cNvSpPr>
            <p:nvPr/>
          </p:nvSpPr>
          <p:spPr bwMode="auto">
            <a:xfrm>
              <a:off x="1096" y="2320"/>
              <a:ext cx="49" cy="105"/>
            </a:xfrm>
            <a:custGeom>
              <a:avLst/>
              <a:gdLst>
                <a:gd name="T0" fmla="*/ 27 w 49"/>
                <a:gd name="T1" fmla="*/ 104 h 105"/>
                <a:gd name="T2" fmla="*/ 0 w 49"/>
                <a:gd name="T3" fmla="*/ 0 h 105"/>
                <a:gd name="T4" fmla="*/ 27 w 49"/>
                <a:gd name="T5" fmla="*/ 0 h 105"/>
                <a:gd name="T6" fmla="*/ 48 w 49"/>
                <a:gd name="T7" fmla="*/ 0 h 105"/>
                <a:gd name="T8" fmla="*/ 27 w 49"/>
                <a:gd name="T9" fmla="*/ 104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05"/>
                <a:gd name="T17" fmla="*/ 49 w 49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05">
                  <a:moveTo>
                    <a:pt x="27" y="104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48" y="0"/>
                  </a:lnTo>
                  <a:lnTo>
                    <a:pt x="27" y="10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27" name="Line 22"/>
            <p:cNvSpPr>
              <a:spLocks noChangeShapeType="1"/>
            </p:cNvSpPr>
            <p:nvPr/>
          </p:nvSpPr>
          <p:spPr bwMode="auto">
            <a:xfrm>
              <a:off x="1132" y="2216"/>
              <a:ext cx="0" cy="1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762" name="Group 26"/>
          <p:cNvGrpSpPr>
            <a:grpSpLocks/>
          </p:cNvGrpSpPr>
          <p:nvPr/>
        </p:nvGrpSpPr>
        <p:grpSpPr bwMode="auto">
          <a:xfrm>
            <a:off x="1739900" y="4203700"/>
            <a:ext cx="77788" cy="331788"/>
            <a:chOff x="1096" y="2648"/>
            <a:chExt cx="49" cy="209"/>
          </a:xfrm>
        </p:grpSpPr>
        <p:sp>
          <p:nvSpPr>
            <p:cNvPr id="31924" name="Freeform 24"/>
            <p:cNvSpPr>
              <a:spLocks/>
            </p:cNvSpPr>
            <p:nvPr/>
          </p:nvSpPr>
          <p:spPr bwMode="auto">
            <a:xfrm>
              <a:off x="1096" y="2752"/>
              <a:ext cx="49" cy="105"/>
            </a:xfrm>
            <a:custGeom>
              <a:avLst/>
              <a:gdLst>
                <a:gd name="T0" fmla="*/ 27 w 49"/>
                <a:gd name="T1" fmla="*/ 104 h 105"/>
                <a:gd name="T2" fmla="*/ 0 w 49"/>
                <a:gd name="T3" fmla="*/ 0 h 105"/>
                <a:gd name="T4" fmla="*/ 27 w 49"/>
                <a:gd name="T5" fmla="*/ 0 h 105"/>
                <a:gd name="T6" fmla="*/ 48 w 49"/>
                <a:gd name="T7" fmla="*/ 0 h 105"/>
                <a:gd name="T8" fmla="*/ 27 w 49"/>
                <a:gd name="T9" fmla="*/ 104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05"/>
                <a:gd name="T17" fmla="*/ 49 w 49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05">
                  <a:moveTo>
                    <a:pt x="27" y="104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48" y="0"/>
                  </a:lnTo>
                  <a:lnTo>
                    <a:pt x="27" y="10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25" name="Line 25"/>
            <p:cNvSpPr>
              <a:spLocks noChangeShapeType="1"/>
            </p:cNvSpPr>
            <p:nvPr/>
          </p:nvSpPr>
          <p:spPr bwMode="auto">
            <a:xfrm>
              <a:off x="1132" y="2648"/>
              <a:ext cx="0" cy="1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763" name="Rectangle 27"/>
          <p:cNvSpPr>
            <a:spLocks noChangeArrowheads="1"/>
          </p:cNvSpPr>
          <p:nvPr/>
        </p:nvSpPr>
        <p:spPr bwMode="auto">
          <a:xfrm>
            <a:off x="2854325" y="1254125"/>
            <a:ext cx="815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 charset="0"/>
              </a:rPr>
              <a:t>Stage 2</a:t>
            </a:r>
          </a:p>
        </p:txBody>
      </p:sp>
      <p:sp>
        <p:nvSpPr>
          <p:cNvPr id="31764" name="Rectangle 28"/>
          <p:cNvSpPr>
            <a:spLocks noChangeArrowheads="1"/>
          </p:cNvSpPr>
          <p:nvPr/>
        </p:nvSpPr>
        <p:spPr bwMode="auto">
          <a:xfrm>
            <a:off x="2854325" y="1597025"/>
            <a:ext cx="876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Planning</a:t>
            </a:r>
          </a:p>
        </p:txBody>
      </p:sp>
      <p:sp>
        <p:nvSpPr>
          <p:cNvPr id="31765" name="Rectangle 29"/>
          <p:cNvSpPr>
            <a:spLocks noChangeArrowheads="1"/>
          </p:cNvSpPr>
          <p:nvPr/>
        </p:nvSpPr>
        <p:spPr bwMode="auto">
          <a:xfrm>
            <a:off x="2825750" y="1581150"/>
            <a:ext cx="901700" cy="558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6" name="Rectangle 30"/>
          <p:cNvSpPr>
            <a:spLocks noChangeArrowheads="1"/>
          </p:cNvSpPr>
          <p:nvPr/>
        </p:nvSpPr>
        <p:spPr bwMode="auto">
          <a:xfrm>
            <a:off x="2828925" y="2397125"/>
            <a:ext cx="7175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define </a:t>
            </a:r>
          </a:p>
          <a:p>
            <a:pPr eaLnBrk="0" hangingPunct="0"/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67" name="Rectangle 31"/>
          <p:cNvSpPr>
            <a:spLocks noChangeArrowheads="1"/>
          </p:cNvSpPr>
          <p:nvPr/>
        </p:nvSpPr>
        <p:spPr bwMode="auto">
          <a:xfrm>
            <a:off x="2740025" y="2587625"/>
            <a:ext cx="895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variables</a:t>
            </a:r>
          </a:p>
        </p:txBody>
      </p:sp>
      <p:sp>
        <p:nvSpPr>
          <p:cNvPr id="31768" name="Rectangle 32"/>
          <p:cNvSpPr>
            <a:spLocks noChangeArrowheads="1"/>
          </p:cNvSpPr>
          <p:nvPr/>
        </p:nvSpPr>
        <p:spPr bwMode="auto">
          <a:xfrm>
            <a:off x="2879725" y="3197225"/>
            <a:ext cx="806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controls</a:t>
            </a:r>
          </a:p>
        </p:txBody>
      </p:sp>
      <p:sp>
        <p:nvSpPr>
          <p:cNvPr id="31769" name="Rectangle 33"/>
          <p:cNvSpPr>
            <a:spLocks noChangeArrowheads="1"/>
          </p:cNvSpPr>
          <p:nvPr/>
        </p:nvSpPr>
        <p:spPr bwMode="auto">
          <a:xfrm>
            <a:off x="2828925" y="3654425"/>
            <a:ext cx="974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apparatus</a:t>
            </a:r>
          </a:p>
        </p:txBody>
      </p:sp>
      <p:sp>
        <p:nvSpPr>
          <p:cNvPr id="31770" name="Rectangle 34"/>
          <p:cNvSpPr>
            <a:spLocks noChangeArrowheads="1"/>
          </p:cNvSpPr>
          <p:nvPr/>
        </p:nvSpPr>
        <p:spPr bwMode="auto">
          <a:xfrm>
            <a:off x="2803525" y="4111625"/>
            <a:ext cx="1073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procedures</a:t>
            </a:r>
          </a:p>
        </p:txBody>
      </p:sp>
      <p:grpSp>
        <p:nvGrpSpPr>
          <p:cNvPr id="31771" name="Group 37"/>
          <p:cNvGrpSpPr>
            <a:grpSpLocks/>
          </p:cNvGrpSpPr>
          <p:nvPr/>
        </p:nvGrpSpPr>
        <p:grpSpPr bwMode="auto">
          <a:xfrm>
            <a:off x="3225800" y="2832100"/>
            <a:ext cx="77788" cy="331788"/>
            <a:chOff x="2032" y="1784"/>
            <a:chExt cx="49" cy="209"/>
          </a:xfrm>
        </p:grpSpPr>
        <p:sp>
          <p:nvSpPr>
            <p:cNvPr id="31922" name="Freeform 35"/>
            <p:cNvSpPr>
              <a:spLocks/>
            </p:cNvSpPr>
            <p:nvPr/>
          </p:nvSpPr>
          <p:spPr bwMode="auto">
            <a:xfrm>
              <a:off x="2032" y="1888"/>
              <a:ext cx="49" cy="105"/>
            </a:xfrm>
            <a:custGeom>
              <a:avLst/>
              <a:gdLst>
                <a:gd name="T0" fmla="*/ 27 w 49"/>
                <a:gd name="T1" fmla="*/ 104 h 105"/>
                <a:gd name="T2" fmla="*/ 0 w 49"/>
                <a:gd name="T3" fmla="*/ 0 h 105"/>
                <a:gd name="T4" fmla="*/ 27 w 49"/>
                <a:gd name="T5" fmla="*/ 0 h 105"/>
                <a:gd name="T6" fmla="*/ 48 w 49"/>
                <a:gd name="T7" fmla="*/ 0 h 105"/>
                <a:gd name="T8" fmla="*/ 27 w 49"/>
                <a:gd name="T9" fmla="*/ 104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05"/>
                <a:gd name="T17" fmla="*/ 49 w 49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05">
                  <a:moveTo>
                    <a:pt x="27" y="104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48" y="0"/>
                  </a:lnTo>
                  <a:lnTo>
                    <a:pt x="27" y="10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23" name="Line 36"/>
            <p:cNvSpPr>
              <a:spLocks noChangeShapeType="1"/>
            </p:cNvSpPr>
            <p:nvPr/>
          </p:nvSpPr>
          <p:spPr bwMode="auto">
            <a:xfrm>
              <a:off x="2068" y="1784"/>
              <a:ext cx="0" cy="1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772" name="Group 40"/>
          <p:cNvGrpSpPr>
            <a:grpSpLocks/>
          </p:cNvGrpSpPr>
          <p:nvPr/>
        </p:nvGrpSpPr>
        <p:grpSpPr bwMode="auto">
          <a:xfrm>
            <a:off x="3225800" y="3403600"/>
            <a:ext cx="77788" cy="331788"/>
            <a:chOff x="2032" y="2144"/>
            <a:chExt cx="49" cy="209"/>
          </a:xfrm>
        </p:grpSpPr>
        <p:sp>
          <p:nvSpPr>
            <p:cNvPr id="31920" name="Freeform 38"/>
            <p:cNvSpPr>
              <a:spLocks/>
            </p:cNvSpPr>
            <p:nvPr/>
          </p:nvSpPr>
          <p:spPr bwMode="auto">
            <a:xfrm>
              <a:off x="2032" y="2248"/>
              <a:ext cx="49" cy="105"/>
            </a:xfrm>
            <a:custGeom>
              <a:avLst/>
              <a:gdLst>
                <a:gd name="T0" fmla="*/ 27 w 49"/>
                <a:gd name="T1" fmla="*/ 104 h 105"/>
                <a:gd name="T2" fmla="*/ 0 w 49"/>
                <a:gd name="T3" fmla="*/ 0 h 105"/>
                <a:gd name="T4" fmla="*/ 27 w 49"/>
                <a:gd name="T5" fmla="*/ 0 h 105"/>
                <a:gd name="T6" fmla="*/ 48 w 49"/>
                <a:gd name="T7" fmla="*/ 0 h 105"/>
                <a:gd name="T8" fmla="*/ 27 w 49"/>
                <a:gd name="T9" fmla="*/ 104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05"/>
                <a:gd name="T17" fmla="*/ 49 w 49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05">
                  <a:moveTo>
                    <a:pt x="27" y="104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48" y="0"/>
                  </a:lnTo>
                  <a:lnTo>
                    <a:pt x="27" y="10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21" name="Line 39"/>
            <p:cNvSpPr>
              <a:spLocks noChangeShapeType="1"/>
            </p:cNvSpPr>
            <p:nvPr/>
          </p:nvSpPr>
          <p:spPr bwMode="auto">
            <a:xfrm>
              <a:off x="2068" y="2144"/>
              <a:ext cx="0" cy="1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773" name="Group 43"/>
          <p:cNvGrpSpPr>
            <a:grpSpLocks/>
          </p:cNvGrpSpPr>
          <p:nvPr/>
        </p:nvGrpSpPr>
        <p:grpSpPr bwMode="auto">
          <a:xfrm>
            <a:off x="3225800" y="3860800"/>
            <a:ext cx="77788" cy="331788"/>
            <a:chOff x="2032" y="2432"/>
            <a:chExt cx="49" cy="209"/>
          </a:xfrm>
        </p:grpSpPr>
        <p:sp>
          <p:nvSpPr>
            <p:cNvPr id="31918" name="Freeform 41"/>
            <p:cNvSpPr>
              <a:spLocks/>
            </p:cNvSpPr>
            <p:nvPr/>
          </p:nvSpPr>
          <p:spPr bwMode="auto">
            <a:xfrm>
              <a:off x="2032" y="2536"/>
              <a:ext cx="49" cy="105"/>
            </a:xfrm>
            <a:custGeom>
              <a:avLst/>
              <a:gdLst>
                <a:gd name="T0" fmla="*/ 27 w 49"/>
                <a:gd name="T1" fmla="*/ 104 h 105"/>
                <a:gd name="T2" fmla="*/ 0 w 49"/>
                <a:gd name="T3" fmla="*/ 0 h 105"/>
                <a:gd name="T4" fmla="*/ 27 w 49"/>
                <a:gd name="T5" fmla="*/ 0 h 105"/>
                <a:gd name="T6" fmla="*/ 48 w 49"/>
                <a:gd name="T7" fmla="*/ 0 h 105"/>
                <a:gd name="T8" fmla="*/ 27 w 49"/>
                <a:gd name="T9" fmla="*/ 104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05"/>
                <a:gd name="T17" fmla="*/ 49 w 49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05">
                  <a:moveTo>
                    <a:pt x="27" y="104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48" y="0"/>
                  </a:lnTo>
                  <a:lnTo>
                    <a:pt x="27" y="10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19" name="Line 42"/>
            <p:cNvSpPr>
              <a:spLocks noChangeShapeType="1"/>
            </p:cNvSpPr>
            <p:nvPr/>
          </p:nvSpPr>
          <p:spPr bwMode="auto">
            <a:xfrm>
              <a:off x="2068" y="2432"/>
              <a:ext cx="0" cy="1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774" name="Rectangle 44"/>
          <p:cNvSpPr>
            <a:spLocks noChangeArrowheads="1"/>
          </p:cNvSpPr>
          <p:nvPr/>
        </p:nvSpPr>
        <p:spPr bwMode="auto">
          <a:xfrm>
            <a:off x="4225925" y="1254125"/>
            <a:ext cx="815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 charset="0"/>
              </a:rPr>
              <a:t>Stage 3</a:t>
            </a:r>
          </a:p>
        </p:txBody>
      </p:sp>
      <p:sp>
        <p:nvSpPr>
          <p:cNvPr id="31775" name="Rectangle 45"/>
          <p:cNvSpPr>
            <a:spLocks noChangeArrowheads="1"/>
          </p:cNvSpPr>
          <p:nvPr/>
        </p:nvSpPr>
        <p:spPr bwMode="auto">
          <a:xfrm>
            <a:off x="4225925" y="1597025"/>
            <a:ext cx="8461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Conduct</a:t>
            </a:r>
          </a:p>
          <a:p>
            <a:pPr eaLnBrk="0" hangingPunct="0"/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76" name="Rectangle 46"/>
          <p:cNvSpPr>
            <a:spLocks noChangeArrowheads="1"/>
          </p:cNvSpPr>
          <p:nvPr/>
        </p:nvSpPr>
        <p:spPr bwMode="auto">
          <a:xfrm>
            <a:off x="4225925" y="1787525"/>
            <a:ext cx="876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research</a:t>
            </a:r>
          </a:p>
        </p:txBody>
      </p:sp>
      <p:sp>
        <p:nvSpPr>
          <p:cNvPr id="31777" name="Rectangle 47"/>
          <p:cNvSpPr>
            <a:spLocks noChangeArrowheads="1"/>
          </p:cNvSpPr>
          <p:nvPr/>
        </p:nvSpPr>
        <p:spPr bwMode="auto">
          <a:xfrm>
            <a:off x="4197350" y="1581150"/>
            <a:ext cx="901700" cy="558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8" name="Rectangle 48"/>
          <p:cNvSpPr>
            <a:spLocks noChangeArrowheads="1"/>
          </p:cNvSpPr>
          <p:nvPr/>
        </p:nvSpPr>
        <p:spPr bwMode="auto">
          <a:xfrm>
            <a:off x="4454525" y="3248025"/>
            <a:ext cx="5302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data</a:t>
            </a:r>
          </a:p>
          <a:p>
            <a:pPr eaLnBrk="0" hangingPunct="0"/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79" name="Rectangle 49"/>
          <p:cNvSpPr>
            <a:spLocks noChangeArrowheads="1"/>
          </p:cNvSpPr>
          <p:nvPr/>
        </p:nvSpPr>
        <p:spPr bwMode="auto">
          <a:xfrm>
            <a:off x="4264025" y="3438525"/>
            <a:ext cx="9255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collection</a:t>
            </a:r>
          </a:p>
        </p:txBody>
      </p:sp>
      <p:grpSp>
        <p:nvGrpSpPr>
          <p:cNvPr id="31780" name="Group 52"/>
          <p:cNvGrpSpPr>
            <a:grpSpLocks/>
          </p:cNvGrpSpPr>
          <p:nvPr/>
        </p:nvGrpSpPr>
        <p:grpSpPr bwMode="auto">
          <a:xfrm>
            <a:off x="4737100" y="2959100"/>
            <a:ext cx="77788" cy="331788"/>
            <a:chOff x="2984" y="1864"/>
            <a:chExt cx="49" cy="209"/>
          </a:xfrm>
        </p:grpSpPr>
        <p:sp>
          <p:nvSpPr>
            <p:cNvPr id="31916" name="Freeform 50"/>
            <p:cNvSpPr>
              <a:spLocks/>
            </p:cNvSpPr>
            <p:nvPr/>
          </p:nvSpPr>
          <p:spPr bwMode="auto">
            <a:xfrm>
              <a:off x="2984" y="1968"/>
              <a:ext cx="49" cy="105"/>
            </a:xfrm>
            <a:custGeom>
              <a:avLst/>
              <a:gdLst>
                <a:gd name="T0" fmla="*/ 27 w 49"/>
                <a:gd name="T1" fmla="*/ 104 h 105"/>
                <a:gd name="T2" fmla="*/ 0 w 49"/>
                <a:gd name="T3" fmla="*/ 0 h 105"/>
                <a:gd name="T4" fmla="*/ 27 w 49"/>
                <a:gd name="T5" fmla="*/ 0 h 105"/>
                <a:gd name="T6" fmla="*/ 48 w 49"/>
                <a:gd name="T7" fmla="*/ 0 h 105"/>
                <a:gd name="T8" fmla="*/ 27 w 49"/>
                <a:gd name="T9" fmla="*/ 104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05"/>
                <a:gd name="T17" fmla="*/ 49 w 49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05">
                  <a:moveTo>
                    <a:pt x="27" y="104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48" y="0"/>
                  </a:lnTo>
                  <a:lnTo>
                    <a:pt x="27" y="10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17" name="Line 51"/>
            <p:cNvSpPr>
              <a:spLocks noChangeShapeType="1"/>
            </p:cNvSpPr>
            <p:nvPr/>
          </p:nvSpPr>
          <p:spPr bwMode="auto">
            <a:xfrm>
              <a:off x="3020" y="1864"/>
              <a:ext cx="0" cy="1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781" name="Rectangle 53"/>
          <p:cNvSpPr>
            <a:spLocks noChangeArrowheads="1"/>
          </p:cNvSpPr>
          <p:nvPr/>
        </p:nvSpPr>
        <p:spPr bwMode="auto">
          <a:xfrm>
            <a:off x="5597525" y="1254125"/>
            <a:ext cx="815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 charset="0"/>
              </a:rPr>
              <a:t>Stage 4</a:t>
            </a:r>
          </a:p>
        </p:txBody>
      </p:sp>
      <p:sp>
        <p:nvSpPr>
          <p:cNvPr id="31782" name="Rectangle 54"/>
          <p:cNvSpPr>
            <a:spLocks noChangeArrowheads="1"/>
          </p:cNvSpPr>
          <p:nvPr/>
        </p:nvSpPr>
        <p:spPr bwMode="auto">
          <a:xfrm>
            <a:off x="5597525" y="1597025"/>
            <a:ext cx="846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Analysis</a:t>
            </a:r>
          </a:p>
        </p:txBody>
      </p:sp>
      <p:sp>
        <p:nvSpPr>
          <p:cNvPr id="31783" name="Rectangle 55"/>
          <p:cNvSpPr>
            <a:spLocks noChangeArrowheads="1"/>
          </p:cNvSpPr>
          <p:nvPr/>
        </p:nvSpPr>
        <p:spPr bwMode="auto">
          <a:xfrm>
            <a:off x="5568950" y="1581150"/>
            <a:ext cx="901700" cy="558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84" name="Rectangle 56"/>
          <p:cNvSpPr>
            <a:spLocks noChangeArrowheads="1"/>
          </p:cNvSpPr>
          <p:nvPr/>
        </p:nvSpPr>
        <p:spPr bwMode="auto">
          <a:xfrm>
            <a:off x="5724525" y="2397125"/>
            <a:ext cx="5302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data</a:t>
            </a:r>
          </a:p>
          <a:p>
            <a:pPr eaLnBrk="0" hangingPunct="0"/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85" name="Rectangle 57"/>
          <p:cNvSpPr>
            <a:spLocks noChangeArrowheads="1"/>
          </p:cNvSpPr>
          <p:nvPr/>
        </p:nvSpPr>
        <p:spPr bwMode="auto">
          <a:xfrm>
            <a:off x="5483225" y="2587625"/>
            <a:ext cx="10048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reductions</a:t>
            </a:r>
          </a:p>
        </p:txBody>
      </p:sp>
      <p:sp>
        <p:nvSpPr>
          <p:cNvPr id="31786" name="Rectangle 58"/>
          <p:cNvSpPr>
            <a:spLocks noChangeArrowheads="1"/>
          </p:cNvSpPr>
          <p:nvPr/>
        </p:nvSpPr>
        <p:spPr bwMode="auto">
          <a:xfrm>
            <a:off x="5597525" y="3197225"/>
            <a:ext cx="865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statistics</a:t>
            </a:r>
          </a:p>
        </p:txBody>
      </p:sp>
      <p:sp>
        <p:nvSpPr>
          <p:cNvPr id="31787" name="Rectangle 59"/>
          <p:cNvSpPr>
            <a:spLocks noChangeArrowheads="1"/>
          </p:cNvSpPr>
          <p:nvPr/>
        </p:nvSpPr>
        <p:spPr bwMode="auto">
          <a:xfrm>
            <a:off x="5546725" y="3654425"/>
            <a:ext cx="10334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hypothesis</a:t>
            </a:r>
          </a:p>
          <a:p>
            <a:pPr eaLnBrk="0" hangingPunct="0"/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88" name="Rectangle 60"/>
          <p:cNvSpPr>
            <a:spLocks noChangeArrowheads="1"/>
          </p:cNvSpPr>
          <p:nvPr/>
        </p:nvSpPr>
        <p:spPr bwMode="auto">
          <a:xfrm>
            <a:off x="5711825" y="3844925"/>
            <a:ext cx="708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testing</a:t>
            </a:r>
          </a:p>
        </p:txBody>
      </p:sp>
      <p:grpSp>
        <p:nvGrpSpPr>
          <p:cNvPr id="31789" name="Group 63"/>
          <p:cNvGrpSpPr>
            <a:grpSpLocks/>
          </p:cNvGrpSpPr>
          <p:nvPr/>
        </p:nvGrpSpPr>
        <p:grpSpPr bwMode="auto">
          <a:xfrm>
            <a:off x="5969000" y="2832100"/>
            <a:ext cx="77788" cy="331788"/>
            <a:chOff x="3760" y="1784"/>
            <a:chExt cx="49" cy="209"/>
          </a:xfrm>
        </p:grpSpPr>
        <p:sp>
          <p:nvSpPr>
            <p:cNvPr id="31914" name="Freeform 61"/>
            <p:cNvSpPr>
              <a:spLocks/>
            </p:cNvSpPr>
            <p:nvPr/>
          </p:nvSpPr>
          <p:spPr bwMode="auto">
            <a:xfrm>
              <a:off x="3760" y="1888"/>
              <a:ext cx="49" cy="105"/>
            </a:xfrm>
            <a:custGeom>
              <a:avLst/>
              <a:gdLst>
                <a:gd name="T0" fmla="*/ 27 w 49"/>
                <a:gd name="T1" fmla="*/ 104 h 105"/>
                <a:gd name="T2" fmla="*/ 0 w 49"/>
                <a:gd name="T3" fmla="*/ 0 h 105"/>
                <a:gd name="T4" fmla="*/ 27 w 49"/>
                <a:gd name="T5" fmla="*/ 0 h 105"/>
                <a:gd name="T6" fmla="*/ 48 w 49"/>
                <a:gd name="T7" fmla="*/ 0 h 105"/>
                <a:gd name="T8" fmla="*/ 27 w 49"/>
                <a:gd name="T9" fmla="*/ 104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05"/>
                <a:gd name="T17" fmla="*/ 49 w 49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05">
                  <a:moveTo>
                    <a:pt x="27" y="104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48" y="0"/>
                  </a:lnTo>
                  <a:lnTo>
                    <a:pt x="27" y="10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15" name="Line 62"/>
            <p:cNvSpPr>
              <a:spLocks noChangeShapeType="1"/>
            </p:cNvSpPr>
            <p:nvPr/>
          </p:nvSpPr>
          <p:spPr bwMode="auto">
            <a:xfrm>
              <a:off x="3796" y="1784"/>
              <a:ext cx="0" cy="1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790" name="Group 66"/>
          <p:cNvGrpSpPr>
            <a:grpSpLocks/>
          </p:cNvGrpSpPr>
          <p:nvPr/>
        </p:nvGrpSpPr>
        <p:grpSpPr bwMode="auto">
          <a:xfrm>
            <a:off x="5969000" y="3403600"/>
            <a:ext cx="77788" cy="331788"/>
            <a:chOff x="3760" y="2144"/>
            <a:chExt cx="49" cy="209"/>
          </a:xfrm>
        </p:grpSpPr>
        <p:sp>
          <p:nvSpPr>
            <p:cNvPr id="31912" name="Freeform 64"/>
            <p:cNvSpPr>
              <a:spLocks/>
            </p:cNvSpPr>
            <p:nvPr/>
          </p:nvSpPr>
          <p:spPr bwMode="auto">
            <a:xfrm>
              <a:off x="3760" y="2248"/>
              <a:ext cx="49" cy="105"/>
            </a:xfrm>
            <a:custGeom>
              <a:avLst/>
              <a:gdLst>
                <a:gd name="T0" fmla="*/ 27 w 49"/>
                <a:gd name="T1" fmla="*/ 104 h 105"/>
                <a:gd name="T2" fmla="*/ 0 w 49"/>
                <a:gd name="T3" fmla="*/ 0 h 105"/>
                <a:gd name="T4" fmla="*/ 27 w 49"/>
                <a:gd name="T5" fmla="*/ 0 h 105"/>
                <a:gd name="T6" fmla="*/ 48 w 49"/>
                <a:gd name="T7" fmla="*/ 0 h 105"/>
                <a:gd name="T8" fmla="*/ 27 w 49"/>
                <a:gd name="T9" fmla="*/ 104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05"/>
                <a:gd name="T17" fmla="*/ 49 w 49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05">
                  <a:moveTo>
                    <a:pt x="27" y="104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48" y="0"/>
                  </a:lnTo>
                  <a:lnTo>
                    <a:pt x="27" y="10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13" name="Line 65"/>
            <p:cNvSpPr>
              <a:spLocks noChangeShapeType="1"/>
            </p:cNvSpPr>
            <p:nvPr/>
          </p:nvSpPr>
          <p:spPr bwMode="auto">
            <a:xfrm>
              <a:off x="3796" y="2144"/>
              <a:ext cx="0" cy="1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791" name="Rectangle 67"/>
          <p:cNvSpPr>
            <a:spLocks noChangeArrowheads="1"/>
          </p:cNvSpPr>
          <p:nvPr/>
        </p:nvSpPr>
        <p:spPr bwMode="auto">
          <a:xfrm>
            <a:off x="6969125" y="1254125"/>
            <a:ext cx="815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 charset="0"/>
              </a:rPr>
              <a:t>Stage 5</a:t>
            </a:r>
          </a:p>
        </p:txBody>
      </p:sp>
      <p:sp>
        <p:nvSpPr>
          <p:cNvPr id="31792" name="Rectangle 68"/>
          <p:cNvSpPr>
            <a:spLocks noChangeArrowheads="1"/>
          </p:cNvSpPr>
          <p:nvPr/>
        </p:nvSpPr>
        <p:spPr bwMode="auto">
          <a:xfrm>
            <a:off x="6969125" y="1597025"/>
            <a:ext cx="9048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Interpret-</a:t>
            </a:r>
          </a:p>
          <a:p>
            <a:pPr eaLnBrk="0" hangingPunct="0"/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93" name="Rectangle 69"/>
          <p:cNvSpPr>
            <a:spLocks noChangeArrowheads="1"/>
          </p:cNvSpPr>
          <p:nvPr/>
        </p:nvSpPr>
        <p:spPr bwMode="auto">
          <a:xfrm>
            <a:off x="6969125" y="1787525"/>
            <a:ext cx="5699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ation</a:t>
            </a:r>
          </a:p>
        </p:txBody>
      </p:sp>
      <p:sp>
        <p:nvSpPr>
          <p:cNvPr id="31794" name="Rectangle 70"/>
          <p:cNvSpPr>
            <a:spLocks noChangeArrowheads="1"/>
          </p:cNvSpPr>
          <p:nvPr/>
        </p:nvSpPr>
        <p:spPr bwMode="auto">
          <a:xfrm>
            <a:off x="6940550" y="1581150"/>
            <a:ext cx="901700" cy="558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95" name="Rectangle 71"/>
          <p:cNvSpPr>
            <a:spLocks noChangeArrowheads="1"/>
          </p:cNvSpPr>
          <p:nvPr/>
        </p:nvSpPr>
        <p:spPr bwMode="auto">
          <a:xfrm>
            <a:off x="6854825" y="2397125"/>
            <a:ext cx="1222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interpretation</a:t>
            </a:r>
          </a:p>
        </p:txBody>
      </p:sp>
      <p:sp>
        <p:nvSpPr>
          <p:cNvPr id="31796" name="Rectangle 72"/>
          <p:cNvSpPr>
            <a:spLocks noChangeArrowheads="1"/>
          </p:cNvSpPr>
          <p:nvPr/>
        </p:nvSpPr>
        <p:spPr bwMode="auto">
          <a:xfrm>
            <a:off x="6867525" y="2854325"/>
            <a:ext cx="1290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generalization</a:t>
            </a:r>
          </a:p>
        </p:txBody>
      </p:sp>
      <p:sp>
        <p:nvSpPr>
          <p:cNvPr id="31797" name="Rectangle 73"/>
          <p:cNvSpPr>
            <a:spLocks noChangeArrowheads="1"/>
          </p:cNvSpPr>
          <p:nvPr/>
        </p:nvSpPr>
        <p:spPr bwMode="auto">
          <a:xfrm>
            <a:off x="6994525" y="3311525"/>
            <a:ext cx="885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reporting</a:t>
            </a:r>
          </a:p>
        </p:txBody>
      </p:sp>
      <p:grpSp>
        <p:nvGrpSpPr>
          <p:cNvPr id="31798" name="Group 76"/>
          <p:cNvGrpSpPr>
            <a:grpSpLocks/>
          </p:cNvGrpSpPr>
          <p:nvPr/>
        </p:nvGrpSpPr>
        <p:grpSpPr bwMode="auto">
          <a:xfrm>
            <a:off x="7340600" y="2603500"/>
            <a:ext cx="77788" cy="331788"/>
            <a:chOff x="4624" y="1640"/>
            <a:chExt cx="49" cy="209"/>
          </a:xfrm>
        </p:grpSpPr>
        <p:sp>
          <p:nvSpPr>
            <p:cNvPr id="31910" name="Freeform 74"/>
            <p:cNvSpPr>
              <a:spLocks/>
            </p:cNvSpPr>
            <p:nvPr/>
          </p:nvSpPr>
          <p:spPr bwMode="auto">
            <a:xfrm>
              <a:off x="4624" y="1744"/>
              <a:ext cx="49" cy="105"/>
            </a:xfrm>
            <a:custGeom>
              <a:avLst/>
              <a:gdLst>
                <a:gd name="T0" fmla="*/ 27 w 49"/>
                <a:gd name="T1" fmla="*/ 104 h 105"/>
                <a:gd name="T2" fmla="*/ 0 w 49"/>
                <a:gd name="T3" fmla="*/ 0 h 105"/>
                <a:gd name="T4" fmla="*/ 27 w 49"/>
                <a:gd name="T5" fmla="*/ 0 h 105"/>
                <a:gd name="T6" fmla="*/ 48 w 49"/>
                <a:gd name="T7" fmla="*/ 0 h 105"/>
                <a:gd name="T8" fmla="*/ 27 w 49"/>
                <a:gd name="T9" fmla="*/ 104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05"/>
                <a:gd name="T17" fmla="*/ 49 w 49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05">
                  <a:moveTo>
                    <a:pt x="27" y="104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48" y="0"/>
                  </a:lnTo>
                  <a:lnTo>
                    <a:pt x="27" y="10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11" name="Line 75"/>
            <p:cNvSpPr>
              <a:spLocks noChangeShapeType="1"/>
            </p:cNvSpPr>
            <p:nvPr/>
          </p:nvSpPr>
          <p:spPr bwMode="auto">
            <a:xfrm>
              <a:off x="4660" y="1640"/>
              <a:ext cx="0" cy="1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799" name="Group 79"/>
          <p:cNvGrpSpPr>
            <a:grpSpLocks/>
          </p:cNvGrpSpPr>
          <p:nvPr/>
        </p:nvGrpSpPr>
        <p:grpSpPr bwMode="auto">
          <a:xfrm>
            <a:off x="7340600" y="3060700"/>
            <a:ext cx="77788" cy="331788"/>
            <a:chOff x="4624" y="1928"/>
            <a:chExt cx="49" cy="209"/>
          </a:xfrm>
        </p:grpSpPr>
        <p:sp>
          <p:nvSpPr>
            <p:cNvPr id="31908" name="Freeform 77"/>
            <p:cNvSpPr>
              <a:spLocks/>
            </p:cNvSpPr>
            <p:nvPr/>
          </p:nvSpPr>
          <p:spPr bwMode="auto">
            <a:xfrm>
              <a:off x="4624" y="2032"/>
              <a:ext cx="49" cy="105"/>
            </a:xfrm>
            <a:custGeom>
              <a:avLst/>
              <a:gdLst>
                <a:gd name="T0" fmla="*/ 27 w 49"/>
                <a:gd name="T1" fmla="*/ 104 h 105"/>
                <a:gd name="T2" fmla="*/ 0 w 49"/>
                <a:gd name="T3" fmla="*/ 0 h 105"/>
                <a:gd name="T4" fmla="*/ 27 w 49"/>
                <a:gd name="T5" fmla="*/ 0 h 105"/>
                <a:gd name="T6" fmla="*/ 48 w 49"/>
                <a:gd name="T7" fmla="*/ 0 h 105"/>
                <a:gd name="T8" fmla="*/ 27 w 49"/>
                <a:gd name="T9" fmla="*/ 104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05"/>
                <a:gd name="T17" fmla="*/ 49 w 49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05">
                  <a:moveTo>
                    <a:pt x="27" y="104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48" y="0"/>
                  </a:lnTo>
                  <a:lnTo>
                    <a:pt x="27" y="10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9" name="Line 78"/>
            <p:cNvSpPr>
              <a:spLocks noChangeShapeType="1"/>
            </p:cNvSpPr>
            <p:nvPr/>
          </p:nvSpPr>
          <p:spPr bwMode="auto">
            <a:xfrm>
              <a:off x="4660" y="1928"/>
              <a:ext cx="0" cy="1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800" name="Rectangle 80"/>
          <p:cNvSpPr>
            <a:spLocks noChangeArrowheads="1"/>
          </p:cNvSpPr>
          <p:nvPr/>
        </p:nvSpPr>
        <p:spPr bwMode="auto">
          <a:xfrm>
            <a:off x="2930525" y="4568825"/>
            <a:ext cx="6985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select </a:t>
            </a:r>
          </a:p>
          <a:p>
            <a:pPr eaLnBrk="0" hangingPunct="0"/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801" name="Rectangle 81"/>
          <p:cNvSpPr>
            <a:spLocks noChangeArrowheads="1"/>
          </p:cNvSpPr>
          <p:nvPr/>
        </p:nvSpPr>
        <p:spPr bwMode="auto">
          <a:xfrm>
            <a:off x="2854325" y="4759325"/>
            <a:ext cx="836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subjects</a:t>
            </a:r>
          </a:p>
        </p:txBody>
      </p:sp>
      <p:grpSp>
        <p:nvGrpSpPr>
          <p:cNvPr id="31802" name="Group 84"/>
          <p:cNvGrpSpPr>
            <a:grpSpLocks/>
          </p:cNvGrpSpPr>
          <p:nvPr/>
        </p:nvGrpSpPr>
        <p:grpSpPr bwMode="auto">
          <a:xfrm>
            <a:off x="3225800" y="4318000"/>
            <a:ext cx="77788" cy="331788"/>
            <a:chOff x="2032" y="2720"/>
            <a:chExt cx="49" cy="209"/>
          </a:xfrm>
        </p:grpSpPr>
        <p:sp>
          <p:nvSpPr>
            <p:cNvPr id="31906" name="Freeform 82"/>
            <p:cNvSpPr>
              <a:spLocks/>
            </p:cNvSpPr>
            <p:nvPr/>
          </p:nvSpPr>
          <p:spPr bwMode="auto">
            <a:xfrm>
              <a:off x="2032" y="2824"/>
              <a:ext cx="49" cy="105"/>
            </a:xfrm>
            <a:custGeom>
              <a:avLst/>
              <a:gdLst>
                <a:gd name="T0" fmla="*/ 27 w 49"/>
                <a:gd name="T1" fmla="*/ 104 h 105"/>
                <a:gd name="T2" fmla="*/ 0 w 49"/>
                <a:gd name="T3" fmla="*/ 0 h 105"/>
                <a:gd name="T4" fmla="*/ 27 w 49"/>
                <a:gd name="T5" fmla="*/ 0 h 105"/>
                <a:gd name="T6" fmla="*/ 48 w 49"/>
                <a:gd name="T7" fmla="*/ 0 h 105"/>
                <a:gd name="T8" fmla="*/ 27 w 49"/>
                <a:gd name="T9" fmla="*/ 104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05"/>
                <a:gd name="T17" fmla="*/ 49 w 49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05">
                  <a:moveTo>
                    <a:pt x="27" y="104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48" y="0"/>
                  </a:lnTo>
                  <a:lnTo>
                    <a:pt x="27" y="10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7" name="Line 83"/>
            <p:cNvSpPr>
              <a:spLocks noChangeShapeType="1"/>
            </p:cNvSpPr>
            <p:nvPr/>
          </p:nvSpPr>
          <p:spPr bwMode="auto">
            <a:xfrm>
              <a:off x="2068" y="2720"/>
              <a:ext cx="0" cy="1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803" name="Rectangle 85"/>
          <p:cNvSpPr>
            <a:spLocks noChangeArrowheads="1"/>
          </p:cNvSpPr>
          <p:nvPr/>
        </p:nvSpPr>
        <p:spPr bwMode="auto">
          <a:xfrm>
            <a:off x="2790825" y="5254625"/>
            <a:ext cx="12017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experimental</a:t>
            </a:r>
          </a:p>
          <a:p>
            <a:pPr eaLnBrk="0" hangingPunct="0"/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804" name="Rectangle 86"/>
          <p:cNvSpPr>
            <a:spLocks noChangeArrowheads="1"/>
          </p:cNvSpPr>
          <p:nvPr/>
        </p:nvSpPr>
        <p:spPr bwMode="auto">
          <a:xfrm>
            <a:off x="3032125" y="5445125"/>
            <a:ext cx="708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design</a:t>
            </a:r>
          </a:p>
        </p:txBody>
      </p:sp>
      <p:grpSp>
        <p:nvGrpSpPr>
          <p:cNvPr id="31805" name="Group 89"/>
          <p:cNvGrpSpPr>
            <a:grpSpLocks/>
          </p:cNvGrpSpPr>
          <p:nvPr/>
        </p:nvGrpSpPr>
        <p:grpSpPr bwMode="auto">
          <a:xfrm>
            <a:off x="3225800" y="5003800"/>
            <a:ext cx="77788" cy="331788"/>
            <a:chOff x="2032" y="3152"/>
            <a:chExt cx="49" cy="209"/>
          </a:xfrm>
        </p:grpSpPr>
        <p:sp>
          <p:nvSpPr>
            <p:cNvPr id="31904" name="Freeform 87"/>
            <p:cNvSpPr>
              <a:spLocks/>
            </p:cNvSpPr>
            <p:nvPr/>
          </p:nvSpPr>
          <p:spPr bwMode="auto">
            <a:xfrm>
              <a:off x="2032" y="3256"/>
              <a:ext cx="49" cy="105"/>
            </a:xfrm>
            <a:custGeom>
              <a:avLst/>
              <a:gdLst>
                <a:gd name="T0" fmla="*/ 27 w 49"/>
                <a:gd name="T1" fmla="*/ 104 h 105"/>
                <a:gd name="T2" fmla="*/ 0 w 49"/>
                <a:gd name="T3" fmla="*/ 0 h 105"/>
                <a:gd name="T4" fmla="*/ 27 w 49"/>
                <a:gd name="T5" fmla="*/ 0 h 105"/>
                <a:gd name="T6" fmla="*/ 48 w 49"/>
                <a:gd name="T7" fmla="*/ 0 h 105"/>
                <a:gd name="T8" fmla="*/ 27 w 49"/>
                <a:gd name="T9" fmla="*/ 104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05"/>
                <a:gd name="T17" fmla="*/ 49 w 49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05">
                  <a:moveTo>
                    <a:pt x="27" y="104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48" y="0"/>
                  </a:lnTo>
                  <a:lnTo>
                    <a:pt x="27" y="10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5" name="Line 88"/>
            <p:cNvSpPr>
              <a:spLocks noChangeShapeType="1"/>
            </p:cNvSpPr>
            <p:nvPr/>
          </p:nvSpPr>
          <p:spPr bwMode="auto">
            <a:xfrm>
              <a:off x="2068" y="3152"/>
              <a:ext cx="0" cy="1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806" name="Rectangle 90"/>
          <p:cNvSpPr>
            <a:spLocks noChangeArrowheads="1"/>
          </p:cNvSpPr>
          <p:nvPr/>
        </p:nvSpPr>
        <p:spPr bwMode="auto">
          <a:xfrm>
            <a:off x="4289425" y="2460625"/>
            <a:ext cx="11033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preliminary </a:t>
            </a:r>
          </a:p>
          <a:p>
            <a:pPr eaLnBrk="0" hangingPunct="0"/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807" name="Rectangle 91"/>
          <p:cNvSpPr>
            <a:spLocks noChangeArrowheads="1"/>
          </p:cNvSpPr>
          <p:nvPr/>
        </p:nvSpPr>
        <p:spPr bwMode="auto">
          <a:xfrm>
            <a:off x="4479925" y="2651125"/>
            <a:ext cx="708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testing</a:t>
            </a:r>
          </a:p>
        </p:txBody>
      </p:sp>
      <p:sp>
        <p:nvSpPr>
          <p:cNvPr id="31808" name="Freeform 92"/>
          <p:cNvSpPr>
            <a:spLocks/>
          </p:cNvSpPr>
          <p:nvPr/>
        </p:nvSpPr>
        <p:spPr bwMode="auto">
          <a:xfrm>
            <a:off x="1790700" y="2603500"/>
            <a:ext cx="801688" cy="2744788"/>
          </a:xfrm>
          <a:custGeom>
            <a:avLst/>
            <a:gdLst>
              <a:gd name="T0" fmla="*/ 0 w 505"/>
              <a:gd name="T1" fmla="*/ 2286001 h 1729"/>
              <a:gd name="T2" fmla="*/ 0 w 505"/>
              <a:gd name="T3" fmla="*/ 2743201 h 1729"/>
              <a:gd name="T4" fmla="*/ 800100 w 505"/>
              <a:gd name="T5" fmla="*/ 2743201 h 1729"/>
              <a:gd name="T6" fmla="*/ 800100 w 505"/>
              <a:gd name="T7" fmla="*/ 0 h 1729"/>
              <a:gd name="T8" fmla="*/ 0 60000 65536"/>
              <a:gd name="T9" fmla="*/ 0 60000 65536"/>
              <a:gd name="T10" fmla="*/ 0 60000 65536"/>
              <a:gd name="T11" fmla="*/ 0 60000 65536"/>
              <a:gd name="T12" fmla="*/ 0 w 505"/>
              <a:gd name="T13" fmla="*/ 0 h 1729"/>
              <a:gd name="T14" fmla="*/ 505 w 505"/>
              <a:gd name="T15" fmla="*/ 1729 h 17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5" h="1729">
                <a:moveTo>
                  <a:pt x="0" y="1440"/>
                </a:moveTo>
                <a:lnTo>
                  <a:pt x="0" y="1728"/>
                </a:lnTo>
                <a:lnTo>
                  <a:pt x="504" y="1728"/>
                </a:lnTo>
                <a:lnTo>
                  <a:pt x="504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1809" name="Group 95"/>
          <p:cNvGrpSpPr>
            <a:grpSpLocks/>
          </p:cNvGrpSpPr>
          <p:nvPr/>
        </p:nvGrpSpPr>
        <p:grpSpPr bwMode="auto">
          <a:xfrm>
            <a:off x="2590800" y="2552700"/>
            <a:ext cx="217488" cy="90488"/>
            <a:chOff x="1632" y="1608"/>
            <a:chExt cx="137" cy="57"/>
          </a:xfrm>
        </p:grpSpPr>
        <p:sp>
          <p:nvSpPr>
            <p:cNvPr id="31902" name="Freeform 93"/>
            <p:cNvSpPr>
              <a:spLocks/>
            </p:cNvSpPr>
            <p:nvPr/>
          </p:nvSpPr>
          <p:spPr bwMode="auto">
            <a:xfrm>
              <a:off x="1656" y="1608"/>
              <a:ext cx="113" cy="57"/>
            </a:xfrm>
            <a:custGeom>
              <a:avLst/>
              <a:gdLst>
                <a:gd name="T0" fmla="*/ 112 w 113"/>
                <a:gd name="T1" fmla="*/ 28 h 57"/>
                <a:gd name="T2" fmla="*/ 0 w 113"/>
                <a:gd name="T3" fmla="*/ 56 h 57"/>
                <a:gd name="T4" fmla="*/ 0 w 113"/>
                <a:gd name="T5" fmla="*/ 28 h 57"/>
                <a:gd name="T6" fmla="*/ 0 w 113"/>
                <a:gd name="T7" fmla="*/ 0 h 57"/>
                <a:gd name="T8" fmla="*/ 112 w 113"/>
                <a:gd name="T9" fmla="*/ 28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3"/>
                <a:gd name="T16" fmla="*/ 0 h 57"/>
                <a:gd name="T17" fmla="*/ 113 w 113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3" h="57">
                  <a:moveTo>
                    <a:pt x="112" y="28"/>
                  </a:moveTo>
                  <a:lnTo>
                    <a:pt x="0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112" y="2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3" name="Line 94"/>
            <p:cNvSpPr>
              <a:spLocks noChangeShapeType="1"/>
            </p:cNvSpPr>
            <p:nvPr/>
          </p:nvSpPr>
          <p:spPr bwMode="auto">
            <a:xfrm>
              <a:off x="1632" y="164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810" name="Freeform 96"/>
          <p:cNvSpPr>
            <a:spLocks/>
          </p:cNvSpPr>
          <p:nvPr/>
        </p:nvSpPr>
        <p:spPr bwMode="auto">
          <a:xfrm>
            <a:off x="3276600" y="2603500"/>
            <a:ext cx="801688" cy="3201988"/>
          </a:xfrm>
          <a:custGeom>
            <a:avLst/>
            <a:gdLst>
              <a:gd name="T0" fmla="*/ 0 w 505"/>
              <a:gd name="T1" fmla="*/ 3086101 h 2017"/>
              <a:gd name="T2" fmla="*/ 0 w 505"/>
              <a:gd name="T3" fmla="*/ 3200401 h 2017"/>
              <a:gd name="T4" fmla="*/ 800100 w 505"/>
              <a:gd name="T5" fmla="*/ 3200401 h 2017"/>
              <a:gd name="T6" fmla="*/ 800100 w 505"/>
              <a:gd name="T7" fmla="*/ 0 h 2017"/>
              <a:gd name="T8" fmla="*/ 0 60000 65536"/>
              <a:gd name="T9" fmla="*/ 0 60000 65536"/>
              <a:gd name="T10" fmla="*/ 0 60000 65536"/>
              <a:gd name="T11" fmla="*/ 0 60000 65536"/>
              <a:gd name="T12" fmla="*/ 0 w 505"/>
              <a:gd name="T13" fmla="*/ 0 h 2017"/>
              <a:gd name="T14" fmla="*/ 505 w 505"/>
              <a:gd name="T15" fmla="*/ 2017 h 20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5" h="2017">
                <a:moveTo>
                  <a:pt x="0" y="1944"/>
                </a:moveTo>
                <a:lnTo>
                  <a:pt x="0" y="2016"/>
                </a:lnTo>
                <a:lnTo>
                  <a:pt x="504" y="2016"/>
                </a:lnTo>
                <a:lnTo>
                  <a:pt x="504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1811" name="Group 99"/>
          <p:cNvGrpSpPr>
            <a:grpSpLocks/>
          </p:cNvGrpSpPr>
          <p:nvPr/>
        </p:nvGrpSpPr>
        <p:grpSpPr bwMode="auto">
          <a:xfrm>
            <a:off x="4076700" y="2552700"/>
            <a:ext cx="217488" cy="90488"/>
            <a:chOff x="2568" y="1608"/>
            <a:chExt cx="137" cy="57"/>
          </a:xfrm>
        </p:grpSpPr>
        <p:sp>
          <p:nvSpPr>
            <p:cNvPr id="31900" name="Freeform 97"/>
            <p:cNvSpPr>
              <a:spLocks/>
            </p:cNvSpPr>
            <p:nvPr/>
          </p:nvSpPr>
          <p:spPr bwMode="auto">
            <a:xfrm>
              <a:off x="2592" y="1608"/>
              <a:ext cx="113" cy="57"/>
            </a:xfrm>
            <a:custGeom>
              <a:avLst/>
              <a:gdLst>
                <a:gd name="T0" fmla="*/ 112 w 113"/>
                <a:gd name="T1" fmla="*/ 28 h 57"/>
                <a:gd name="T2" fmla="*/ 0 w 113"/>
                <a:gd name="T3" fmla="*/ 56 h 57"/>
                <a:gd name="T4" fmla="*/ 0 w 113"/>
                <a:gd name="T5" fmla="*/ 28 h 57"/>
                <a:gd name="T6" fmla="*/ 0 w 113"/>
                <a:gd name="T7" fmla="*/ 0 h 57"/>
                <a:gd name="T8" fmla="*/ 112 w 113"/>
                <a:gd name="T9" fmla="*/ 28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3"/>
                <a:gd name="T16" fmla="*/ 0 h 57"/>
                <a:gd name="T17" fmla="*/ 113 w 113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3" h="57">
                  <a:moveTo>
                    <a:pt x="112" y="28"/>
                  </a:moveTo>
                  <a:lnTo>
                    <a:pt x="0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112" y="2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1" name="Line 98"/>
            <p:cNvSpPr>
              <a:spLocks noChangeShapeType="1"/>
            </p:cNvSpPr>
            <p:nvPr/>
          </p:nvSpPr>
          <p:spPr bwMode="auto">
            <a:xfrm>
              <a:off x="2568" y="164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812" name="Freeform 100"/>
          <p:cNvSpPr>
            <a:spLocks/>
          </p:cNvSpPr>
          <p:nvPr/>
        </p:nvSpPr>
        <p:spPr bwMode="auto">
          <a:xfrm>
            <a:off x="4762500" y="2603500"/>
            <a:ext cx="687388" cy="1487488"/>
          </a:xfrm>
          <a:custGeom>
            <a:avLst/>
            <a:gdLst>
              <a:gd name="T0" fmla="*/ 0 w 433"/>
              <a:gd name="T1" fmla="*/ 1244600 h 937"/>
              <a:gd name="T2" fmla="*/ 0 w 433"/>
              <a:gd name="T3" fmla="*/ 1485900 h 937"/>
              <a:gd name="T4" fmla="*/ 685800 w 433"/>
              <a:gd name="T5" fmla="*/ 1485900 h 937"/>
              <a:gd name="T6" fmla="*/ 685800 w 433"/>
              <a:gd name="T7" fmla="*/ 0 h 937"/>
              <a:gd name="T8" fmla="*/ 0 60000 65536"/>
              <a:gd name="T9" fmla="*/ 0 60000 65536"/>
              <a:gd name="T10" fmla="*/ 0 60000 65536"/>
              <a:gd name="T11" fmla="*/ 0 60000 65536"/>
              <a:gd name="T12" fmla="*/ 0 w 433"/>
              <a:gd name="T13" fmla="*/ 0 h 937"/>
              <a:gd name="T14" fmla="*/ 433 w 433"/>
              <a:gd name="T15" fmla="*/ 937 h 9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3" h="937">
                <a:moveTo>
                  <a:pt x="0" y="784"/>
                </a:moveTo>
                <a:lnTo>
                  <a:pt x="0" y="936"/>
                </a:lnTo>
                <a:lnTo>
                  <a:pt x="432" y="936"/>
                </a:lnTo>
                <a:lnTo>
                  <a:pt x="432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1813" name="Group 103"/>
          <p:cNvGrpSpPr>
            <a:grpSpLocks/>
          </p:cNvGrpSpPr>
          <p:nvPr/>
        </p:nvGrpSpPr>
        <p:grpSpPr bwMode="auto">
          <a:xfrm>
            <a:off x="5448300" y="2552700"/>
            <a:ext cx="217488" cy="90488"/>
            <a:chOff x="3432" y="1608"/>
            <a:chExt cx="137" cy="57"/>
          </a:xfrm>
        </p:grpSpPr>
        <p:sp>
          <p:nvSpPr>
            <p:cNvPr id="31898" name="Freeform 101"/>
            <p:cNvSpPr>
              <a:spLocks/>
            </p:cNvSpPr>
            <p:nvPr/>
          </p:nvSpPr>
          <p:spPr bwMode="auto">
            <a:xfrm>
              <a:off x="3456" y="1608"/>
              <a:ext cx="113" cy="57"/>
            </a:xfrm>
            <a:custGeom>
              <a:avLst/>
              <a:gdLst>
                <a:gd name="T0" fmla="*/ 112 w 113"/>
                <a:gd name="T1" fmla="*/ 28 h 57"/>
                <a:gd name="T2" fmla="*/ 0 w 113"/>
                <a:gd name="T3" fmla="*/ 56 h 57"/>
                <a:gd name="T4" fmla="*/ 0 w 113"/>
                <a:gd name="T5" fmla="*/ 28 h 57"/>
                <a:gd name="T6" fmla="*/ 0 w 113"/>
                <a:gd name="T7" fmla="*/ 0 h 57"/>
                <a:gd name="T8" fmla="*/ 112 w 113"/>
                <a:gd name="T9" fmla="*/ 28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3"/>
                <a:gd name="T16" fmla="*/ 0 h 57"/>
                <a:gd name="T17" fmla="*/ 113 w 113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3" h="57">
                  <a:moveTo>
                    <a:pt x="112" y="28"/>
                  </a:moveTo>
                  <a:lnTo>
                    <a:pt x="0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112" y="2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9" name="Line 102"/>
            <p:cNvSpPr>
              <a:spLocks noChangeShapeType="1"/>
            </p:cNvSpPr>
            <p:nvPr/>
          </p:nvSpPr>
          <p:spPr bwMode="auto">
            <a:xfrm>
              <a:off x="3432" y="164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814" name="Freeform 104"/>
          <p:cNvSpPr>
            <a:spLocks/>
          </p:cNvSpPr>
          <p:nvPr/>
        </p:nvSpPr>
        <p:spPr bwMode="auto">
          <a:xfrm>
            <a:off x="6019800" y="2603500"/>
            <a:ext cx="687388" cy="1944688"/>
          </a:xfrm>
          <a:custGeom>
            <a:avLst/>
            <a:gdLst>
              <a:gd name="T0" fmla="*/ 0 w 433"/>
              <a:gd name="T1" fmla="*/ 1485900 h 1225"/>
              <a:gd name="T2" fmla="*/ 0 w 433"/>
              <a:gd name="T3" fmla="*/ 1943101 h 1225"/>
              <a:gd name="T4" fmla="*/ 685800 w 433"/>
              <a:gd name="T5" fmla="*/ 1943101 h 1225"/>
              <a:gd name="T6" fmla="*/ 685800 w 433"/>
              <a:gd name="T7" fmla="*/ 0 h 1225"/>
              <a:gd name="T8" fmla="*/ 0 60000 65536"/>
              <a:gd name="T9" fmla="*/ 0 60000 65536"/>
              <a:gd name="T10" fmla="*/ 0 60000 65536"/>
              <a:gd name="T11" fmla="*/ 0 60000 65536"/>
              <a:gd name="T12" fmla="*/ 0 w 433"/>
              <a:gd name="T13" fmla="*/ 0 h 1225"/>
              <a:gd name="T14" fmla="*/ 433 w 433"/>
              <a:gd name="T15" fmla="*/ 1225 h 12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3" h="1225">
                <a:moveTo>
                  <a:pt x="0" y="936"/>
                </a:moveTo>
                <a:lnTo>
                  <a:pt x="0" y="1224"/>
                </a:lnTo>
                <a:lnTo>
                  <a:pt x="432" y="1224"/>
                </a:lnTo>
                <a:lnTo>
                  <a:pt x="432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1815" name="Group 107"/>
          <p:cNvGrpSpPr>
            <a:grpSpLocks/>
          </p:cNvGrpSpPr>
          <p:nvPr/>
        </p:nvGrpSpPr>
        <p:grpSpPr bwMode="auto">
          <a:xfrm>
            <a:off x="6705600" y="2552700"/>
            <a:ext cx="217488" cy="90488"/>
            <a:chOff x="4224" y="1608"/>
            <a:chExt cx="137" cy="57"/>
          </a:xfrm>
        </p:grpSpPr>
        <p:sp>
          <p:nvSpPr>
            <p:cNvPr id="31896" name="Freeform 105"/>
            <p:cNvSpPr>
              <a:spLocks/>
            </p:cNvSpPr>
            <p:nvPr/>
          </p:nvSpPr>
          <p:spPr bwMode="auto">
            <a:xfrm>
              <a:off x="4248" y="1608"/>
              <a:ext cx="113" cy="57"/>
            </a:xfrm>
            <a:custGeom>
              <a:avLst/>
              <a:gdLst>
                <a:gd name="T0" fmla="*/ 112 w 113"/>
                <a:gd name="T1" fmla="*/ 28 h 57"/>
                <a:gd name="T2" fmla="*/ 0 w 113"/>
                <a:gd name="T3" fmla="*/ 56 h 57"/>
                <a:gd name="T4" fmla="*/ 0 w 113"/>
                <a:gd name="T5" fmla="*/ 28 h 57"/>
                <a:gd name="T6" fmla="*/ 0 w 113"/>
                <a:gd name="T7" fmla="*/ 0 h 57"/>
                <a:gd name="T8" fmla="*/ 112 w 113"/>
                <a:gd name="T9" fmla="*/ 28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3"/>
                <a:gd name="T16" fmla="*/ 0 h 57"/>
                <a:gd name="T17" fmla="*/ 113 w 113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3" h="57">
                  <a:moveTo>
                    <a:pt x="112" y="28"/>
                  </a:moveTo>
                  <a:lnTo>
                    <a:pt x="0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112" y="2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7" name="Line 106"/>
            <p:cNvSpPr>
              <a:spLocks noChangeShapeType="1"/>
            </p:cNvSpPr>
            <p:nvPr/>
          </p:nvSpPr>
          <p:spPr bwMode="auto">
            <a:xfrm>
              <a:off x="4224" y="164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816" name="Line 108"/>
          <p:cNvSpPr>
            <a:spLocks noChangeShapeType="1"/>
          </p:cNvSpPr>
          <p:nvPr/>
        </p:nvSpPr>
        <p:spPr bwMode="auto">
          <a:xfrm>
            <a:off x="7397750" y="3632200"/>
            <a:ext cx="0" cy="2286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817" name="Group 119"/>
          <p:cNvGrpSpPr>
            <a:grpSpLocks/>
          </p:cNvGrpSpPr>
          <p:nvPr/>
        </p:nvGrpSpPr>
        <p:grpSpPr bwMode="auto">
          <a:xfrm>
            <a:off x="7397750" y="3632200"/>
            <a:ext cx="0" cy="2159000"/>
            <a:chOff x="4660" y="2288"/>
            <a:chExt cx="0" cy="1360"/>
          </a:xfrm>
        </p:grpSpPr>
        <p:sp>
          <p:nvSpPr>
            <p:cNvPr id="31886" name="Line 109"/>
            <p:cNvSpPr>
              <a:spLocks noChangeShapeType="1"/>
            </p:cNvSpPr>
            <p:nvPr/>
          </p:nvSpPr>
          <p:spPr bwMode="auto">
            <a:xfrm>
              <a:off x="4660" y="2288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87" name="Line 110"/>
            <p:cNvSpPr>
              <a:spLocks noChangeShapeType="1"/>
            </p:cNvSpPr>
            <p:nvPr/>
          </p:nvSpPr>
          <p:spPr bwMode="auto">
            <a:xfrm>
              <a:off x="4660" y="2432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88" name="Line 111"/>
            <p:cNvSpPr>
              <a:spLocks noChangeShapeType="1"/>
            </p:cNvSpPr>
            <p:nvPr/>
          </p:nvSpPr>
          <p:spPr bwMode="auto">
            <a:xfrm>
              <a:off x="4660" y="257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89" name="Line 112"/>
            <p:cNvSpPr>
              <a:spLocks noChangeShapeType="1"/>
            </p:cNvSpPr>
            <p:nvPr/>
          </p:nvSpPr>
          <p:spPr bwMode="auto">
            <a:xfrm>
              <a:off x="4660" y="2720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90" name="Line 113"/>
            <p:cNvSpPr>
              <a:spLocks noChangeShapeType="1"/>
            </p:cNvSpPr>
            <p:nvPr/>
          </p:nvSpPr>
          <p:spPr bwMode="auto">
            <a:xfrm>
              <a:off x="4660" y="2864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91" name="Line 114"/>
            <p:cNvSpPr>
              <a:spLocks noChangeShapeType="1"/>
            </p:cNvSpPr>
            <p:nvPr/>
          </p:nvSpPr>
          <p:spPr bwMode="auto">
            <a:xfrm>
              <a:off x="4660" y="3008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92" name="Line 115"/>
            <p:cNvSpPr>
              <a:spLocks noChangeShapeType="1"/>
            </p:cNvSpPr>
            <p:nvPr/>
          </p:nvSpPr>
          <p:spPr bwMode="auto">
            <a:xfrm>
              <a:off x="4660" y="3152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93" name="Line 116"/>
            <p:cNvSpPr>
              <a:spLocks noChangeShapeType="1"/>
            </p:cNvSpPr>
            <p:nvPr/>
          </p:nvSpPr>
          <p:spPr bwMode="auto">
            <a:xfrm>
              <a:off x="4660" y="329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94" name="Line 117"/>
            <p:cNvSpPr>
              <a:spLocks noChangeShapeType="1"/>
            </p:cNvSpPr>
            <p:nvPr/>
          </p:nvSpPr>
          <p:spPr bwMode="auto">
            <a:xfrm>
              <a:off x="4660" y="3440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95" name="Line 118"/>
            <p:cNvSpPr>
              <a:spLocks noChangeShapeType="1"/>
            </p:cNvSpPr>
            <p:nvPr/>
          </p:nvSpPr>
          <p:spPr bwMode="auto">
            <a:xfrm>
              <a:off x="4660" y="3584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818" name="Line 120"/>
          <p:cNvSpPr>
            <a:spLocks noChangeShapeType="1"/>
          </p:cNvSpPr>
          <p:nvPr/>
        </p:nvSpPr>
        <p:spPr bwMode="auto">
          <a:xfrm flipH="1">
            <a:off x="1270000" y="5924550"/>
            <a:ext cx="6121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819" name="Group 148"/>
          <p:cNvGrpSpPr>
            <a:grpSpLocks/>
          </p:cNvGrpSpPr>
          <p:nvPr/>
        </p:nvGrpSpPr>
        <p:grpSpPr bwMode="auto">
          <a:xfrm>
            <a:off x="1333500" y="5924550"/>
            <a:ext cx="6045200" cy="0"/>
            <a:chOff x="840" y="3732"/>
            <a:chExt cx="3808" cy="0"/>
          </a:xfrm>
        </p:grpSpPr>
        <p:sp>
          <p:nvSpPr>
            <p:cNvPr id="31859" name="Line 121"/>
            <p:cNvSpPr>
              <a:spLocks noChangeShapeType="1"/>
            </p:cNvSpPr>
            <p:nvPr/>
          </p:nvSpPr>
          <p:spPr bwMode="auto">
            <a:xfrm flipH="1">
              <a:off x="4584" y="3732"/>
              <a:ext cx="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60" name="Line 122"/>
            <p:cNvSpPr>
              <a:spLocks noChangeShapeType="1"/>
            </p:cNvSpPr>
            <p:nvPr/>
          </p:nvSpPr>
          <p:spPr bwMode="auto">
            <a:xfrm flipH="1">
              <a:off x="4440" y="3732"/>
              <a:ext cx="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61" name="Line 123"/>
            <p:cNvSpPr>
              <a:spLocks noChangeShapeType="1"/>
            </p:cNvSpPr>
            <p:nvPr/>
          </p:nvSpPr>
          <p:spPr bwMode="auto">
            <a:xfrm flipH="1">
              <a:off x="4296" y="3732"/>
              <a:ext cx="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62" name="Line 124"/>
            <p:cNvSpPr>
              <a:spLocks noChangeShapeType="1"/>
            </p:cNvSpPr>
            <p:nvPr/>
          </p:nvSpPr>
          <p:spPr bwMode="auto">
            <a:xfrm flipH="1">
              <a:off x="4152" y="3732"/>
              <a:ext cx="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63" name="Line 125"/>
            <p:cNvSpPr>
              <a:spLocks noChangeShapeType="1"/>
            </p:cNvSpPr>
            <p:nvPr/>
          </p:nvSpPr>
          <p:spPr bwMode="auto">
            <a:xfrm flipH="1">
              <a:off x="4008" y="3732"/>
              <a:ext cx="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64" name="Line 126"/>
            <p:cNvSpPr>
              <a:spLocks noChangeShapeType="1"/>
            </p:cNvSpPr>
            <p:nvPr/>
          </p:nvSpPr>
          <p:spPr bwMode="auto">
            <a:xfrm flipH="1">
              <a:off x="3864" y="3732"/>
              <a:ext cx="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65" name="Line 127"/>
            <p:cNvSpPr>
              <a:spLocks noChangeShapeType="1"/>
            </p:cNvSpPr>
            <p:nvPr/>
          </p:nvSpPr>
          <p:spPr bwMode="auto">
            <a:xfrm flipH="1">
              <a:off x="3720" y="3732"/>
              <a:ext cx="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66" name="Line 128"/>
            <p:cNvSpPr>
              <a:spLocks noChangeShapeType="1"/>
            </p:cNvSpPr>
            <p:nvPr/>
          </p:nvSpPr>
          <p:spPr bwMode="auto">
            <a:xfrm flipH="1">
              <a:off x="3576" y="3732"/>
              <a:ext cx="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67" name="Line 129"/>
            <p:cNvSpPr>
              <a:spLocks noChangeShapeType="1"/>
            </p:cNvSpPr>
            <p:nvPr/>
          </p:nvSpPr>
          <p:spPr bwMode="auto">
            <a:xfrm flipH="1">
              <a:off x="3432" y="3732"/>
              <a:ext cx="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68" name="Line 130"/>
            <p:cNvSpPr>
              <a:spLocks noChangeShapeType="1"/>
            </p:cNvSpPr>
            <p:nvPr/>
          </p:nvSpPr>
          <p:spPr bwMode="auto">
            <a:xfrm flipH="1">
              <a:off x="3288" y="3732"/>
              <a:ext cx="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69" name="Line 131"/>
            <p:cNvSpPr>
              <a:spLocks noChangeShapeType="1"/>
            </p:cNvSpPr>
            <p:nvPr/>
          </p:nvSpPr>
          <p:spPr bwMode="auto">
            <a:xfrm flipH="1">
              <a:off x="3144" y="3732"/>
              <a:ext cx="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70" name="Line 132"/>
            <p:cNvSpPr>
              <a:spLocks noChangeShapeType="1"/>
            </p:cNvSpPr>
            <p:nvPr/>
          </p:nvSpPr>
          <p:spPr bwMode="auto">
            <a:xfrm flipH="1">
              <a:off x="3000" y="3732"/>
              <a:ext cx="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71" name="Line 133"/>
            <p:cNvSpPr>
              <a:spLocks noChangeShapeType="1"/>
            </p:cNvSpPr>
            <p:nvPr/>
          </p:nvSpPr>
          <p:spPr bwMode="auto">
            <a:xfrm flipH="1">
              <a:off x="2856" y="3732"/>
              <a:ext cx="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72" name="Line 134"/>
            <p:cNvSpPr>
              <a:spLocks noChangeShapeType="1"/>
            </p:cNvSpPr>
            <p:nvPr/>
          </p:nvSpPr>
          <p:spPr bwMode="auto">
            <a:xfrm flipH="1">
              <a:off x="2712" y="3732"/>
              <a:ext cx="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73" name="Line 135"/>
            <p:cNvSpPr>
              <a:spLocks noChangeShapeType="1"/>
            </p:cNvSpPr>
            <p:nvPr/>
          </p:nvSpPr>
          <p:spPr bwMode="auto">
            <a:xfrm flipH="1">
              <a:off x="2568" y="3732"/>
              <a:ext cx="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74" name="Line 136"/>
            <p:cNvSpPr>
              <a:spLocks noChangeShapeType="1"/>
            </p:cNvSpPr>
            <p:nvPr/>
          </p:nvSpPr>
          <p:spPr bwMode="auto">
            <a:xfrm flipH="1">
              <a:off x="2424" y="3732"/>
              <a:ext cx="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75" name="Line 137"/>
            <p:cNvSpPr>
              <a:spLocks noChangeShapeType="1"/>
            </p:cNvSpPr>
            <p:nvPr/>
          </p:nvSpPr>
          <p:spPr bwMode="auto">
            <a:xfrm flipH="1">
              <a:off x="2280" y="3732"/>
              <a:ext cx="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76" name="Line 138"/>
            <p:cNvSpPr>
              <a:spLocks noChangeShapeType="1"/>
            </p:cNvSpPr>
            <p:nvPr/>
          </p:nvSpPr>
          <p:spPr bwMode="auto">
            <a:xfrm flipH="1">
              <a:off x="2136" y="3732"/>
              <a:ext cx="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77" name="Line 139"/>
            <p:cNvSpPr>
              <a:spLocks noChangeShapeType="1"/>
            </p:cNvSpPr>
            <p:nvPr/>
          </p:nvSpPr>
          <p:spPr bwMode="auto">
            <a:xfrm flipH="1">
              <a:off x="1992" y="3732"/>
              <a:ext cx="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78" name="Line 140"/>
            <p:cNvSpPr>
              <a:spLocks noChangeShapeType="1"/>
            </p:cNvSpPr>
            <p:nvPr/>
          </p:nvSpPr>
          <p:spPr bwMode="auto">
            <a:xfrm flipH="1">
              <a:off x="1848" y="3732"/>
              <a:ext cx="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79" name="Line 141"/>
            <p:cNvSpPr>
              <a:spLocks noChangeShapeType="1"/>
            </p:cNvSpPr>
            <p:nvPr/>
          </p:nvSpPr>
          <p:spPr bwMode="auto">
            <a:xfrm flipH="1">
              <a:off x="1704" y="3732"/>
              <a:ext cx="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80" name="Line 142"/>
            <p:cNvSpPr>
              <a:spLocks noChangeShapeType="1"/>
            </p:cNvSpPr>
            <p:nvPr/>
          </p:nvSpPr>
          <p:spPr bwMode="auto">
            <a:xfrm flipH="1">
              <a:off x="1560" y="3732"/>
              <a:ext cx="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81" name="Line 143"/>
            <p:cNvSpPr>
              <a:spLocks noChangeShapeType="1"/>
            </p:cNvSpPr>
            <p:nvPr/>
          </p:nvSpPr>
          <p:spPr bwMode="auto">
            <a:xfrm flipH="1">
              <a:off x="1416" y="3732"/>
              <a:ext cx="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82" name="Line 144"/>
            <p:cNvSpPr>
              <a:spLocks noChangeShapeType="1"/>
            </p:cNvSpPr>
            <p:nvPr/>
          </p:nvSpPr>
          <p:spPr bwMode="auto">
            <a:xfrm flipH="1">
              <a:off x="1272" y="3732"/>
              <a:ext cx="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83" name="Line 145"/>
            <p:cNvSpPr>
              <a:spLocks noChangeShapeType="1"/>
            </p:cNvSpPr>
            <p:nvPr/>
          </p:nvSpPr>
          <p:spPr bwMode="auto">
            <a:xfrm flipH="1">
              <a:off x="1128" y="3732"/>
              <a:ext cx="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84" name="Line 146"/>
            <p:cNvSpPr>
              <a:spLocks noChangeShapeType="1"/>
            </p:cNvSpPr>
            <p:nvPr/>
          </p:nvSpPr>
          <p:spPr bwMode="auto">
            <a:xfrm flipH="1">
              <a:off x="984" y="3732"/>
              <a:ext cx="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85" name="Line 147"/>
            <p:cNvSpPr>
              <a:spLocks noChangeShapeType="1"/>
            </p:cNvSpPr>
            <p:nvPr/>
          </p:nvSpPr>
          <p:spPr bwMode="auto">
            <a:xfrm flipH="1">
              <a:off x="840" y="3732"/>
              <a:ext cx="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820" name="Line 149"/>
          <p:cNvSpPr>
            <a:spLocks noChangeShapeType="1"/>
          </p:cNvSpPr>
          <p:nvPr/>
        </p:nvSpPr>
        <p:spPr bwMode="auto">
          <a:xfrm flipV="1">
            <a:off x="1276350" y="2552700"/>
            <a:ext cx="0" cy="3327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821" name="Group 165"/>
          <p:cNvGrpSpPr>
            <a:grpSpLocks/>
          </p:cNvGrpSpPr>
          <p:nvPr/>
        </p:nvGrpSpPr>
        <p:grpSpPr bwMode="auto">
          <a:xfrm>
            <a:off x="1276350" y="2565400"/>
            <a:ext cx="0" cy="3302000"/>
            <a:chOff x="804" y="1616"/>
            <a:chExt cx="0" cy="2080"/>
          </a:xfrm>
        </p:grpSpPr>
        <p:sp>
          <p:nvSpPr>
            <p:cNvPr id="31844" name="Line 150"/>
            <p:cNvSpPr>
              <a:spLocks noChangeShapeType="1"/>
            </p:cNvSpPr>
            <p:nvPr/>
          </p:nvSpPr>
          <p:spPr bwMode="auto">
            <a:xfrm flipV="1">
              <a:off x="804" y="3632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45" name="Line 151"/>
            <p:cNvSpPr>
              <a:spLocks noChangeShapeType="1"/>
            </p:cNvSpPr>
            <p:nvPr/>
          </p:nvSpPr>
          <p:spPr bwMode="auto">
            <a:xfrm flipV="1">
              <a:off x="804" y="3488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46" name="Line 152"/>
            <p:cNvSpPr>
              <a:spLocks noChangeShapeType="1"/>
            </p:cNvSpPr>
            <p:nvPr/>
          </p:nvSpPr>
          <p:spPr bwMode="auto">
            <a:xfrm flipV="1">
              <a:off x="804" y="3344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47" name="Line 153"/>
            <p:cNvSpPr>
              <a:spLocks noChangeShapeType="1"/>
            </p:cNvSpPr>
            <p:nvPr/>
          </p:nvSpPr>
          <p:spPr bwMode="auto">
            <a:xfrm flipV="1">
              <a:off x="804" y="3200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48" name="Line 154"/>
            <p:cNvSpPr>
              <a:spLocks noChangeShapeType="1"/>
            </p:cNvSpPr>
            <p:nvPr/>
          </p:nvSpPr>
          <p:spPr bwMode="auto">
            <a:xfrm flipV="1">
              <a:off x="804" y="3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49" name="Line 155"/>
            <p:cNvSpPr>
              <a:spLocks noChangeShapeType="1"/>
            </p:cNvSpPr>
            <p:nvPr/>
          </p:nvSpPr>
          <p:spPr bwMode="auto">
            <a:xfrm flipV="1">
              <a:off x="804" y="2912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50" name="Line 156"/>
            <p:cNvSpPr>
              <a:spLocks noChangeShapeType="1"/>
            </p:cNvSpPr>
            <p:nvPr/>
          </p:nvSpPr>
          <p:spPr bwMode="auto">
            <a:xfrm flipV="1">
              <a:off x="804" y="2768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51" name="Line 157"/>
            <p:cNvSpPr>
              <a:spLocks noChangeShapeType="1"/>
            </p:cNvSpPr>
            <p:nvPr/>
          </p:nvSpPr>
          <p:spPr bwMode="auto">
            <a:xfrm flipV="1">
              <a:off x="804" y="2624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52" name="Line 158"/>
            <p:cNvSpPr>
              <a:spLocks noChangeShapeType="1"/>
            </p:cNvSpPr>
            <p:nvPr/>
          </p:nvSpPr>
          <p:spPr bwMode="auto">
            <a:xfrm flipV="1">
              <a:off x="804" y="2480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53" name="Line 159"/>
            <p:cNvSpPr>
              <a:spLocks noChangeShapeType="1"/>
            </p:cNvSpPr>
            <p:nvPr/>
          </p:nvSpPr>
          <p:spPr bwMode="auto">
            <a:xfrm flipV="1">
              <a:off x="804" y="233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54" name="Line 160"/>
            <p:cNvSpPr>
              <a:spLocks noChangeShapeType="1"/>
            </p:cNvSpPr>
            <p:nvPr/>
          </p:nvSpPr>
          <p:spPr bwMode="auto">
            <a:xfrm flipV="1">
              <a:off x="804" y="2192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55" name="Line 161"/>
            <p:cNvSpPr>
              <a:spLocks noChangeShapeType="1"/>
            </p:cNvSpPr>
            <p:nvPr/>
          </p:nvSpPr>
          <p:spPr bwMode="auto">
            <a:xfrm flipV="1">
              <a:off x="804" y="2048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56" name="Line 162"/>
            <p:cNvSpPr>
              <a:spLocks noChangeShapeType="1"/>
            </p:cNvSpPr>
            <p:nvPr/>
          </p:nvSpPr>
          <p:spPr bwMode="auto">
            <a:xfrm flipV="1">
              <a:off x="804" y="1904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57" name="Line 163"/>
            <p:cNvSpPr>
              <a:spLocks noChangeShapeType="1"/>
            </p:cNvSpPr>
            <p:nvPr/>
          </p:nvSpPr>
          <p:spPr bwMode="auto">
            <a:xfrm flipV="1">
              <a:off x="804" y="1760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58" name="Line 164"/>
            <p:cNvSpPr>
              <a:spLocks noChangeShapeType="1"/>
            </p:cNvSpPr>
            <p:nvPr/>
          </p:nvSpPr>
          <p:spPr bwMode="auto">
            <a:xfrm flipV="1">
              <a:off x="804" y="161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822" name="Group 168"/>
          <p:cNvGrpSpPr>
            <a:grpSpLocks/>
          </p:cNvGrpSpPr>
          <p:nvPr/>
        </p:nvGrpSpPr>
        <p:grpSpPr bwMode="auto">
          <a:xfrm>
            <a:off x="1270000" y="2501900"/>
            <a:ext cx="217488" cy="90488"/>
            <a:chOff x="800" y="1576"/>
            <a:chExt cx="137" cy="57"/>
          </a:xfrm>
        </p:grpSpPr>
        <p:sp>
          <p:nvSpPr>
            <p:cNvPr id="31842" name="Freeform 166"/>
            <p:cNvSpPr>
              <a:spLocks/>
            </p:cNvSpPr>
            <p:nvPr/>
          </p:nvSpPr>
          <p:spPr bwMode="auto">
            <a:xfrm>
              <a:off x="824" y="1576"/>
              <a:ext cx="113" cy="57"/>
            </a:xfrm>
            <a:custGeom>
              <a:avLst/>
              <a:gdLst>
                <a:gd name="T0" fmla="*/ 112 w 113"/>
                <a:gd name="T1" fmla="*/ 28 h 57"/>
                <a:gd name="T2" fmla="*/ 0 w 113"/>
                <a:gd name="T3" fmla="*/ 56 h 57"/>
                <a:gd name="T4" fmla="*/ 0 w 113"/>
                <a:gd name="T5" fmla="*/ 28 h 57"/>
                <a:gd name="T6" fmla="*/ 0 w 113"/>
                <a:gd name="T7" fmla="*/ 0 h 57"/>
                <a:gd name="T8" fmla="*/ 112 w 113"/>
                <a:gd name="T9" fmla="*/ 28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3"/>
                <a:gd name="T16" fmla="*/ 0 h 57"/>
                <a:gd name="T17" fmla="*/ 113 w 113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3" h="57">
                  <a:moveTo>
                    <a:pt x="112" y="28"/>
                  </a:moveTo>
                  <a:lnTo>
                    <a:pt x="0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112" y="2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3" name="Line 167"/>
            <p:cNvSpPr>
              <a:spLocks noChangeShapeType="1"/>
            </p:cNvSpPr>
            <p:nvPr/>
          </p:nvSpPr>
          <p:spPr bwMode="auto">
            <a:xfrm>
              <a:off x="800" y="1612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823" name="Line 169"/>
          <p:cNvSpPr>
            <a:spLocks noChangeShapeType="1"/>
          </p:cNvSpPr>
          <p:nvPr/>
        </p:nvSpPr>
        <p:spPr bwMode="auto">
          <a:xfrm flipV="1">
            <a:off x="4768850" y="2324100"/>
            <a:ext cx="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24" name="Line 170"/>
          <p:cNvSpPr>
            <a:spLocks noChangeShapeType="1"/>
          </p:cNvSpPr>
          <p:nvPr/>
        </p:nvSpPr>
        <p:spPr bwMode="auto">
          <a:xfrm flipV="1">
            <a:off x="4768850" y="2362200"/>
            <a:ext cx="0" cy="1016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25" name="Line 171"/>
          <p:cNvSpPr>
            <a:spLocks noChangeShapeType="1"/>
          </p:cNvSpPr>
          <p:nvPr/>
        </p:nvSpPr>
        <p:spPr bwMode="auto">
          <a:xfrm flipH="1">
            <a:off x="3302000" y="2305050"/>
            <a:ext cx="14478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826" name="Group 179"/>
          <p:cNvGrpSpPr>
            <a:grpSpLocks/>
          </p:cNvGrpSpPr>
          <p:nvPr/>
        </p:nvGrpSpPr>
        <p:grpSpPr bwMode="auto">
          <a:xfrm>
            <a:off x="3302000" y="2305050"/>
            <a:ext cx="1435100" cy="0"/>
            <a:chOff x="2080" y="1452"/>
            <a:chExt cx="904" cy="0"/>
          </a:xfrm>
        </p:grpSpPr>
        <p:sp>
          <p:nvSpPr>
            <p:cNvPr id="31835" name="Line 172"/>
            <p:cNvSpPr>
              <a:spLocks noChangeShapeType="1"/>
            </p:cNvSpPr>
            <p:nvPr/>
          </p:nvSpPr>
          <p:spPr bwMode="auto">
            <a:xfrm flipH="1">
              <a:off x="2920" y="1452"/>
              <a:ext cx="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36" name="Line 173"/>
            <p:cNvSpPr>
              <a:spLocks noChangeShapeType="1"/>
            </p:cNvSpPr>
            <p:nvPr/>
          </p:nvSpPr>
          <p:spPr bwMode="auto">
            <a:xfrm flipH="1">
              <a:off x="2776" y="1452"/>
              <a:ext cx="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37" name="Line 174"/>
            <p:cNvSpPr>
              <a:spLocks noChangeShapeType="1"/>
            </p:cNvSpPr>
            <p:nvPr/>
          </p:nvSpPr>
          <p:spPr bwMode="auto">
            <a:xfrm flipH="1">
              <a:off x="2632" y="1452"/>
              <a:ext cx="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38" name="Line 175"/>
            <p:cNvSpPr>
              <a:spLocks noChangeShapeType="1"/>
            </p:cNvSpPr>
            <p:nvPr/>
          </p:nvSpPr>
          <p:spPr bwMode="auto">
            <a:xfrm flipH="1">
              <a:off x="2488" y="1452"/>
              <a:ext cx="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39" name="Line 176"/>
            <p:cNvSpPr>
              <a:spLocks noChangeShapeType="1"/>
            </p:cNvSpPr>
            <p:nvPr/>
          </p:nvSpPr>
          <p:spPr bwMode="auto">
            <a:xfrm flipH="1">
              <a:off x="2344" y="1452"/>
              <a:ext cx="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40" name="Line 177"/>
            <p:cNvSpPr>
              <a:spLocks noChangeShapeType="1"/>
            </p:cNvSpPr>
            <p:nvPr/>
          </p:nvSpPr>
          <p:spPr bwMode="auto">
            <a:xfrm flipH="1">
              <a:off x="2200" y="1452"/>
              <a:ext cx="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41" name="Line 178"/>
            <p:cNvSpPr>
              <a:spLocks noChangeShapeType="1"/>
            </p:cNvSpPr>
            <p:nvPr/>
          </p:nvSpPr>
          <p:spPr bwMode="auto">
            <a:xfrm flipH="1">
              <a:off x="2080" y="1452"/>
              <a:ext cx="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827" name="Rectangle 180"/>
          <p:cNvSpPr>
            <a:spLocks noChangeArrowheads="1"/>
          </p:cNvSpPr>
          <p:nvPr/>
        </p:nvSpPr>
        <p:spPr bwMode="auto">
          <a:xfrm>
            <a:off x="3606800" y="2209800"/>
            <a:ext cx="787400" cy="17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28" name="Rectangle 181"/>
          <p:cNvSpPr>
            <a:spLocks noChangeArrowheads="1"/>
          </p:cNvSpPr>
          <p:nvPr/>
        </p:nvSpPr>
        <p:spPr bwMode="auto">
          <a:xfrm>
            <a:off x="3527425" y="2143125"/>
            <a:ext cx="9064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i="1">
                <a:solidFill>
                  <a:srgbClr val="000000"/>
                </a:solidFill>
                <a:latin typeface="Arial" charset="0"/>
              </a:rPr>
              <a:t>feedback</a:t>
            </a:r>
          </a:p>
        </p:txBody>
      </p:sp>
      <p:sp>
        <p:nvSpPr>
          <p:cNvPr id="31829" name="Rectangle 182"/>
          <p:cNvSpPr>
            <a:spLocks noChangeArrowheads="1"/>
          </p:cNvSpPr>
          <p:nvPr/>
        </p:nvSpPr>
        <p:spPr bwMode="auto">
          <a:xfrm>
            <a:off x="4406900" y="5829300"/>
            <a:ext cx="787400" cy="17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30" name="Rectangle 183"/>
          <p:cNvSpPr>
            <a:spLocks noChangeArrowheads="1"/>
          </p:cNvSpPr>
          <p:nvPr/>
        </p:nvSpPr>
        <p:spPr bwMode="auto">
          <a:xfrm>
            <a:off x="4327525" y="5762625"/>
            <a:ext cx="9064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i="1">
                <a:solidFill>
                  <a:srgbClr val="000000"/>
                </a:solidFill>
                <a:latin typeface="Arial" charset="0"/>
              </a:rPr>
              <a:t>feedback</a:t>
            </a:r>
          </a:p>
        </p:txBody>
      </p:sp>
      <p:grpSp>
        <p:nvGrpSpPr>
          <p:cNvPr id="31831" name="Group 186"/>
          <p:cNvGrpSpPr>
            <a:grpSpLocks/>
          </p:cNvGrpSpPr>
          <p:nvPr/>
        </p:nvGrpSpPr>
        <p:grpSpPr bwMode="auto">
          <a:xfrm>
            <a:off x="3227388" y="2217738"/>
            <a:ext cx="77787" cy="242887"/>
            <a:chOff x="2033" y="1397"/>
            <a:chExt cx="49" cy="153"/>
          </a:xfrm>
        </p:grpSpPr>
        <p:sp>
          <p:nvSpPr>
            <p:cNvPr id="31833" name="Freeform 184"/>
            <p:cNvSpPr>
              <a:spLocks/>
            </p:cNvSpPr>
            <p:nvPr/>
          </p:nvSpPr>
          <p:spPr bwMode="auto">
            <a:xfrm>
              <a:off x="2033" y="1473"/>
              <a:ext cx="49" cy="77"/>
            </a:xfrm>
            <a:custGeom>
              <a:avLst/>
              <a:gdLst>
                <a:gd name="T0" fmla="*/ 27 w 49"/>
                <a:gd name="T1" fmla="*/ 76 h 77"/>
                <a:gd name="T2" fmla="*/ 0 w 49"/>
                <a:gd name="T3" fmla="*/ 0 h 77"/>
                <a:gd name="T4" fmla="*/ 27 w 49"/>
                <a:gd name="T5" fmla="*/ 0 h 77"/>
                <a:gd name="T6" fmla="*/ 48 w 49"/>
                <a:gd name="T7" fmla="*/ 0 h 77"/>
                <a:gd name="T8" fmla="*/ 27 w 49"/>
                <a:gd name="T9" fmla="*/ 76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77"/>
                <a:gd name="T17" fmla="*/ 49 w 49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77">
                  <a:moveTo>
                    <a:pt x="27" y="76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48" y="0"/>
                  </a:lnTo>
                  <a:lnTo>
                    <a:pt x="27" y="7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4" name="Line 185"/>
            <p:cNvSpPr>
              <a:spLocks noChangeShapeType="1"/>
            </p:cNvSpPr>
            <p:nvPr/>
          </p:nvSpPr>
          <p:spPr bwMode="auto">
            <a:xfrm>
              <a:off x="2069" y="1397"/>
              <a:ext cx="0" cy="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832" name="Text Box 187"/>
          <p:cNvSpPr txBox="1">
            <a:spLocks noChangeArrowheads="1"/>
          </p:cNvSpPr>
          <p:nvPr/>
        </p:nvSpPr>
        <p:spPr bwMode="auto">
          <a:xfrm>
            <a:off x="5088" y="6583363"/>
            <a:ext cx="5587620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Image reproduced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from an early ACM CHI tutorial, but I cannot recall which one</a:t>
            </a:r>
          </a:p>
        </p:txBody>
      </p:sp>
      <p:pic>
        <p:nvPicPr>
          <p:cNvPr id="188" name="Picture 5" descr="C:\Users\saul\AppData\Local\Microsoft\Windows\Temporary Internet Files\Content.IE5\L7DW0LPV\MC90038439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187" y="4932883"/>
            <a:ext cx="1733702" cy="186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You know now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00213"/>
            <a:ext cx="7989888" cy="4114800"/>
          </a:xfrm>
        </p:spPr>
        <p:txBody>
          <a:bodyPr lIns="92075" tIns="46038" rIns="92075" bIns="46038"/>
          <a:lstStyle/>
          <a:p>
            <a:pPr marL="457200" indent="-457200" eaLnBrk="1" hangingPunct="1">
              <a:defRPr/>
            </a:pPr>
            <a:r>
              <a:rPr lang="en-US" dirty="0" smtClean="0"/>
              <a:t>Controlled experiments strive for</a:t>
            </a:r>
          </a:p>
          <a:p>
            <a:pPr marL="838200" lvl="1" indent="-381000">
              <a:defRPr/>
            </a:pPr>
            <a:r>
              <a:rPr lang="en-US" dirty="0" smtClean="0"/>
              <a:t>lucid and testable hypothesis</a:t>
            </a:r>
          </a:p>
          <a:p>
            <a:pPr marL="838200" lvl="1" indent="-381000">
              <a:defRPr/>
            </a:pPr>
            <a:r>
              <a:rPr lang="en-US" dirty="0" smtClean="0"/>
              <a:t>quantitative measurement</a:t>
            </a:r>
          </a:p>
          <a:p>
            <a:pPr marL="838200" lvl="1" indent="-381000">
              <a:defRPr/>
            </a:pPr>
            <a:r>
              <a:rPr lang="en-US" dirty="0" smtClean="0"/>
              <a:t>measure of confidence in results obtained (statistics)</a:t>
            </a:r>
          </a:p>
          <a:p>
            <a:pPr marL="838200" lvl="1" indent="-381000">
              <a:defRPr/>
            </a:pPr>
            <a:r>
              <a:rPr lang="en-US" dirty="0" err="1" smtClean="0"/>
              <a:t>replicability</a:t>
            </a:r>
            <a:r>
              <a:rPr lang="en-US" dirty="0" smtClean="0"/>
              <a:t> of experiment</a:t>
            </a:r>
          </a:p>
          <a:p>
            <a:pPr marL="838200" lvl="1" indent="-381000">
              <a:defRPr/>
            </a:pPr>
            <a:r>
              <a:rPr lang="en-US" dirty="0" smtClean="0"/>
              <a:t>control of variables and conditions</a:t>
            </a:r>
          </a:p>
          <a:p>
            <a:pPr marL="838200" lvl="1" indent="-381000">
              <a:defRPr/>
            </a:pPr>
            <a:r>
              <a:rPr lang="en-US" dirty="0" smtClean="0"/>
              <a:t>removal of experimenter bias</a:t>
            </a:r>
          </a:p>
          <a:p>
            <a:pPr marL="838200" lvl="1" indent="-381000" eaLnBrk="1" hangingPunct="1">
              <a:buFontTx/>
              <a:buNone/>
              <a:defRPr/>
            </a:pPr>
            <a:endParaRPr lang="en-US" dirty="0" smtClean="0"/>
          </a:p>
          <a:p>
            <a:pPr marL="0" indent="0" eaLnBrk="1" hangingPunct="1">
              <a:defRPr/>
            </a:pPr>
            <a:r>
              <a:rPr lang="en-US" dirty="0" smtClean="0"/>
              <a:t>Experimental design requires </a:t>
            </a:r>
            <a:br>
              <a:rPr lang="en-US" dirty="0" smtClean="0"/>
            </a:br>
            <a:r>
              <a:rPr lang="en-US" dirty="0" smtClean="0"/>
              <a:t>careful planning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Permissions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sz="1000" b="1" dirty="0"/>
              <a:t>You are free:</a:t>
            </a:r>
          </a:p>
          <a:p>
            <a:pPr lvl="1">
              <a:defRPr/>
            </a:pPr>
            <a:r>
              <a:rPr lang="en-CA" sz="1000" b="1" dirty="0"/>
              <a:t>to Share</a:t>
            </a:r>
            <a:r>
              <a:rPr lang="en-CA" sz="1000" dirty="0"/>
              <a:t> — to copy, distribute and transmit the work</a:t>
            </a:r>
          </a:p>
          <a:p>
            <a:pPr lvl="1">
              <a:defRPr/>
            </a:pPr>
            <a:r>
              <a:rPr lang="en-CA" sz="1000" b="1" dirty="0"/>
              <a:t>to Remix</a:t>
            </a:r>
            <a:r>
              <a:rPr lang="en-CA" sz="1000" dirty="0"/>
              <a:t> — to adapt the work</a:t>
            </a:r>
          </a:p>
          <a:p>
            <a:pPr>
              <a:defRPr/>
            </a:pPr>
            <a:endParaRPr lang="en-CA" sz="1000" b="1" dirty="0" smtClean="0"/>
          </a:p>
          <a:p>
            <a:pPr>
              <a:defRPr/>
            </a:pPr>
            <a:r>
              <a:rPr lang="en-CA" sz="1000" b="1" dirty="0" smtClean="0"/>
              <a:t>Under </a:t>
            </a:r>
            <a:r>
              <a:rPr lang="en-CA" sz="1000" b="1" dirty="0"/>
              <a:t>the following conditions:</a:t>
            </a:r>
          </a:p>
          <a:p>
            <a:pPr>
              <a:defRPr/>
            </a:pPr>
            <a:r>
              <a:rPr lang="en-CA" sz="1000" b="1" dirty="0"/>
              <a:t>Attribution</a:t>
            </a:r>
            <a:r>
              <a:rPr lang="en-CA" sz="1000" dirty="0"/>
              <a:t> — You must attribute the work in the manner specified by the author </a:t>
            </a:r>
            <a:r>
              <a:rPr lang="en-CA" sz="1000" dirty="0" smtClean="0"/>
              <a:t>(</a:t>
            </a:r>
            <a:r>
              <a:rPr lang="en-CA" sz="1000" dirty="0"/>
              <a:t>but not in any way that suggests that they endorse you or your use of the work</a:t>
            </a:r>
            <a:r>
              <a:rPr lang="en-CA" sz="1000" dirty="0" smtClean="0"/>
              <a:t>) by citing: </a:t>
            </a:r>
          </a:p>
          <a:p>
            <a:pPr marL="715963" lvl="1" indent="0">
              <a:buFontTx/>
              <a:buNone/>
              <a:defRPr/>
            </a:pPr>
            <a:r>
              <a:rPr lang="en-CA" sz="1000" dirty="0" smtClean="0"/>
              <a:t>“Lecture materials by Saul Greenberg, University of Calgary, AB, Canada. http</a:t>
            </a:r>
            <a:r>
              <a:rPr lang="en-CA" sz="1000" dirty="0"/>
              <a:t>://saul.cpsc.ucalgary.ca/</a:t>
            </a:r>
            <a:r>
              <a:rPr lang="en-CA" sz="1000" dirty="0" err="1"/>
              <a:t>saul</a:t>
            </a:r>
            <a:r>
              <a:rPr lang="en-CA" sz="1000" dirty="0"/>
              <a:t>/</a:t>
            </a:r>
            <a:r>
              <a:rPr lang="en-CA" sz="1000" dirty="0" err="1"/>
              <a:t>pmwiki.php</a:t>
            </a:r>
            <a:r>
              <a:rPr lang="en-CA" sz="1000" dirty="0"/>
              <a:t>/</a:t>
            </a:r>
            <a:r>
              <a:rPr lang="en-CA" sz="1000" dirty="0" err="1"/>
              <a:t>HCIResources</a:t>
            </a:r>
            <a:r>
              <a:rPr lang="en-CA" sz="1000" dirty="0"/>
              <a:t>/</a:t>
            </a:r>
            <a:r>
              <a:rPr lang="en-CA" sz="1000" dirty="0" err="1"/>
              <a:t>HCILectures</a:t>
            </a:r>
            <a:r>
              <a:rPr lang="en-CA" sz="1000" dirty="0"/>
              <a:t>”</a:t>
            </a:r>
          </a:p>
          <a:p>
            <a:pPr>
              <a:defRPr/>
            </a:pPr>
            <a:r>
              <a:rPr lang="en-CA" sz="1000" b="1" dirty="0" err="1"/>
              <a:t>Noncommercial</a:t>
            </a:r>
            <a:r>
              <a:rPr lang="en-CA" sz="1000" dirty="0"/>
              <a:t> — You may not use this work for commercial </a:t>
            </a:r>
            <a:r>
              <a:rPr lang="en-CA" sz="1000" dirty="0" smtClean="0"/>
              <a:t>purposes, </a:t>
            </a:r>
            <a:r>
              <a:rPr lang="en-CA" sz="1000" b="1" u="sng" dirty="0" smtClean="0"/>
              <a:t>except</a:t>
            </a:r>
            <a:r>
              <a:rPr lang="en-CA" sz="1000" dirty="0" smtClean="0"/>
              <a:t> to assist one’s own teaching and training within commercial organizations.</a:t>
            </a:r>
          </a:p>
          <a:p>
            <a:pPr>
              <a:defRPr/>
            </a:pPr>
            <a:r>
              <a:rPr lang="en-CA" sz="1000" b="1" dirty="0"/>
              <a:t>Share Alike</a:t>
            </a:r>
            <a:r>
              <a:rPr lang="en-CA" sz="1000" dirty="0"/>
              <a:t> — If you alter, transform, or build upon this work, you may distribute the resulting work only under the same or similar license to this one.</a:t>
            </a:r>
          </a:p>
          <a:p>
            <a:pPr>
              <a:defRPr/>
            </a:pPr>
            <a:endParaRPr lang="en-CA" sz="1000" b="1" dirty="0" smtClean="0"/>
          </a:p>
          <a:p>
            <a:pPr>
              <a:defRPr/>
            </a:pPr>
            <a:r>
              <a:rPr lang="en-CA" sz="1000" b="1" dirty="0" smtClean="0"/>
              <a:t>With </a:t>
            </a:r>
            <a:r>
              <a:rPr lang="en-CA" sz="1000" b="1" dirty="0"/>
              <a:t>the understanding that:</a:t>
            </a:r>
          </a:p>
          <a:p>
            <a:pPr>
              <a:defRPr/>
            </a:pPr>
            <a:r>
              <a:rPr lang="en-CA" sz="1000" b="1" dirty="0" smtClean="0"/>
              <a:t>Not all material have transferable rights </a:t>
            </a:r>
            <a:r>
              <a:rPr lang="en-CA" sz="1000" dirty="0" smtClean="0"/>
              <a:t>— materials from other sources which are included here are cited </a:t>
            </a:r>
          </a:p>
          <a:p>
            <a:pPr>
              <a:defRPr/>
            </a:pPr>
            <a:r>
              <a:rPr lang="en-CA" sz="1000" b="1" dirty="0" smtClean="0"/>
              <a:t>Waiver</a:t>
            </a:r>
            <a:r>
              <a:rPr lang="en-CA" sz="1000" dirty="0"/>
              <a:t> — Any of the above conditions can be </a:t>
            </a:r>
            <a:r>
              <a:rPr lang="en-CA" sz="1000" b="1" u="sng" dirty="0"/>
              <a:t>waived</a:t>
            </a:r>
            <a:r>
              <a:rPr lang="en-CA" sz="1000" dirty="0"/>
              <a:t> if you get permission from the copyright holder.</a:t>
            </a:r>
          </a:p>
          <a:p>
            <a:pPr>
              <a:defRPr/>
            </a:pPr>
            <a:r>
              <a:rPr lang="en-CA" sz="1000" b="1" dirty="0"/>
              <a:t>Public Domain</a:t>
            </a:r>
            <a:r>
              <a:rPr lang="en-CA" sz="1000" dirty="0"/>
              <a:t> — Where the work or any of its elements is in the </a:t>
            </a:r>
            <a:r>
              <a:rPr lang="en-CA" sz="1000" b="1" u="sng" dirty="0"/>
              <a:t>public domain</a:t>
            </a:r>
            <a:r>
              <a:rPr lang="en-CA" sz="1000" dirty="0"/>
              <a:t> under applicable law, that status is in no way affected by the license.</a:t>
            </a:r>
          </a:p>
          <a:p>
            <a:pPr>
              <a:defRPr/>
            </a:pPr>
            <a:r>
              <a:rPr lang="en-CA" sz="1000" b="1" dirty="0"/>
              <a:t>Other Rights</a:t>
            </a:r>
            <a:r>
              <a:rPr lang="en-CA" sz="1000" dirty="0"/>
              <a:t> — In no way are any of the following rights affected by the license:</a:t>
            </a:r>
          </a:p>
          <a:p>
            <a:pPr lvl="1">
              <a:defRPr/>
            </a:pPr>
            <a:r>
              <a:rPr lang="en-CA" sz="1000" dirty="0"/>
              <a:t>Your fair dealing or </a:t>
            </a:r>
            <a:r>
              <a:rPr lang="en-CA" sz="1000" b="1" u="sng" dirty="0"/>
              <a:t>fair use</a:t>
            </a:r>
            <a:r>
              <a:rPr lang="en-CA" sz="1000" dirty="0"/>
              <a:t> rights, or other applicable copyright exceptions and limitations;</a:t>
            </a:r>
          </a:p>
          <a:p>
            <a:pPr lvl="1">
              <a:defRPr/>
            </a:pPr>
            <a:r>
              <a:rPr lang="en-CA" sz="1000" dirty="0"/>
              <a:t>The author's </a:t>
            </a:r>
            <a:r>
              <a:rPr lang="en-CA" sz="1000" b="1" u="sng" dirty="0"/>
              <a:t>moral</a:t>
            </a:r>
            <a:r>
              <a:rPr lang="en-CA" sz="1000" dirty="0"/>
              <a:t> rights;</a:t>
            </a:r>
          </a:p>
          <a:p>
            <a:pPr lvl="1">
              <a:defRPr/>
            </a:pPr>
            <a:r>
              <a:rPr lang="en-CA" sz="1000" dirty="0"/>
              <a:t>Rights other persons may have either in the work itself or in how the work is used, such </a:t>
            </a:r>
            <a:r>
              <a:rPr lang="en-CA" sz="1000" dirty="0" smtClean="0"/>
              <a:t>as </a:t>
            </a:r>
            <a:r>
              <a:rPr lang="en-CA" sz="1000" b="1" u="sng" dirty="0" smtClean="0"/>
              <a:t>publicity</a:t>
            </a:r>
            <a:r>
              <a:rPr lang="en-CA" sz="1000" dirty="0"/>
              <a:t> or privacy rights.</a:t>
            </a:r>
          </a:p>
          <a:p>
            <a:pPr>
              <a:defRPr/>
            </a:pPr>
            <a:r>
              <a:rPr lang="en-CA" sz="1000" b="1" dirty="0"/>
              <a:t>Notice</a:t>
            </a:r>
            <a:r>
              <a:rPr lang="en-CA" sz="1000" dirty="0"/>
              <a:t> — For any reuse or distribution, you must make clear to others the license terms of this work. The best way to do this is with a link to this web page.</a:t>
            </a:r>
          </a:p>
        </p:txBody>
      </p:sp>
      <p:pic>
        <p:nvPicPr>
          <p:cNvPr id="77828" name="Picture 6" descr="http://i.creativecommons.org/l/by-nc-sa/3.0/88x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15913"/>
            <a:ext cx="20462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213100"/>
            <a:ext cx="2873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3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2635250"/>
            <a:ext cx="2841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3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3527425"/>
            <a:ext cx="25876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0263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Collecting user performance data</a:t>
            </a:r>
          </a:p>
        </p:txBody>
      </p:sp>
      <p:graphicFrame>
        <p:nvGraphicFramePr>
          <p:cNvPr id="1026" name="Object 1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913996"/>
              </p:ext>
            </p:extLst>
          </p:nvPr>
        </p:nvGraphicFramePr>
        <p:xfrm>
          <a:off x="6300192" y="4869160"/>
          <a:ext cx="234315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Photo Editor Photo" r:id="rId4" imgW="2343477" imgH="1638529" progId="MSPhotoEd.3">
                  <p:embed/>
                </p:oleObj>
              </mc:Choice>
              <mc:Fallback>
                <p:oleObj name="Photo Editor Photo" r:id="rId4" imgW="2343477" imgH="1638529" progId="MSPhotoEd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4869160"/>
                        <a:ext cx="2343150" cy="163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699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552" y="1556792"/>
            <a:ext cx="7126288" cy="4876800"/>
          </a:xfrm>
          <a:noFill/>
        </p:spPr>
        <p:txBody>
          <a:bodyPr lIns="92075" tIns="46038" rIns="92075" bIns="46038"/>
          <a:lstStyle/>
          <a:p>
            <a:pPr marL="0" indent="0" eaLnBrk="1" hangingPunct="1"/>
            <a:r>
              <a:rPr lang="en-US" sz="1800" dirty="0" smtClean="0"/>
              <a:t>Data collected on system use (often lots of data)</a:t>
            </a:r>
            <a:br>
              <a:rPr lang="en-US" sz="1800" dirty="0" smtClean="0"/>
            </a:br>
            <a:endParaRPr lang="en-US" sz="1800" dirty="0" smtClean="0"/>
          </a:p>
          <a:p>
            <a:pPr marL="0" indent="0" eaLnBrk="1" hangingPunct="1"/>
            <a:r>
              <a:rPr lang="en-US" sz="1800" smtClean="0"/>
              <a:t>Exploratory: </a:t>
            </a:r>
          </a:p>
          <a:p>
            <a:pPr lvl="1" eaLnBrk="1" hangingPunct="1"/>
            <a:r>
              <a:rPr lang="en-US" sz="1600" smtClean="0"/>
              <a:t>hope something interesting shows up (e.g., patterns)</a:t>
            </a:r>
          </a:p>
          <a:p>
            <a:pPr lvl="1" eaLnBrk="1" hangingPunct="1"/>
            <a:r>
              <a:rPr lang="en-US" sz="1600" smtClean="0"/>
              <a:t>but can be difficult to analyze</a:t>
            </a:r>
            <a:br>
              <a:rPr lang="en-US" sz="1600" smtClean="0"/>
            </a:br>
            <a:endParaRPr lang="en-US" sz="1600" smtClean="0"/>
          </a:p>
          <a:p>
            <a:pPr marL="0" indent="0" eaLnBrk="1" hangingPunct="1"/>
            <a:r>
              <a:rPr lang="en-US" sz="1800" smtClean="0"/>
              <a:t>Targeted</a:t>
            </a:r>
          </a:p>
          <a:p>
            <a:pPr lvl="1" eaLnBrk="1" hangingPunct="1"/>
            <a:r>
              <a:rPr lang="en-US" sz="1600" smtClean="0"/>
              <a:t>look for specific information, but may miss something</a:t>
            </a:r>
            <a:br>
              <a:rPr lang="en-US" sz="1600" smtClean="0"/>
            </a:br>
            <a:endParaRPr lang="en-US" sz="1600" smtClean="0"/>
          </a:p>
          <a:p>
            <a:pPr marL="815975" lvl="2" eaLnBrk="1" hangingPunct="1"/>
            <a:r>
              <a:rPr lang="en-US" sz="1600" smtClean="0"/>
              <a:t>frequency of request for on-line assistance</a:t>
            </a:r>
          </a:p>
          <a:p>
            <a:pPr marL="1176338" lvl="3" eaLnBrk="1" hangingPunct="1"/>
            <a:r>
              <a:rPr lang="en-US" sz="1200" smtClean="0"/>
              <a:t>what did people ask for help with?</a:t>
            </a:r>
          </a:p>
          <a:p>
            <a:pPr marL="815975" lvl="2" eaLnBrk="1" hangingPunct="1"/>
            <a:r>
              <a:rPr lang="en-US" sz="1600" smtClean="0"/>
              <a:t>frequency of use of different parts of the system</a:t>
            </a:r>
          </a:p>
          <a:p>
            <a:pPr marL="1176338" lvl="3" eaLnBrk="1" hangingPunct="1"/>
            <a:r>
              <a:rPr lang="en-US" sz="1200" smtClean="0"/>
              <a:t>why are parts of system unused?</a:t>
            </a:r>
            <a:endParaRPr lang="en-US" sz="1400" smtClean="0"/>
          </a:p>
          <a:p>
            <a:pPr marL="815975" lvl="2" eaLnBrk="1" hangingPunct="1"/>
            <a:r>
              <a:rPr lang="en-US" sz="1600" smtClean="0"/>
              <a:t>number of errors and where they occurred</a:t>
            </a:r>
          </a:p>
          <a:p>
            <a:pPr marL="1176338" lvl="3" eaLnBrk="1" hangingPunct="1"/>
            <a:r>
              <a:rPr lang="en-US" sz="1200" smtClean="0"/>
              <a:t> why does an error occur repeatedly?</a:t>
            </a:r>
            <a:endParaRPr lang="en-US" sz="1400" smtClean="0"/>
          </a:p>
          <a:p>
            <a:pPr marL="815975" lvl="2" eaLnBrk="1" hangingPunct="1"/>
            <a:r>
              <a:rPr lang="en-US" sz="1600" smtClean="0"/>
              <a:t>time it takes to complete some operation</a:t>
            </a:r>
          </a:p>
          <a:p>
            <a:pPr marL="1176338" lvl="3" eaLnBrk="1" hangingPunct="1"/>
            <a:r>
              <a:rPr lang="en-US" sz="1200" smtClean="0"/>
              <a:t>what tasks take longer than expected?</a:t>
            </a:r>
          </a:p>
          <a:p>
            <a:pPr marL="1176338" lvl="3" eaLnBrk="1" hangingPunct="1"/>
            <a:endParaRPr lang="en-US" sz="1200" dirty="0" smtClean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5"/>
          <p:cNvSpPr>
            <a:spLocks noGrp="1"/>
          </p:cNvSpPr>
          <p:nvPr>
            <p:ph type="title"/>
          </p:nvPr>
        </p:nvSpPr>
        <p:spPr>
          <a:xfrm>
            <a:off x="457200" y="685800"/>
            <a:ext cx="8579296" cy="533400"/>
          </a:xfrm>
        </p:spPr>
        <p:txBody>
          <a:bodyPr/>
          <a:lstStyle/>
          <a:p>
            <a:pPr eaLnBrk="1" hangingPunct="1"/>
            <a:r>
              <a:rPr lang="en-US" sz="1000" b="0" dirty="0" smtClean="0"/>
              <a:t>Logging example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dirty="0" smtClean="0"/>
              <a:t>How people navigate with web browsers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500188"/>
            <a:ext cx="41719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3857625"/>
            <a:ext cx="5988050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149" name="Rectangle 9"/>
          <p:cNvSpPr>
            <a:spLocks noChangeArrowheads="1"/>
          </p:cNvSpPr>
          <p:nvPr/>
        </p:nvSpPr>
        <p:spPr bwMode="auto">
          <a:xfrm>
            <a:off x="551252" y="6350558"/>
            <a:ext cx="8202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900" dirty="0" smtClean="0">
                <a:latin typeface="Arial" charset="0"/>
                <a:cs typeface="Arial" charset="0"/>
              </a:rPr>
              <a:t>From: Tauscher</a:t>
            </a:r>
            <a:r>
              <a:rPr lang="en-US" sz="900" dirty="0">
                <a:latin typeface="Arial" charset="0"/>
                <a:cs typeface="Arial" charset="0"/>
              </a:rPr>
              <a:t>, L. and Greenberg, S. (1997) </a:t>
            </a:r>
            <a:r>
              <a:rPr lang="en-US" sz="900" b="1" dirty="0" smtClean="0">
                <a:latin typeface="Arial" charset="0"/>
                <a:cs typeface="Arial" charset="0"/>
              </a:rPr>
              <a:t>How </a:t>
            </a:r>
            <a:r>
              <a:rPr lang="en-US" sz="900" b="1" dirty="0">
                <a:latin typeface="Arial" charset="0"/>
                <a:cs typeface="Arial" charset="0"/>
              </a:rPr>
              <a:t>People Revisit Web Pages: Empirical Findings and Implications for the Design of History Systems</a:t>
            </a:r>
            <a:r>
              <a:rPr lang="en-US" sz="900" dirty="0">
                <a:latin typeface="Arial" charset="0"/>
                <a:cs typeface="Arial" charset="0"/>
              </a:rPr>
              <a:t>. International Journal of Human Computer Studies - IJHCS, 47(1):97-138.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558" y="3191434"/>
            <a:ext cx="4286249" cy="315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7170" name="Title 5"/>
          <p:cNvSpPr>
            <a:spLocks noGrp="1"/>
          </p:cNvSpPr>
          <p:nvPr>
            <p:ph type="title"/>
          </p:nvPr>
        </p:nvSpPr>
        <p:spPr>
          <a:xfrm>
            <a:off x="457200" y="685800"/>
            <a:ext cx="8507288" cy="533400"/>
          </a:xfrm>
        </p:spPr>
        <p:txBody>
          <a:bodyPr/>
          <a:lstStyle/>
          <a:p>
            <a:pPr eaLnBrk="1" hangingPunct="1"/>
            <a:r>
              <a:rPr lang="en-US" sz="1000" b="0" dirty="0" smtClean="0"/>
              <a:t>Logging example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dirty="0" smtClean="0"/>
              <a:t>How people navigate with web browsers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428750"/>
            <a:ext cx="4381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51252" y="6350558"/>
            <a:ext cx="8202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900" dirty="0" smtClean="0">
                <a:latin typeface="Arial" charset="0"/>
                <a:cs typeface="Arial" charset="0"/>
              </a:rPr>
              <a:t>From: Tauscher</a:t>
            </a:r>
            <a:r>
              <a:rPr lang="en-US" sz="900" dirty="0">
                <a:latin typeface="Arial" charset="0"/>
                <a:cs typeface="Arial" charset="0"/>
              </a:rPr>
              <a:t>, L. and Greenberg, S. (1997) </a:t>
            </a:r>
            <a:r>
              <a:rPr lang="en-US" sz="900" b="1" dirty="0" smtClean="0">
                <a:latin typeface="Arial" charset="0"/>
                <a:cs typeface="Arial" charset="0"/>
              </a:rPr>
              <a:t>How </a:t>
            </a:r>
            <a:r>
              <a:rPr lang="en-US" sz="900" b="1" dirty="0">
                <a:latin typeface="Arial" charset="0"/>
                <a:cs typeface="Arial" charset="0"/>
              </a:rPr>
              <a:t>People Revisit Web Pages: Empirical Findings and Implications for the Design of History Systems</a:t>
            </a:r>
            <a:r>
              <a:rPr lang="en-US" sz="900" dirty="0">
                <a:latin typeface="Arial" charset="0"/>
                <a:cs typeface="Arial" charset="0"/>
              </a:rPr>
              <a:t>. International Journal of Human Computer Studies - IJHCS, 47(1):97-138. 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Controlled experiments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/>
          <a:lstStyle/>
          <a:p>
            <a:pPr marL="0" indent="0" eaLnBrk="1" hangingPunct="1"/>
            <a:r>
              <a:rPr lang="en-US" smtClean="0"/>
              <a:t>Traditional scientific method </a:t>
            </a:r>
            <a:br>
              <a:rPr lang="en-US" smtClean="0"/>
            </a:br>
            <a:endParaRPr lang="en-US" smtClean="0"/>
          </a:p>
          <a:p>
            <a:pPr marL="0" indent="0" eaLnBrk="1" hangingPunct="1"/>
            <a:r>
              <a:rPr lang="en-US" smtClean="0"/>
              <a:t>Reductionist</a:t>
            </a:r>
          </a:p>
          <a:p>
            <a:pPr lvl="1" eaLnBrk="1" hangingPunct="1"/>
            <a:r>
              <a:rPr lang="en-US" smtClean="0"/>
              <a:t>clear convincing result on specific issues</a:t>
            </a:r>
            <a:br>
              <a:rPr lang="en-US" smtClean="0"/>
            </a:br>
            <a:endParaRPr lang="en-US" smtClean="0"/>
          </a:p>
          <a:p>
            <a:pPr marL="0" indent="0" eaLnBrk="1" hangingPunct="1"/>
            <a:r>
              <a:rPr lang="en-US" smtClean="0"/>
              <a:t>In HCI:</a:t>
            </a:r>
          </a:p>
          <a:p>
            <a:pPr lvl="1" eaLnBrk="1" hangingPunct="1"/>
            <a:r>
              <a:rPr lang="en-US" smtClean="0"/>
              <a:t>insights into cognitive process, </a:t>
            </a:r>
            <a:br>
              <a:rPr lang="en-US" smtClean="0"/>
            </a:br>
            <a:r>
              <a:rPr lang="en-US" smtClean="0"/>
              <a:t>human performance limitations, ...</a:t>
            </a:r>
          </a:p>
          <a:p>
            <a:pPr lvl="1" eaLnBrk="1" hangingPunct="1"/>
            <a:r>
              <a:rPr lang="en-US" smtClean="0"/>
              <a:t>allows system comparison, </a:t>
            </a:r>
            <a:br>
              <a:rPr lang="en-US" smtClean="0"/>
            </a:br>
            <a:r>
              <a:rPr lang="en-US" smtClean="0"/>
              <a:t>fine-tuning of details ...</a:t>
            </a:r>
            <a:br>
              <a:rPr lang="en-US" smtClean="0"/>
            </a:br>
            <a:endParaRPr lang="en-US" smtClean="0"/>
          </a:p>
        </p:txBody>
      </p:sp>
      <p:pic>
        <p:nvPicPr>
          <p:cNvPr id="8196" name="Picture 9" descr="BS01224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87874"/>
            <a:ext cx="3109912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000" b="0" smtClean="0"/>
              <a:t>example</a:t>
            </a:r>
            <a:r>
              <a:rPr lang="en-US" sz="1200" smtClean="0"/>
              <a:t/>
            </a:r>
            <a:br>
              <a:rPr lang="en-US" sz="1200" smtClean="0"/>
            </a:br>
            <a:r>
              <a:rPr lang="en-US" smtClean="0"/>
              <a:t>Which toothpaste is best?</a:t>
            </a:r>
          </a:p>
        </p:txBody>
      </p:sp>
      <p:pic>
        <p:nvPicPr>
          <p:cNvPr id="9219" name="Picture 2" descr="http://www.futurederm.com/wp-content/uploads/2008/06/060308-toothpas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571625"/>
            <a:ext cx="36131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85750" y="6488113"/>
            <a:ext cx="8858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00">
                <a:latin typeface="Arial" charset="0"/>
                <a:cs typeface="Arial" charset="0"/>
              </a:rPr>
              <a:t>Images from http://www.futurederm.com/wp-content/uploads/2008/06/060308-toothpaste.jpg and http://4.bp.blogspot.com/_i2tTNonulCM/R7t3T7qDxTI/AAAAAAAAAB0/JrUU1wJMeFo/s400/ist2_2301636_tooth_paste[1].jpg</a:t>
            </a:r>
          </a:p>
        </p:txBody>
      </p:sp>
      <p:pic>
        <p:nvPicPr>
          <p:cNvPr id="9221" name="Picture 4" descr="http://4.bp.blogspot.com/_i2tTNonulCM/R7t3T7qDxTI/AAAAAAAAAB0/JrUU1wJMeFo/s400/ist2_2301636_tooth_paste%5B1%5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1500188"/>
            <a:ext cx="307657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000" b="0" smtClean="0"/>
              <a:t>example</a:t>
            </a:r>
            <a:r>
              <a:rPr lang="en-US" sz="1200" smtClean="0"/>
              <a:t/>
            </a:r>
            <a:br>
              <a:rPr lang="en-US" sz="1200" smtClean="0"/>
            </a:br>
            <a:r>
              <a:rPr lang="en-US" smtClean="0"/>
              <a:t>Which menu should we use?</a:t>
            </a:r>
          </a:p>
        </p:txBody>
      </p:sp>
      <p:grpSp>
        <p:nvGrpSpPr>
          <p:cNvPr id="10243" name="Group 4"/>
          <p:cNvGrpSpPr>
            <a:grpSpLocks/>
          </p:cNvGrpSpPr>
          <p:nvPr/>
        </p:nvGrpSpPr>
        <p:grpSpPr bwMode="auto">
          <a:xfrm>
            <a:off x="571500" y="2214563"/>
            <a:ext cx="3308350" cy="1514475"/>
            <a:chOff x="1339" y="3037"/>
            <a:chExt cx="2084" cy="954"/>
          </a:xfrm>
        </p:grpSpPr>
        <p:sp>
          <p:nvSpPr>
            <p:cNvPr id="10265" name="Rectangle 5"/>
            <p:cNvSpPr>
              <a:spLocks noChangeArrowheads="1"/>
            </p:cNvSpPr>
            <p:nvPr/>
          </p:nvSpPr>
          <p:spPr bwMode="auto">
            <a:xfrm>
              <a:off x="1341" y="3227"/>
              <a:ext cx="655" cy="18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6" name="Rectangle 6"/>
            <p:cNvSpPr>
              <a:spLocks noChangeArrowheads="1"/>
            </p:cNvSpPr>
            <p:nvPr/>
          </p:nvSpPr>
          <p:spPr bwMode="auto">
            <a:xfrm>
              <a:off x="1341" y="3415"/>
              <a:ext cx="655" cy="18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7" name="Rectangle 7"/>
            <p:cNvSpPr>
              <a:spLocks noChangeArrowheads="1"/>
            </p:cNvSpPr>
            <p:nvPr/>
          </p:nvSpPr>
          <p:spPr bwMode="auto">
            <a:xfrm>
              <a:off x="1341" y="3607"/>
              <a:ext cx="655" cy="18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8" name="Rectangle 8"/>
            <p:cNvSpPr>
              <a:spLocks noChangeArrowheads="1"/>
            </p:cNvSpPr>
            <p:nvPr/>
          </p:nvSpPr>
          <p:spPr bwMode="auto">
            <a:xfrm>
              <a:off x="1341" y="3802"/>
              <a:ext cx="655" cy="18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9" name="Rectangle 9"/>
            <p:cNvSpPr>
              <a:spLocks noChangeArrowheads="1"/>
            </p:cNvSpPr>
            <p:nvPr/>
          </p:nvSpPr>
          <p:spPr bwMode="auto">
            <a:xfrm>
              <a:off x="1339" y="3037"/>
              <a:ext cx="2084" cy="18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0" name="Rectangle 10"/>
            <p:cNvSpPr>
              <a:spLocks noChangeArrowheads="1"/>
            </p:cNvSpPr>
            <p:nvPr/>
          </p:nvSpPr>
          <p:spPr bwMode="auto">
            <a:xfrm>
              <a:off x="1368" y="3041"/>
              <a:ext cx="160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</a:rPr>
                <a:t>File     Edit       View       Insert</a:t>
              </a:r>
            </a:p>
          </p:txBody>
        </p:sp>
        <p:sp>
          <p:nvSpPr>
            <p:cNvPr id="10271" name="Rectangle 11"/>
            <p:cNvSpPr>
              <a:spLocks noChangeArrowheads="1"/>
            </p:cNvSpPr>
            <p:nvPr/>
          </p:nvSpPr>
          <p:spPr bwMode="auto">
            <a:xfrm>
              <a:off x="1460" y="3245"/>
              <a:ext cx="3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</a:rPr>
                <a:t>New</a:t>
              </a:r>
            </a:p>
          </p:txBody>
        </p:sp>
        <p:sp>
          <p:nvSpPr>
            <p:cNvPr id="10272" name="Rectangle 12"/>
            <p:cNvSpPr>
              <a:spLocks noChangeArrowheads="1"/>
            </p:cNvSpPr>
            <p:nvPr/>
          </p:nvSpPr>
          <p:spPr bwMode="auto">
            <a:xfrm>
              <a:off x="1454" y="3405"/>
              <a:ext cx="49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</a:rPr>
                <a:t>Open</a:t>
              </a:r>
            </a:p>
          </p:txBody>
        </p:sp>
        <p:sp>
          <p:nvSpPr>
            <p:cNvPr id="10273" name="Rectangle 13"/>
            <p:cNvSpPr>
              <a:spLocks noChangeArrowheads="1"/>
            </p:cNvSpPr>
            <p:nvPr/>
          </p:nvSpPr>
          <p:spPr bwMode="auto">
            <a:xfrm>
              <a:off x="1451" y="3614"/>
              <a:ext cx="49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</a:rPr>
                <a:t>Close</a:t>
              </a:r>
            </a:p>
          </p:txBody>
        </p:sp>
        <p:sp>
          <p:nvSpPr>
            <p:cNvPr id="10274" name="Rectangle 14"/>
            <p:cNvSpPr>
              <a:spLocks noChangeArrowheads="1"/>
            </p:cNvSpPr>
            <p:nvPr/>
          </p:nvSpPr>
          <p:spPr bwMode="auto">
            <a:xfrm>
              <a:off x="1455" y="3794"/>
              <a:ext cx="49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</a:rPr>
                <a:t>Save</a:t>
              </a:r>
            </a:p>
          </p:txBody>
        </p:sp>
      </p:grpSp>
      <p:grpSp>
        <p:nvGrpSpPr>
          <p:cNvPr id="10244" name="Group 15"/>
          <p:cNvGrpSpPr>
            <a:grpSpLocks/>
          </p:cNvGrpSpPr>
          <p:nvPr/>
        </p:nvGrpSpPr>
        <p:grpSpPr bwMode="auto">
          <a:xfrm>
            <a:off x="4821238" y="2214563"/>
            <a:ext cx="2027237" cy="1325562"/>
            <a:chOff x="3816" y="3042"/>
            <a:chExt cx="1277" cy="835"/>
          </a:xfrm>
        </p:grpSpPr>
        <p:sp>
          <p:nvSpPr>
            <p:cNvPr id="10245" name="Rectangle 16"/>
            <p:cNvSpPr>
              <a:spLocks noChangeArrowheads="1"/>
            </p:cNvSpPr>
            <p:nvPr/>
          </p:nvSpPr>
          <p:spPr bwMode="auto">
            <a:xfrm>
              <a:off x="3816" y="3042"/>
              <a:ext cx="655" cy="18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6" name="Rectangle 17"/>
            <p:cNvSpPr>
              <a:spLocks noChangeArrowheads="1"/>
            </p:cNvSpPr>
            <p:nvPr/>
          </p:nvSpPr>
          <p:spPr bwMode="auto">
            <a:xfrm>
              <a:off x="3816" y="3230"/>
              <a:ext cx="655" cy="18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7" name="Rectangle 18"/>
            <p:cNvSpPr>
              <a:spLocks noChangeArrowheads="1"/>
            </p:cNvSpPr>
            <p:nvPr/>
          </p:nvSpPr>
          <p:spPr bwMode="auto">
            <a:xfrm>
              <a:off x="3816" y="3422"/>
              <a:ext cx="655" cy="18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8" name="Rectangle 19"/>
            <p:cNvSpPr>
              <a:spLocks noChangeArrowheads="1"/>
            </p:cNvSpPr>
            <p:nvPr/>
          </p:nvSpPr>
          <p:spPr bwMode="auto">
            <a:xfrm>
              <a:off x="3816" y="3617"/>
              <a:ext cx="655" cy="18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9" name="Rectangle 20"/>
            <p:cNvSpPr>
              <a:spLocks noChangeArrowheads="1"/>
            </p:cNvSpPr>
            <p:nvPr/>
          </p:nvSpPr>
          <p:spPr bwMode="auto">
            <a:xfrm>
              <a:off x="3935" y="3060"/>
              <a:ext cx="29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</a:rPr>
                <a:t>File</a:t>
              </a:r>
            </a:p>
          </p:txBody>
        </p:sp>
        <p:sp>
          <p:nvSpPr>
            <p:cNvPr id="10250" name="Rectangle 21"/>
            <p:cNvSpPr>
              <a:spLocks noChangeArrowheads="1"/>
            </p:cNvSpPr>
            <p:nvPr/>
          </p:nvSpPr>
          <p:spPr bwMode="auto">
            <a:xfrm>
              <a:off x="3929" y="3220"/>
              <a:ext cx="49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</a:rPr>
                <a:t>Edit</a:t>
              </a:r>
            </a:p>
          </p:txBody>
        </p:sp>
        <p:sp>
          <p:nvSpPr>
            <p:cNvPr id="10251" name="Rectangle 22"/>
            <p:cNvSpPr>
              <a:spLocks noChangeArrowheads="1"/>
            </p:cNvSpPr>
            <p:nvPr/>
          </p:nvSpPr>
          <p:spPr bwMode="auto">
            <a:xfrm>
              <a:off x="3926" y="3429"/>
              <a:ext cx="49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</a:rPr>
                <a:t>View</a:t>
              </a:r>
            </a:p>
          </p:txBody>
        </p:sp>
        <p:sp>
          <p:nvSpPr>
            <p:cNvPr id="10252" name="Rectangle 23"/>
            <p:cNvSpPr>
              <a:spLocks noChangeArrowheads="1"/>
            </p:cNvSpPr>
            <p:nvPr/>
          </p:nvSpPr>
          <p:spPr bwMode="auto">
            <a:xfrm>
              <a:off x="3930" y="3609"/>
              <a:ext cx="49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</a:rPr>
                <a:t>Insert</a:t>
              </a:r>
            </a:p>
          </p:txBody>
        </p:sp>
        <p:sp>
          <p:nvSpPr>
            <p:cNvPr id="10253" name="AutoShape 24"/>
            <p:cNvSpPr>
              <a:spLocks noChangeArrowheads="1"/>
            </p:cNvSpPr>
            <p:nvPr/>
          </p:nvSpPr>
          <p:spPr bwMode="auto">
            <a:xfrm>
              <a:off x="4296" y="3124"/>
              <a:ext cx="72" cy="44"/>
            </a:xfrm>
            <a:prstGeom prst="rightArrow">
              <a:avLst>
                <a:gd name="adj1" fmla="val 50000"/>
                <a:gd name="adj2" fmla="val 81826"/>
              </a:avLst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4" name="AutoShape 25"/>
            <p:cNvSpPr>
              <a:spLocks noChangeArrowheads="1"/>
            </p:cNvSpPr>
            <p:nvPr/>
          </p:nvSpPr>
          <p:spPr bwMode="auto">
            <a:xfrm>
              <a:off x="4280" y="3470"/>
              <a:ext cx="112" cy="84"/>
            </a:xfrm>
            <a:prstGeom prst="rightArrow">
              <a:avLst>
                <a:gd name="adj1" fmla="val 50000"/>
                <a:gd name="adj2" fmla="val 66673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5" name="AutoShape 26"/>
            <p:cNvSpPr>
              <a:spLocks noChangeArrowheads="1"/>
            </p:cNvSpPr>
            <p:nvPr/>
          </p:nvSpPr>
          <p:spPr bwMode="auto">
            <a:xfrm>
              <a:off x="4292" y="3284"/>
              <a:ext cx="112" cy="84"/>
            </a:xfrm>
            <a:prstGeom prst="rightArrow">
              <a:avLst>
                <a:gd name="adj1" fmla="val 50000"/>
                <a:gd name="adj2" fmla="val 66673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6" name="AutoShape 27"/>
            <p:cNvSpPr>
              <a:spLocks noChangeArrowheads="1"/>
            </p:cNvSpPr>
            <p:nvPr/>
          </p:nvSpPr>
          <p:spPr bwMode="auto">
            <a:xfrm>
              <a:off x="4306" y="3658"/>
              <a:ext cx="112" cy="84"/>
            </a:xfrm>
            <a:prstGeom prst="rightArrow">
              <a:avLst>
                <a:gd name="adj1" fmla="val 50000"/>
                <a:gd name="adj2" fmla="val 66673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7" name="Rectangle 28"/>
            <p:cNvSpPr>
              <a:spLocks noChangeArrowheads="1"/>
            </p:cNvSpPr>
            <p:nvPr/>
          </p:nvSpPr>
          <p:spPr bwMode="auto">
            <a:xfrm>
              <a:off x="4438" y="3113"/>
              <a:ext cx="655" cy="18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8" name="Rectangle 29"/>
            <p:cNvSpPr>
              <a:spLocks noChangeArrowheads="1"/>
            </p:cNvSpPr>
            <p:nvPr/>
          </p:nvSpPr>
          <p:spPr bwMode="auto">
            <a:xfrm>
              <a:off x="4438" y="3301"/>
              <a:ext cx="655" cy="18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9" name="Rectangle 30"/>
            <p:cNvSpPr>
              <a:spLocks noChangeArrowheads="1"/>
            </p:cNvSpPr>
            <p:nvPr/>
          </p:nvSpPr>
          <p:spPr bwMode="auto">
            <a:xfrm>
              <a:off x="4438" y="3493"/>
              <a:ext cx="655" cy="18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0" name="Rectangle 31"/>
            <p:cNvSpPr>
              <a:spLocks noChangeArrowheads="1"/>
            </p:cNvSpPr>
            <p:nvPr/>
          </p:nvSpPr>
          <p:spPr bwMode="auto">
            <a:xfrm>
              <a:off x="4438" y="3688"/>
              <a:ext cx="655" cy="18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1" name="Rectangle 32"/>
            <p:cNvSpPr>
              <a:spLocks noChangeArrowheads="1"/>
            </p:cNvSpPr>
            <p:nvPr/>
          </p:nvSpPr>
          <p:spPr bwMode="auto">
            <a:xfrm>
              <a:off x="4557" y="3131"/>
              <a:ext cx="3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</a:rPr>
                <a:t>New</a:t>
              </a:r>
            </a:p>
          </p:txBody>
        </p:sp>
        <p:sp>
          <p:nvSpPr>
            <p:cNvPr id="10262" name="Rectangle 33"/>
            <p:cNvSpPr>
              <a:spLocks noChangeArrowheads="1"/>
            </p:cNvSpPr>
            <p:nvPr/>
          </p:nvSpPr>
          <p:spPr bwMode="auto">
            <a:xfrm>
              <a:off x="4551" y="3291"/>
              <a:ext cx="49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</a:rPr>
                <a:t>Open</a:t>
              </a:r>
            </a:p>
          </p:txBody>
        </p:sp>
        <p:sp>
          <p:nvSpPr>
            <p:cNvPr id="10263" name="Rectangle 34"/>
            <p:cNvSpPr>
              <a:spLocks noChangeArrowheads="1"/>
            </p:cNvSpPr>
            <p:nvPr/>
          </p:nvSpPr>
          <p:spPr bwMode="auto">
            <a:xfrm>
              <a:off x="4548" y="3500"/>
              <a:ext cx="49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</a:rPr>
                <a:t>Close</a:t>
              </a:r>
            </a:p>
          </p:txBody>
        </p:sp>
        <p:sp>
          <p:nvSpPr>
            <p:cNvPr id="10264" name="Rectangle 35"/>
            <p:cNvSpPr>
              <a:spLocks noChangeArrowheads="1"/>
            </p:cNvSpPr>
            <p:nvPr/>
          </p:nvSpPr>
          <p:spPr bwMode="auto">
            <a:xfrm>
              <a:off x="4552" y="3680"/>
              <a:ext cx="49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</a:rPr>
                <a:t>Save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phidgets">
  <a:themeElements>
    <a:clrScheme name="">
      <a:dk1>
        <a:srgbClr val="000000"/>
      </a:dk1>
      <a:lt1>
        <a:srgbClr val="FFFFA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D4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hidge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phidget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idget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dget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dget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dget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dget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dget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template-teaching</Template>
  <TotalTime>136</TotalTime>
  <Pages>28</Pages>
  <Words>870</Words>
  <Application>Microsoft Office PowerPoint</Application>
  <PresentationFormat>Letter Paper (8.5x11 in)</PresentationFormat>
  <Paragraphs>307</Paragraphs>
  <Slides>32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phidgets</vt:lpstr>
      <vt:lpstr>Photo Editor Photo</vt:lpstr>
      <vt:lpstr>Controlled Experiments</vt:lpstr>
      <vt:lpstr>Outline</vt:lpstr>
      <vt:lpstr>Quantitative evaluation of systems</vt:lpstr>
      <vt:lpstr>Collecting user performance data</vt:lpstr>
      <vt:lpstr>Logging example How people navigate with web browsers</vt:lpstr>
      <vt:lpstr>Logging example How people navigate with web browsers</vt:lpstr>
      <vt:lpstr>Controlled experiments</vt:lpstr>
      <vt:lpstr>example Which toothpaste is best?</vt:lpstr>
      <vt:lpstr>example Which menu should we use?</vt:lpstr>
      <vt:lpstr>example Choosing on-screen keyboards</vt:lpstr>
      <vt:lpstr>example  Choosing on-screen keyboards</vt:lpstr>
      <vt:lpstr>example  Choosing on-screen keyboards</vt:lpstr>
      <vt:lpstr>example  Choosing on-screen keyboards</vt:lpstr>
      <vt:lpstr>example  Choosing on-screen keyboards</vt:lpstr>
      <vt:lpstr>A) Lucid and testable hypothesis</vt:lpstr>
      <vt:lpstr>A) Lucid and testable hypothesis</vt:lpstr>
      <vt:lpstr>A) Lucid and testable hypothesis</vt:lpstr>
      <vt:lpstr>Independent variables</vt:lpstr>
      <vt:lpstr>Independent variables</vt:lpstr>
      <vt:lpstr>Independent variables</vt:lpstr>
      <vt:lpstr>Independent variables</vt:lpstr>
      <vt:lpstr>Dependant variables</vt:lpstr>
      <vt:lpstr>Dependant variables</vt:lpstr>
      <vt:lpstr>Dependant variables</vt:lpstr>
      <vt:lpstr>Dependant variables</vt:lpstr>
      <vt:lpstr>Subject Selection</vt:lpstr>
      <vt:lpstr>Controlling bias</vt:lpstr>
      <vt:lpstr>Statistical analysis</vt:lpstr>
      <vt:lpstr>Interpretation</vt:lpstr>
      <vt:lpstr>Planning flowchart for experiments</vt:lpstr>
      <vt:lpstr>You know now</vt:lpstr>
      <vt:lpstr>Permissions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Quantitative ways to evaluate systems</dc:title>
  <dc:creator>Saul Greenberg, University of Calgary</dc:creator>
  <cp:lastModifiedBy>Saul Greenberg</cp:lastModifiedBy>
  <cp:revision>120</cp:revision>
  <cp:lastPrinted>1997-08-16T21:35:18Z</cp:lastPrinted>
  <dcterms:created xsi:type="dcterms:W3CDTF">1995-05-31T16:17:40Z</dcterms:created>
  <dcterms:modified xsi:type="dcterms:W3CDTF">2012-11-24T20:13:48Z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1</vt:i4>
  </property>
  <property fmtid="{D5CDD505-2E9C-101B-9397-08002B2CF9AE}" pid="7" name="MailAddress">
    <vt:lpwstr>saul@cpsc.ucalgary.ca</vt:lpwstr>
  </property>
  <property fmtid="{D5CDD505-2E9C-101B-9397-08002B2CF9AE}" pid="8" name="HomePage">
    <vt:lpwstr>http://www.cpsc.ucalgary.ca/~saul</vt:lpwstr>
  </property>
  <property fmtid="{D5CDD505-2E9C-101B-9397-08002B2CF9AE}" pid="9" name="Other">
    <vt:lpwstr>Saul Greenberg, _x000d_
Department of Computer Science, _x000d_
University of Calgary,  _x000d_
Calgary, Alberta CANADA_x000d_
T2N 1N4</vt:lpwstr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16777215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D:\@www\grouplab\saul\481\topics</vt:lpwstr>
  </property>
</Properties>
</file>