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3" r:id="rId3"/>
    <p:sldId id="345" r:id="rId4"/>
    <p:sldId id="347" r:id="rId5"/>
    <p:sldId id="349" r:id="rId6"/>
    <p:sldId id="350" r:id="rId7"/>
    <p:sldId id="344" r:id="rId8"/>
    <p:sldId id="352" r:id="rId9"/>
    <p:sldId id="356" r:id="rId10"/>
    <p:sldId id="357" r:id="rId11"/>
    <p:sldId id="358" r:id="rId12"/>
    <p:sldId id="359" r:id="rId13"/>
    <p:sldId id="360" r:id="rId14"/>
    <p:sldId id="363" r:id="rId15"/>
    <p:sldId id="361" r:id="rId16"/>
    <p:sldId id="362" r:id="rId17"/>
    <p:sldId id="307" r:id="rId18"/>
    <p:sldId id="341" r:id="rId19"/>
  </p:sldIdLst>
  <p:sldSz cx="9144000" cy="6858000" type="letter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00"/>
    <a:srgbClr val="CC3300"/>
    <a:srgbClr val="DDDDDD"/>
    <a:srgbClr val="FFFFFF"/>
    <a:srgbClr val="969696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5" autoAdjust="0"/>
    <p:restoredTop sz="91174" autoAdjust="0"/>
  </p:normalViewPr>
  <p:slideViewPr>
    <p:cSldViewPr>
      <p:cViewPr>
        <p:scale>
          <a:sx n="100" d="100"/>
          <a:sy n="100" d="100"/>
        </p:scale>
        <p:origin x="-1446" y="-8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1008" y="-84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71500" y="8674100"/>
            <a:ext cx="2860675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r>
              <a:rPr lang="en-US"/>
              <a:t>Sketchbook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7638" y="8674100"/>
            <a:ext cx="2801937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Arial" charset="0"/>
              </a:defRPr>
            </a:lvl1pPr>
          </a:lstStyle>
          <a:p>
            <a:pPr>
              <a:defRPr/>
            </a:pPr>
            <a:fld id="{9548DB07-BB2D-42EE-BF52-9E9BA9F0C4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36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t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1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10" tIns="0" rIns="19810" bIns="0" numCol="1" anchor="b" anchorCtr="0" compatLnSpc="1">
            <a:prstTxWarp prst="textNoShape">
              <a:avLst/>
            </a:prstTxWarp>
          </a:bodyPr>
          <a:lstStyle>
            <a:lvl1pPr algn="r" defTabSz="986349" eaLnBrk="0" hangingPunct="0">
              <a:defRPr sz="1000" b="0" i="1">
                <a:latin typeface="Times New Roman" pitchFamily="18" charset="0"/>
              </a:defRPr>
            </a:lvl1pPr>
          </a:lstStyle>
          <a:p>
            <a:pPr>
              <a:defRPr/>
            </a:pPr>
            <a:fld id="{F125B6EF-3649-4387-817C-DFA2E05CEF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3257550" y="9144000"/>
            <a:ext cx="8001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443" tIns="47872" rIns="92443" bIns="47872">
            <a:spAutoFit/>
          </a:bodyPr>
          <a:lstStyle/>
          <a:p>
            <a:pPr algn="ctr" defTabSz="936625" eaLnBrk="0" hangingPunct="0">
              <a:lnSpc>
                <a:spcPct val="90000"/>
              </a:lnSpc>
            </a:pPr>
            <a:r>
              <a:rPr lang="en-US" sz="1200" b="0">
                <a:latin typeface="Arial" charset="0"/>
              </a:rPr>
              <a:t>Page </a:t>
            </a:r>
            <a:fld id="{BC622E97-C72B-499F-BD65-3C9BB8A4306E}" type="slidenum">
              <a:rPr lang="en-US" sz="1200" b="0">
                <a:latin typeface="Arial" charset="0"/>
              </a:rPr>
              <a:pPr algn="ctr" defTabSz="936625" eaLnBrk="0" hangingPunct="0">
                <a:lnSpc>
                  <a:spcPct val="90000"/>
                </a:lnSpc>
              </a:pPr>
              <a:t>‹#›</a:t>
            </a:fld>
            <a:endParaRPr lang="en-US" sz="1200" b="0">
              <a:latin typeface="Arial" charset="0"/>
            </a:endParaRPr>
          </a:p>
        </p:txBody>
      </p:sp>
      <p:sp>
        <p:nvSpPr>
          <p:cNvPr id="2560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1550" cy="3586163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6" name="Rectangle 8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94" tIns="49523" rIns="97394" bIns="495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27435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11430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6002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2057400" indent="-228600" algn="l" defTabSz="949325" rtl="0" eaLnBrk="0" fontAlgn="base" hangingPunct="0">
      <a:lnSpc>
        <a:spcPct val="90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9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10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11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12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13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14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15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5B6EF-3649-4387-817C-DFA2E05CEF5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090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defTabSz="985838" eaLnBrk="0" hangingPunct="0">
              <a:defRPr sz="2400" b="1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fld id="{6E797E9F-418D-4850-B8BF-1B26FE86191D}" type="slidenum">
              <a:rPr lang="en-US" sz="1000" b="0" smtClean="0">
                <a:latin typeface="Times New Roman" pitchFamily="18" charset="0"/>
              </a:rPr>
              <a:pPr/>
              <a:t>17</a:t>
            </a:fld>
            <a:endParaRPr lang="en-US" sz="1000" b="0" smtClean="0">
              <a:latin typeface="Times New Roman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412776"/>
            <a:ext cx="7777559" cy="720080"/>
          </a:xfrm>
        </p:spPr>
        <p:txBody>
          <a:bodyPr/>
          <a:lstStyle>
            <a:lvl1pPr algn="r"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47864" y="2060848"/>
            <a:ext cx="5000600" cy="334888"/>
          </a:xfrm>
        </p:spPr>
        <p:txBody>
          <a:bodyPr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r>
              <a:rPr lang="en-CA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995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857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0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58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700213"/>
            <a:ext cx="40640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700213"/>
            <a:ext cx="4065588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Line 4"/>
          <p:cNvSpPr>
            <a:spLocks noChangeShapeType="1"/>
          </p:cNvSpPr>
          <p:nvPr userDrawn="1"/>
        </p:nvSpPr>
        <p:spPr bwMode="auto">
          <a:xfrm>
            <a:off x="457200" y="1219200"/>
            <a:ext cx="83058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1276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4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778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52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90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48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764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305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700213"/>
            <a:ext cx="8281988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6" r:id="rId4"/>
    <p:sldLayoutId id="2147483657" r:id="rId5"/>
    <p:sldLayoutId id="2147483665" r:id="rId6"/>
    <p:sldLayoutId id="2147483658" r:id="rId7"/>
    <p:sldLayoutId id="2147483664" r:id="rId8"/>
    <p:sldLayoutId id="2147483659" r:id="rId9"/>
    <p:sldLayoutId id="2147483660" r:id="rId10"/>
    <p:sldLayoutId id="214748366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0066"/>
          </a:solidFill>
          <a:latin typeface="Verdana" pitchFamily="34" charset="0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buNone/>
        <a:defRPr sz="2800">
          <a:solidFill>
            <a:srgbClr val="000066"/>
          </a:solidFill>
          <a:latin typeface="+mj-lt"/>
          <a:ea typeface="+mn-ea"/>
          <a:cs typeface="+mn-cs"/>
        </a:defRPr>
      </a:lvl1pPr>
      <a:lvl2pPr marL="536575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•"/>
        <a:defRPr sz="2400">
          <a:solidFill>
            <a:srgbClr val="000066"/>
          </a:solidFill>
          <a:latin typeface="+mj-lt"/>
        </a:defRPr>
      </a:lvl2pPr>
      <a:lvl3pPr marL="1073150" indent="-268288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Char char="o"/>
        <a:defRPr sz="2000">
          <a:solidFill>
            <a:srgbClr val="000066"/>
          </a:solidFill>
          <a:latin typeface="+mj-lt"/>
        </a:defRPr>
      </a:lvl3pPr>
      <a:lvl4pPr marL="1611313" indent="-358775" algn="l" rtl="0" eaLnBrk="0" fontAlgn="base" hangingPunct="0">
        <a:spcBef>
          <a:spcPct val="20000"/>
        </a:spcBef>
        <a:spcAft>
          <a:spcPct val="0"/>
        </a:spcAft>
        <a:buClr>
          <a:srgbClr val="CC3300"/>
        </a:buClr>
        <a:buFont typeface="Times New Roman" pitchFamily="18" charset="0"/>
        <a:buChar char="–"/>
        <a:defRPr sz="1600">
          <a:solidFill>
            <a:srgbClr val="000066"/>
          </a:solidFill>
          <a:latin typeface="+mj-lt"/>
        </a:defRPr>
      </a:lvl4pPr>
      <a:lvl5pPr marL="2063750" indent="-27305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j-lt"/>
        </a:defRPr>
      </a:lvl5pPr>
      <a:lvl6pPr marL="25209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6pPr>
      <a:lvl7pPr marL="29781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7pPr>
      <a:lvl8pPr marL="34353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8pPr>
      <a:lvl9pPr marL="3892550" indent="-27305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The Animated Sequence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Chapter 5.1 in Sketching User Experiences: The Workbook</a:t>
            </a:r>
          </a:p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3131840" y="2420888"/>
            <a:ext cx="4974877" cy="3920083"/>
            <a:chOff x="1757363" y="1381125"/>
            <a:chExt cx="8448675" cy="6152331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1381125"/>
              <a:ext cx="5629275" cy="409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1381125"/>
              <a:ext cx="2819400" cy="614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5476056"/>
              <a:ext cx="5629275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3977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" y="3283446"/>
            <a:ext cx="1990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Registering Images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2. Copy </a:t>
            </a:r>
            <a:r>
              <a:rPr lang="en-CA" dirty="0"/>
              <a:t>and modify specialized templates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0" y="4490070"/>
            <a:ext cx="2009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 rot="1989408">
            <a:off x="2486476" y="4617247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901270">
            <a:off x="2486476" y="3694485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47556" y="520892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>
                <a:latin typeface="+mn-lt"/>
              </a:rPr>
              <a:t>t</a:t>
            </a:r>
            <a:r>
              <a:rPr lang="en-CA" sz="1800" b="0" dirty="0" smtClean="0">
                <a:latin typeface="+mn-lt"/>
              </a:rPr>
              <a:t>ext</a:t>
            </a:r>
            <a:br>
              <a:rPr lang="en-CA" sz="1800" b="0" dirty="0" smtClean="0">
                <a:latin typeface="+mn-lt"/>
              </a:rPr>
            </a:br>
            <a:r>
              <a:rPr lang="en-CA" sz="1800" b="0" dirty="0" smtClean="0">
                <a:latin typeface="+mn-lt"/>
              </a:rPr>
              <a:t>window</a:t>
            </a:r>
            <a:endParaRPr lang="en-CA" sz="1800" b="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5576" y="539234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 smtClean="0">
                <a:latin typeface="+mn-lt"/>
              </a:rPr>
              <a:t>master</a:t>
            </a:r>
            <a:endParaRPr lang="en-CA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2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" y="3283446"/>
            <a:ext cx="1990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Registering Images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2. </a:t>
            </a:r>
            <a:r>
              <a:rPr lang="en-CA" dirty="0" smtClean="0"/>
              <a:t>Copy and modify specialized templates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0" y="4490070"/>
            <a:ext cx="2009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 rot="1989408">
            <a:off x="2486476" y="4617247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0" y="2113806"/>
            <a:ext cx="2038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 bwMode="auto">
          <a:xfrm rot="19901270">
            <a:off x="2486476" y="3694485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31532" y="2656165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 smtClean="0">
                <a:latin typeface="+mn-lt"/>
              </a:rPr>
              <a:t>item selection window</a:t>
            </a:r>
            <a:endParaRPr lang="en-CA" sz="1800" b="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539234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 smtClean="0">
                <a:latin typeface="+mn-lt"/>
              </a:rPr>
              <a:t>master</a:t>
            </a:r>
            <a:endParaRPr lang="en-CA" sz="1800" b="0" dirty="0">
              <a:latin typeface="+mn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447556" y="5208928"/>
            <a:ext cx="20162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>
                <a:latin typeface="+mn-lt"/>
              </a:rPr>
              <a:t>t</a:t>
            </a:r>
            <a:r>
              <a:rPr lang="en-CA" sz="1800" b="0" dirty="0" smtClean="0">
                <a:latin typeface="+mn-lt"/>
              </a:rPr>
              <a:t>ext</a:t>
            </a:r>
            <a:br>
              <a:rPr lang="en-CA" sz="1800" b="0" dirty="0" smtClean="0">
                <a:latin typeface="+mn-lt"/>
              </a:rPr>
            </a:br>
            <a:r>
              <a:rPr lang="en-CA" sz="1800" b="0" dirty="0" smtClean="0">
                <a:latin typeface="+mn-lt"/>
              </a:rPr>
              <a:t>window</a:t>
            </a:r>
            <a:endParaRPr lang="en-CA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625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" y="3283446"/>
            <a:ext cx="1990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Registering Images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3. Create final frames from templates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0" y="4490070"/>
            <a:ext cx="20097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 rot="1989408">
            <a:off x="2486476" y="4617247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00" y="2113806"/>
            <a:ext cx="20383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 bwMode="auto">
          <a:xfrm rot="19901270">
            <a:off x="2486476" y="3694485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5576" y="539234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 smtClean="0">
                <a:latin typeface="+mn-lt"/>
              </a:rPr>
              <a:t>master</a:t>
            </a:r>
            <a:endParaRPr lang="en-CA" sz="1800" b="0" dirty="0">
              <a:latin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8987" y="5033541"/>
            <a:ext cx="912657" cy="89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/>
          <a:stretch/>
        </p:blipFill>
        <p:spPr bwMode="auto">
          <a:xfrm>
            <a:off x="6497826" y="2118285"/>
            <a:ext cx="946708" cy="9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11963" y="3104406"/>
            <a:ext cx="946707" cy="91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962" y="2113806"/>
            <a:ext cx="946708" cy="92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980" y="3104406"/>
            <a:ext cx="958399" cy="92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729" y="5010619"/>
            <a:ext cx="936051" cy="917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Right Arrow 20"/>
          <p:cNvSpPr/>
          <p:nvPr/>
        </p:nvSpPr>
        <p:spPr bwMode="auto">
          <a:xfrm>
            <a:off x="4716731" y="2845730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4735666" y="5215991"/>
            <a:ext cx="693321" cy="437716"/>
          </a:xfrm>
          <a:prstGeom prst="rightArrow">
            <a:avLst/>
          </a:prstGeom>
          <a:solidFill>
            <a:schemeClr val="accent1"/>
          </a:solidFill>
          <a:ln w="12699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0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the Animated Sequence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4. Order it in sequence 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as a slide show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076530"/>
            <a:ext cx="4790306" cy="452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11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the Animated Sequence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4. Order it in sequence 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a flip book 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a movie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overlays…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748690" y="2431871"/>
            <a:ext cx="4974877" cy="3920083"/>
            <a:chOff x="1757363" y="1381125"/>
            <a:chExt cx="8448675" cy="6152331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1381125"/>
              <a:ext cx="5629275" cy="4095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6638" y="1381125"/>
              <a:ext cx="2819400" cy="6143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7363" y="5476056"/>
              <a:ext cx="5629275" cy="2057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35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6206" y="2882115"/>
            <a:ext cx="5815285" cy="397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Building the Animated Sequence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5. Play it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manual (space bar) </a:t>
            </a:r>
          </a:p>
          <a:p>
            <a:pPr marL="1416050" lvl="2" indent="-342900" eaLnBrk="1" hangingPunct="1">
              <a:defRPr/>
            </a:pPr>
            <a:r>
              <a:rPr lang="en-CA" dirty="0" smtClean="0"/>
              <a:t>tell the story as you go between slides</a:t>
            </a:r>
            <a:br>
              <a:rPr lang="en-CA" dirty="0" smtClean="0"/>
            </a:br>
            <a:endParaRPr lang="en-CA" dirty="0" smtClean="0"/>
          </a:p>
          <a:p>
            <a:pPr marL="879475" lvl="1" indent="-342900" eaLnBrk="1" hangingPunct="1">
              <a:defRPr/>
            </a:pPr>
            <a:r>
              <a:rPr lang="en-CA" dirty="0" smtClean="0"/>
              <a:t>automatic</a:t>
            </a:r>
          </a:p>
          <a:p>
            <a:pPr marL="1416050" lvl="2" indent="-342900" eaLnBrk="1" hangingPunct="1">
              <a:defRPr/>
            </a:pPr>
            <a:r>
              <a:rPr lang="en-CA" dirty="0" smtClean="0"/>
              <a:t>timer</a:t>
            </a:r>
          </a:p>
        </p:txBody>
      </p:sp>
    </p:spTree>
    <p:extLst>
      <p:ext uri="{BB962C8B-B14F-4D97-AF65-F5344CB8AC3E}">
        <p14:creationId xmlns:p14="http://schemas.microsoft.com/office/powerpoint/2010/main" val="91565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Another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Cursor jumps around</a:t>
            </a:r>
          </a:p>
          <a:p>
            <a:pPr marL="879475" lvl="1" indent="-342900"/>
            <a:r>
              <a:rPr lang="en-CA" dirty="0" smtClean="0"/>
              <a:t>solved in</a:t>
            </a:r>
            <a:br>
              <a:rPr lang="en-CA" dirty="0" smtClean="0"/>
            </a:br>
            <a:r>
              <a:rPr lang="en-CA" dirty="0" smtClean="0"/>
              <a:t>next chapter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032" y="2348880"/>
            <a:ext cx="4162400" cy="40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/>
          <a:stretch/>
        </p:blipFill>
        <p:spPr bwMode="auto">
          <a:xfrm>
            <a:off x="4572000" y="2348880"/>
            <a:ext cx="4176464" cy="40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0" y="2348880"/>
            <a:ext cx="4176464" cy="40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76464" cy="405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215" y="2348880"/>
            <a:ext cx="4228035" cy="407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48880"/>
            <a:ext cx="4176464" cy="40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745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 now know</a:t>
            </a:r>
            <a:endParaRPr lang="en-US" sz="200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CA" dirty="0" smtClean="0"/>
              <a:t>Animating a storyboard 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a slide show of each frame</a:t>
            </a:r>
            <a:endParaRPr lang="en-CA" dirty="0"/>
          </a:p>
          <a:p>
            <a:pPr marL="879475" lvl="1" indent="-342900" eaLnBrk="1" hangingPunct="1">
              <a:defRPr/>
            </a:pPr>
            <a:r>
              <a:rPr lang="en-CA" dirty="0" smtClean="0"/>
              <a:t>unaligned elements are problem</a:t>
            </a:r>
          </a:p>
          <a:p>
            <a:pPr marL="879475" lvl="1" indent="-342900" eaLnBrk="1" hangingPunct="1">
              <a:defRPr/>
            </a:pPr>
            <a:r>
              <a:rPr lang="en-CA" dirty="0" smtClean="0"/>
              <a:t>templates help you register static elements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Permissions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CA" sz="1000" b="1" dirty="0"/>
              <a:t>You are free:</a:t>
            </a:r>
          </a:p>
          <a:p>
            <a:pPr lvl="1">
              <a:defRPr/>
            </a:pPr>
            <a:r>
              <a:rPr lang="en-CA" sz="1000" b="1" dirty="0"/>
              <a:t>to Share</a:t>
            </a:r>
            <a:r>
              <a:rPr lang="en-CA" sz="1000" dirty="0"/>
              <a:t> — to copy, distribute and transmit the work</a:t>
            </a:r>
          </a:p>
          <a:p>
            <a:pPr lvl="1">
              <a:defRPr/>
            </a:pPr>
            <a:r>
              <a:rPr lang="en-CA" sz="1000" b="1" dirty="0"/>
              <a:t>to Remix</a:t>
            </a:r>
            <a:r>
              <a:rPr lang="en-CA" sz="1000" dirty="0"/>
              <a:t> — to adapt the work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Under </a:t>
            </a:r>
            <a:r>
              <a:rPr lang="en-CA" sz="1000" b="1" dirty="0"/>
              <a:t>the following conditions:</a:t>
            </a:r>
          </a:p>
          <a:p>
            <a:pPr>
              <a:defRPr/>
            </a:pPr>
            <a:r>
              <a:rPr lang="en-CA" sz="1000" b="1" dirty="0"/>
              <a:t>Attribution</a:t>
            </a:r>
            <a:r>
              <a:rPr lang="en-CA" sz="1000" dirty="0"/>
              <a:t> — You must attribute the work in the manner specified by the author </a:t>
            </a:r>
            <a:r>
              <a:rPr lang="en-CA" sz="1000" dirty="0" smtClean="0"/>
              <a:t>(</a:t>
            </a:r>
            <a:r>
              <a:rPr lang="en-CA" sz="1000" dirty="0"/>
              <a:t>but not in any way that suggests that they endorse you or your use of the work</a:t>
            </a:r>
            <a:r>
              <a:rPr lang="en-CA" sz="1000" dirty="0" smtClean="0"/>
              <a:t>) by citing: </a:t>
            </a:r>
          </a:p>
          <a:p>
            <a:pPr marL="715963" lvl="1" indent="0">
              <a:buFontTx/>
              <a:buNone/>
              <a:defRPr/>
            </a:pPr>
            <a:r>
              <a:rPr lang="en-CA" sz="1000" dirty="0" smtClean="0"/>
              <a:t>“from presentations accompanying the book ‘Sketching User Experiences, the Workbook’, by S. Greenberg, S. Carpendale, N. Marquardt and B. Buxton”</a:t>
            </a:r>
            <a:endParaRPr lang="en-CA" sz="1000" dirty="0"/>
          </a:p>
          <a:p>
            <a:pPr>
              <a:defRPr/>
            </a:pPr>
            <a:r>
              <a:rPr lang="en-CA" sz="1000" b="1" dirty="0" err="1"/>
              <a:t>Noncommercial</a:t>
            </a:r>
            <a:r>
              <a:rPr lang="en-CA" sz="1000" dirty="0"/>
              <a:t> — You may not use this work for commercial </a:t>
            </a:r>
            <a:r>
              <a:rPr lang="en-CA" sz="1000" dirty="0" smtClean="0"/>
              <a:t>purposes, </a:t>
            </a:r>
            <a:r>
              <a:rPr lang="en-CA" sz="1000" b="1" u="sng" dirty="0" smtClean="0"/>
              <a:t>except</a:t>
            </a:r>
            <a:r>
              <a:rPr lang="en-CA" sz="1000" dirty="0" smtClean="0"/>
              <a:t> to assist one’s own teaching and training within commercial organizations.</a:t>
            </a:r>
          </a:p>
          <a:p>
            <a:pPr>
              <a:defRPr/>
            </a:pPr>
            <a:r>
              <a:rPr lang="en-CA" sz="1000" b="1" dirty="0"/>
              <a:t>Share Alike</a:t>
            </a:r>
            <a:r>
              <a:rPr lang="en-CA" sz="1000" dirty="0"/>
              <a:t> — If you alter, transform, or build upon this work, you may distribute the resulting work only under the same or similar license to this one.</a:t>
            </a:r>
          </a:p>
          <a:p>
            <a:pPr marL="0" indent="0">
              <a:buFontTx/>
              <a:buNone/>
              <a:defRPr/>
            </a:pPr>
            <a:endParaRPr lang="en-CA" sz="1000" b="1" dirty="0" smtClean="0"/>
          </a:p>
          <a:p>
            <a:pPr marL="0" indent="0">
              <a:buFontTx/>
              <a:buNone/>
              <a:defRPr/>
            </a:pPr>
            <a:r>
              <a:rPr lang="en-CA" sz="1000" b="1" dirty="0" smtClean="0"/>
              <a:t>With </a:t>
            </a:r>
            <a:r>
              <a:rPr lang="en-CA" sz="1000" b="1" dirty="0"/>
              <a:t>the understanding that:</a:t>
            </a:r>
          </a:p>
          <a:p>
            <a:pPr>
              <a:defRPr/>
            </a:pPr>
            <a:r>
              <a:rPr lang="en-CA" sz="1000" b="1" dirty="0" smtClean="0"/>
              <a:t>Not all material have transferable rights </a:t>
            </a:r>
            <a:r>
              <a:rPr lang="en-CA" sz="1000" dirty="0" smtClean="0"/>
              <a:t>— materials from other sources which are included here are cited </a:t>
            </a:r>
          </a:p>
          <a:p>
            <a:pPr>
              <a:defRPr/>
            </a:pPr>
            <a:r>
              <a:rPr lang="en-CA" sz="1000" b="1" dirty="0" smtClean="0"/>
              <a:t>Waiver</a:t>
            </a:r>
            <a:r>
              <a:rPr lang="en-CA" sz="1000" dirty="0"/>
              <a:t> — Any of the above conditions can be </a:t>
            </a:r>
            <a:r>
              <a:rPr lang="en-CA" sz="1000" b="1" u="sng" dirty="0"/>
              <a:t>waived</a:t>
            </a:r>
            <a:r>
              <a:rPr lang="en-CA" sz="1000" dirty="0"/>
              <a:t> if you get permission from the copyright holder.</a:t>
            </a:r>
          </a:p>
          <a:p>
            <a:pPr>
              <a:defRPr/>
            </a:pPr>
            <a:r>
              <a:rPr lang="en-CA" sz="1000" b="1" dirty="0"/>
              <a:t>Public Domain</a:t>
            </a:r>
            <a:r>
              <a:rPr lang="en-CA" sz="1000" dirty="0"/>
              <a:t> — Where the work or any of its elements is in the </a:t>
            </a:r>
            <a:r>
              <a:rPr lang="en-CA" sz="1000" b="1" u="sng" dirty="0"/>
              <a:t>public domain</a:t>
            </a:r>
            <a:r>
              <a:rPr lang="en-CA" sz="1000" dirty="0"/>
              <a:t> under applicable law, that status is in no way affected by the license.</a:t>
            </a:r>
          </a:p>
          <a:p>
            <a:pPr>
              <a:defRPr/>
            </a:pPr>
            <a:r>
              <a:rPr lang="en-CA" sz="1000" b="1" dirty="0"/>
              <a:t>Other Rights</a:t>
            </a:r>
            <a:r>
              <a:rPr lang="en-CA" sz="1000" dirty="0"/>
              <a:t> — In no way are any of the following rights affected by the license:</a:t>
            </a:r>
          </a:p>
          <a:p>
            <a:pPr lvl="1">
              <a:defRPr/>
            </a:pPr>
            <a:r>
              <a:rPr lang="en-CA" sz="1000" dirty="0"/>
              <a:t>Your fair dealing or </a:t>
            </a:r>
            <a:r>
              <a:rPr lang="en-CA" sz="1000" b="1" u="sng" dirty="0"/>
              <a:t>fair use</a:t>
            </a:r>
            <a:r>
              <a:rPr lang="en-CA" sz="1000" dirty="0"/>
              <a:t> rights, or other applicable copyright exceptions and limitations;</a:t>
            </a:r>
          </a:p>
          <a:p>
            <a:pPr lvl="1">
              <a:defRPr/>
            </a:pPr>
            <a:r>
              <a:rPr lang="en-CA" sz="1000" dirty="0"/>
              <a:t>The author's </a:t>
            </a:r>
            <a:r>
              <a:rPr lang="en-CA" sz="1000" b="1" u="sng" dirty="0"/>
              <a:t>moral</a:t>
            </a:r>
            <a:r>
              <a:rPr lang="en-CA" sz="1000" dirty="0"/>
              <a:t> rights;</a:t>
            </a:r>
          </a:p>
          <a:p>
            <a:pPr lvl="1">
              <a:defRPr/>
            </a:pPr>
            <a:r>
              <a:rPr lang="en-CA" sz="1000" dirty="0"/>
              <a:t>Rights other persons may have either in the work itself or in how the work is used, such </a:t>
            </a:r>
            <a:r>
              <a:rPr lang="en-CA" sz="1000" dirty="0" smtClean="0"/>
              <a:t>as </a:t>
            </a:r>
            <a:r>
              <a:rPr lang="en-CA" sz="1000" b="1" u="sng" dirty="0" smtClean="0"/>
              <a:t>publicity</a:t>
            </a:r>
            <a:r>
              <a:rPr lang="en-CA" sz="1000" dirty="0"/>
              <a:t> or privacy rights.</a:t>
            </a:r>
          </a:p>
          <a:p>
            <a:pPr marL="0" indent="0">
              <a:buFontTx/>
              <a:buNone/>
              <a:defRPr/>
            </a:pPr>
            <a:r>
              <a:rPr lang="en-CA" sz="1000" b="1" dirty="0"/>
              <a:t>Notice</a:t>
            </a:r>
            <a:r>
              <a:rPr lang="en-CA" sz="1000" dirty="0"/>
              <a:t> — For any reuse or distribution, you must make clear to others the license terms of this work. The best way to do this is with a link to this web page.</a:t>
            </a:r>
          </a:p>
        </p:txBody>
      </p:sp>
      <p:pic>
        <p:nvPicPr>
          <p:cNvPr id="24580" name="Picture 6" descr="http://i.creativecommons.org/l/by-nc-sa/3.0/88x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5913"/>
            <a:ext cx="2046287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3349625"/>
            <a:ext cx="2873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2695575"/>
            <a:ext cx="284162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3663950"/>
            <a:ext cx="25876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4932040" y="3068960"/>
            <a:ext cx="2786063" cy="2322513"/>
            <a:chOff x="5829300" y="3500438"/>
            <a:chExt cx="3314700" cy="3108325"/>
          </a:xfrm>
        </p:grpSpPr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29300" y="3500438"/>
              <a:ext cx="3314700" cy="3108325"/>
            </a:xfrm>
            <a:prstGeom prst="rect">
              <a:avLst/>
            </a:prstGeom>
            <a:noFill/>
            <a:ln w="12699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12"/>
            <p:cNvSpPr>
              <a:spLocks noChangeArrowheads="1"/>
            </p:cNvSpPr>
            <p:nvPr/>
          </p:nvSpPr>
          <p:spPr bwMode="auto">
            <a:xfrm>
              <a:off x="5865186" y="4987675"/>
              <a:ext cx="2447778" cy="180594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Animated 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Present your storyboards as a series of successive frames that can be played back</a:t>
            </a:r>
            <a:endParaRPr lang="en-US" dirty="0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4058864" y="3554314"/>
            <a:ext cx="2786063" cy="2319338"/>
            <a:chOff x="4895819" y="3500438"/>
            <a:chExt cx="3311525" cy="3105150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819" y="3500438"/>
              <a:ext cx="3311525" cy="3105150"/>
            </a:xfrm>
            <a:prstGeom prst="rect">
              <a:avLst/>
            </a:prstGeom>
            <a:noFill/>
            <a:ln w="12699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4931671" y="4977563"/>
              <a:ext cx="2447320" cy="180655"/>
            </a:xfrm>
            <a:prstGeom prst="rect">
              <a:avLst/>
            </a:prstGeom>
            <a:gradFill rotWithShape="1">
              <a:gsLst>
                <a:gs pos="0">
                  <a:schemeClr val="bg1">
                    <a:alpha val="20000"/>
                  </a:schemeClr>
                </a:gs>
                <a:gs pos="100000">
                  <a:schemeClr val="bg1">
                    <a:gamma/>
                    <a:shade val="46275"/>
                    <a:invGamma/>
                    <a:alpha val="20000"/>
                  </a:schemeClr>
                </a:gs>
              </a:gsLst>
              <a:lin ang="5400000" scaled="1"/>
            </a:gradFill>
            <a:ln w="12699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357437" cy="2320925"/>
          </a:xfrm>
          <a:prstGeom prst="rect">
            <a:avLst/>
          </a:prstGeom>
          <a:noFill/>
          <a:ln w="12699">
            <a:solidFill>
              <a:schemeClr val="accent2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24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 Simple Example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5" y="4156586"/>
            <a:ext cx="7436104" cy="2483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5" y="1517614"/>
            <a:ext cx="7436104" cy="2487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450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685" y="1357647"/>
            <a:ext cx="4162400" cy="40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/>
          <a:stretch/>
        </p:blipFill>
        <p:spPr bwMode="auto">
          <a:xfrm>
            <a:off x="2177653" y="1357647"/>
            <a:ext cx="4176464" cy="40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77653" y="1357647"/>
            <a:ext cx="4176464" cy="404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3" y="1357647"/>
            <a:ext cx="4176464" cy="405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1868" y="1357647"/>
            <a:ext cx="4228035" cy="4075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653" y="1357647"/>
            <a:ext cx="4176464" cy="409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05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068960"/>
            <a:ext cx="6984776" cy="720080"/>
          </a:xfrm>
        </p:spPr>
        <p:txBody>
          <a:bodyPr/>
          <a:lstStyle/>
          <a:p>
            <a:r>
              <a:rPr lang="en-CA" dirty="0" smtClean="0"/>
              <a:t>did you notice any issues?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39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795" y="1467302"/>
            <a:ext cx="4162400" cy="4078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"/>
          <a:stretch/>
        </p:blipFill>
        <p:spPr bwMode="auto">
          <a:xfrm>
            <a:off x="2536357" y="1410519"/>
            <a:ext cx="4176464" cy="404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62714" y="1380225"/>
            <a:ext cx="4127143" cy="399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357" y="1444652"/>
            <a:ext cx="4373069" cy="4251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556792"/>
            <a:ext cx="3673158" cy="354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18" y="1594634"/>
            <a:ext cx="4032448" cy="3951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2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Registration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Issue when frame elements do not align…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92896"/>
            <a:ext cx="8155354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592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Registering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General approach: use templates</a:t>
            </a:r>
          </a:p>
          <a:p>
            <a:pPr lvl="1"/>
            <a:r>
              <a:rPr lang="en-CA" dirty="0" smtClean="0"/>
              <a:t>static elements </a:t>
            </a:r>
          </a:p>
          <a:p>
            <a:pPr lvl="1"/>
            <a:r>
              <a:rPr lang="en-CA" dirty="0" smtClean="0"/>
              <a:t>fixed position </a:t>
            </a:r>
          </a:p>
          <a:p>
            <a:pPr lvl="1"/>
            <a:r>
              <a:rPr lang="en-CA" dirty="0" smtClean="0"/>
              <a:t>fixed size</a:t>
            </a:r>
          </a:p>
          <a:p>
            <a:pPr lvl="1"/>
            <a:r>
              <a:rPr lang="en-CA" dirty="0" smtClean="0"/>
              <a:t>relative to</a:t>
            </a:r>
          </a:p>
          <a:p>
            <a:pPr lvl="2"/>
            <a:r>
              <a:rPr lang="en-CA" dirty="0" smtClean="0"/>
              <a:t>each other </a:t>
            </a:r>
          </a:p>
          <a:p>
            <a:pPr lvl="2"/>
            <a:r>
              <a:rPr lang="en-CA" dirty="0" smtClean="0"/>
              <a:t>screen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780928"/>
            <a:ext cx="3572768" cy="380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20" y="3283446"/>
            <a:ext cx="19907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Registering Images</a:t>
            </a:r>
            <a:endParaRPr lang="en-US" sz="2000" dirty="0" smtClean="0"/>
          </a:p>
        </p:txBody>
      </p:sp>
      <p:sp>
        <p:nvSpPr>
          <p:cNvPr id="23555" name="Content Placeholder 8"/>
          <p:cNvSpPr>
            <a:spLocks noGrp="1"/>
          </p:cNvSpPr>
          <p:nvPr>
            <p:ph idx="1"/>
          </p:nvPr>
        </p:nvSpPr>
        <p:spPr>
          <a:xfrm>
            <a:off x="468313" y="1557338"/>
            <a:ext cx="8675687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1. Master </a:t>
            </a:r>
            <a:r>
              <a:rPr lang="en-CA" dirty="0"/>
              <a:t>template</a:t>
            </a:r>
          </a:p>
          <a:p>
            <a:pPr marL="879475" lvl="1" indent="-342900" eaLnBrk="1" hangingPunct="1">
              <a:defRPr/>
            </a:pPr>
            <a:r>
              <a:rPr lang="en-CA" dirty="0"/>
              <a:t>lowest common denominator elements</a:t>
            </a:r>
            <a:endParaRPr lang="en-CA" dirty="0"/>
          </a:p>
        </p:txBody>
      </p:sp>
      <p:sp>
        <p:nvSpPr>
          <p:cNvPr id="12" name="Rectangle 11"/>
          <p:cNvSpPr/>
          <p:nvPr/>
        </p:nvSpPr>
        <p:spPr>
          <a:xfrm>
            <a:off x="755576" y="5392347"/>
            <a:ext cx="1656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725" indent="-6350">
              <a:defRPr/>
            </a:pPr>
            <a:r>
              <a:rPr lang="en-CA" sz="1800" b="0" dirty="0" smtClean="0">
                <a:latin typeface="+mn-lt"/>
              </a:rPr>
              <a:t>master</a:t>
            </a:r>
            <a:endParaRPr lang="en-CA" sz="1800" b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415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idgets">
  <a:themeElements>
    <a:clrScheme name="">
      <a:dk1>
        <a:srgbClr val="000000"/>
      </a:dk1>
      <a:lt1>
        <a:srgbClr val="FFFFA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D4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hidge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699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phidget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idget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idget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Phidgets.UIST2001.v2</Template>
  <TotalTime>1224</TotalTime>
  <Pages>9</Pages>
  <Words>208</Words>
  <Application>Microsoft Office PowerPoint</Application>
  <PresentationFormat>Letter Paper (8.5x11 in)</PresentationFormat>
  <Paragraphs>83</Paragraphs>
  <Slides>18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phidgets</vt:lpstr>
      <vt:lpstr>The Animated Sequence</vt:lpstr>
      <vt:lpstr>Animated Sequence</vt:lpstr>
      <vt:lpstr>A Simple Example</vt:lpstr>
      <vt:lpstr>PowerPoint Presentation</vt:lpstr>
      <vt:lpstr>did you notice any issues?</vt:lpstr>
      <vt:lpstr>PowerPoint Presentation</vt:lpstr>
      <vt:lpstr>Registration Problem</vt:lpstr>
      <vt:lpstr>Registering Images</vt:lpstr>
      <vt:lpstr>Registering Images</vt:lpstr>
      <vt:lpstr>Registering Images</vt:lpstr>
      <vt:lpstr>Registering Images</vt:lpstr>
      <vt:lpstr>Registering Images</vt:lpstr>
      <vt:lpstr>Building the Animated Sequence</vt:lpstr>
      <vt:lpstr>Building the Animated Sequence</vt:lpstr>
      <vt:lpstr>Building the Animated Sequence</vt:lpstr>
      <vt:lpstr>Another Problem</vt:lpstr>
      <vt:lpstr>You now know</vt:lpstr>
      <vt:lpstr>Permissions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481</dc:title>
  <dc:creator>Saul Greenberg</dc:creator>
  <cp:lastModifiedBy>Saul Greenberg</cp:lastModifiedBy>
  <cp:revision>295</cp:revision>
  <cp:lastPrinted>1998-08-16T20:55:46Z</cp:lastPrinted>
  <dcterms:created xsi:type="dcterms:W3CDTF">1995-08-10T13:01:54Z</dcterms:created>
  <dcterms:modified xsi:type="dcterms:W3CDTF">2012-11-12T20:13:28Z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saul@cpsc.ucalgary.ca</vt:lpwstr>
  </property>
  <property fmtid="{D5CDD505-2E9C-101B-9397-08002B2CF9AE}" pid="8" name="HomePage">
    <vt:lpwstr>http://www.cpsc.ucalgary.ca/~saul</vt:lpwstr>
  </property>
  <property fmtid="{D5CDD505-2E9C-101B-9397-08002B2CF9AE}" pid="9" name="Other">
    <vt:lpwstr>Saul Greenberg, _x000d_
Department of Computer Science, _x000d_
University of Calgary,  _x000d_
Calgary, Alberta CANADA_x000d_
T2N 1N4</vt:lpwstr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false</vt:bool>
  </property>
  <property fmtid="{D5CDD505-2E9C-101B-9397-08002B2CF9AE}" pid="13" name="BackColor">
    <vt:i4>16777215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D:\@www\grouplab\saul\481\topics</vt:lpwstr>
  </property>
</Properties>
</file>