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487" r:id="rId2"/>
    <p:sldId id="498" r:id="rId3"/>
    <p:sldId id="285" r:id="rId4"/>
    <p:sldId id="437" r:id="rId5"/>
    <p:sldId id="492" r:id="rId6"/>
    <p:sldId id="287" r:id="rId7"/>
    <p:sldId id="288" r:id="rId8"/>
    <p:sldId id="289" r:id="rId9"/>
    <p:sldId id="286" r:id="rId10"/>
    <p:sldId id="290" r:id="rId11"/>
    <p:sldId id="407" r:id="rId12"/>
    <p:sldId id="475" r:id="rId13"/>
    <p:sldId id="412" r:id="rId14"/>
    <p:sldId id="259" r:id="rId15"/>
    <p:sldId id="494" r:id="rId16"/>
    <p:sldId id="495" r:id="rId17"/>
    <p:sldId id="409" r:id="rId18"/>
    <p:sldId id="476" r:id="rId19"/>
    <p:sldId id="422" r:id="rId20"/>
    <p:sldId id="416" r:id="rId21"/>
    <p:sldId id="282" r:id="rId22"/>
    <p:sldId id="415" r:id="rId23"/>
    <p:sldId id="419" r:id="rId24"/>
    <p:sldId id="418" r:id="rId25"/>
    <p:sldId id="423" r:id="rId26"/>
    <p:sldId id="427" r:id="rId27"/>
    <p:sldId id="428" r:id="rId28"/>
    <p:sldId id="458" r:id="rId29"/>
    <p:sldId id="497" r:id="rId30"/>
    <p:sldId id="496" r:id="rId31"/>
    <p:sldId id="467" r:id="rId32"/>
    <p:sldId id="478" r:id="rId33"/>
    <p:sldId id="459" r:id="rId34"/>
    <p:sldId id="466" r:id="rId35"/>
    <p:sldId id="463" r:id="rId36"/>
    <p:sldId id="426" r:id="rId37"/>
    <p:sldId id="482" r:id="rId38"/>
    <p:sldId id="483" r:id="rId39"/>
    <p:sldId id="484" r:id="rId40"/>
    <p:sldId id="485" r:id="rId41"/>
    <p:sldId id="486" r:id="rId42"/>
    <p:sldId id="469" r:id="rId43"/>
    <p:sldId id="471" r:id="rId44"/>
    <p:sldId id="468" r:id="rId45"/>
    <p:sldId id="460" r:id="rId46"/>
    <p:sldId id="477" r:id="rId47"/>
    <p:sldId id="473" r:id="rId48"/>
    <p:sldId id="474" r:id="rId49"/>
    <p:sldId id="490" r:id="rId50"/>
    <p:sldId id="491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3333CC"/>
    <a:srgbClr val="FFFF00"/>
    <a:srgbClr val="FF3300"/>
    <a:srgbClr val="FFFFFF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8" autoAdjust="0"/>
    <p:restoredTop sz="94660"/>
  </p:normalViewPr>
  <p:slideViewPr>
    <p:cSldViewPr>
      <p:cViewPr varScale="1">
        <p:scale>
          <a:sx n="97" d="100"/>
          <a:sy n="97" d="100"/>
        </p:scale>
        <p:origin x="-10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00"/>
    </p:cViewPr>
  </p:sorterViewPr>
  <p:notesViewPr>
    <p:cSldViewPr>
      <p:cViewPr varScale="1">
        <p:scale>
          <a:sx n="93" d="100"/>
          <a:sy n="93" d="100"/>
        </p:scale>
        <p:origin x="-2076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54138" y="861695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r>
              <a:rPr lang="en-US"/>
              <a:t>Beyond Simple Screen Design: Representations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21200" y="8616950"/>
            <a:ext cx="14430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fld id="{EFECAEAB-7091-448F-9816-23F6AEA5A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0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>
            <a:lvl1pPr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725" y="0"/>
            <a:ext cx="31924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>
            <a:lvl1pPr algn="r"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833937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572000"/>
            <a:ext cx="53467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7675"/>
            <a:ext cx="3190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b" anchorCtr="0" compatLnSpc="1">
            <a:prstTxWarp prst="textNoShape">
              <a:avLst/>
            </a:prstTxWarp>
            <a:spAutoFit/>
          </a:bodyPr>
          <a:lstStyle>
            <a:lvl1pPr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725" y="9337675"/>
            <a:ext cx="31924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b" anchorCtr="0" compatLnSpc="1">
            <a:prstTxWarp prst="textNoShape">
              <a:avLst/>
            </a:prstTxWarp>
            <a:spAutoFit/>
          </a:bodyPr>
          <a:lstStyle>
            <a:lvl1pPr algn="r" defTabSz="950913" eaLnBrk="0" hangingPunct="0">
              <a:defRPr sz="1200" b="1">
                <a:latin typeface="Arial" charset="0"/>
              </a:defRPr>
            </a:lvl1pPr>
          </a:lstStyle>
          <a:p>
            <a:fld id="{A3DA8E49-B8DA-4E84-B4D5-144AA55F9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1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BC7EA-1E37-4020-B7FB-14F72FBA2A97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346700" cy="260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6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cs.umd.edu/hcil/fisheyemenu/fisheyemenu-demo.shtml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r>
              <a:rPr lang="en-US" dirty="0" smtClean="0"/>
              <a:t>Representations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3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Part 1: </a:t>
            </a:r>
            <a:r>
              <a:rPr lang="en-US" dirty="0" smtClean="0"/>
              <a:t>Visualizing Interaction</a:t>
            </a: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Lecture /slide deck produced by Saul Greenberg, 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/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5" name="Picture 3" descr="w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782" y="2564904"/>
            <a:ext cx="53754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8782" y="5949280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Arial" charset="0"/>
              </a:rPr>
              <a:t>E. </a:t>
            </a:r>
            <a:r>
              <a:rPr lang="en-US" sz="1000" dirty="0" err="1">
                <a:solidFill>
                  <a:schemeClr val="bg2"/>
                </a:solidFill>
                <a:latin typeface="Arial" charset="0"/>
              </a:rPr>
              <a:t>Tufte</a:t>
            </a:r>
            <a:r>
              <a:rPr lang="en-US" sz="1000" dirty="0">
                <a:solidFill>
                  <a:schemeClr val="bg2"/>
                </a:solidFill>
                <a:latin typeface="Arial" charset="0"/>
              </a:rPr>
              <a:t> “Visual Display of Quantitative Information” p 25</a:t>
            </a:r>
            <a:r>
              <a:rPr lang="en-US" sz="1000" i="1" dirty="0">
                <a:solidFill>
                  <a:schemeClr val="bg2"/>
                </a:solidFill>
                <a:latin typeface="Arial" charset="0"/>
              </a:rPr>
              <a:t>,</a:t>
            </a:r>
            <a:r>
              <a:rPr lang="en-US" sz="1000" b="1" dirty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22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9335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650" y="2500313"/>
            <a:ext cx="32480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90950" y="1846263"/>
            <a:ext cx="1123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i="1">
                <a:latin typeface="Arial" charset="0"/>
              </a:rPr>
              <a:t>right menu</a:t>
            </a:r>
            <a:br>
              <a:rPr lang="en-US" sz="1400" i="1">
                <a:latin typeface="Arial" charset="0"/>
              </a:rPr>
            </a:br>
            <a:r>
              <a:rPr lang="en-US" sz="1400" i="1">
                <a:latin typeface="Arial" charset="0"/>
              </a:rPr>
              <a:t>+ properties</a:t>
            </a:r>
          </a:p>
        </p:txBody>
      </p:sp>
      <p:pic>
        <p:nvPicPr>
          <p:cNvPr id="1127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633538"/>
            <a:ext cx="34956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Arc 8"/>
          <p:cNvSpPr>
            <a:spLocks/>
          </p:cNvSpPr>
          <p:nvPr/>
        </p:nvSpPr>
        <p:spPr bwMode="auto">
          <a:xfrm>
            <a:off x="3673475" y="2284413"/>
            <a:ext cx="1698625" cy="1190625"/>
          </a:xfrm>
          <a:custGeom>
            <a:avLst/>
            <a:gdLst>
              <a:gd name="G0" fmla="+- 21529 0 0"/>
              <a:gd name="G1" fmla="+- 21600 0 0"/>
              <a:gd name="G2" fmla="+- 21600 0 0"/>
              <a:gd name="T0" fmla="*/ 0 w 21529"/>
              <a:gd name="T1" fmla="*/ 19852 h 21600"/>
              <a:gd name="T2" fmla="*/ 21509 w 21529"/>
              <a:gd name="T3" fmla="*/ 0 h 21600"/>
              <a:gd name="T4" fmla="*/ 21529 w 215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9" h="21600" fill="none" extrusionOk="0">
                <a:moveTo>
                  <a:pt x="-1" y="19851"/>
                </a:moveTo>
                <a:cubicBezTo>
                  <a:pt x="909" y="8644"/>
                  <a:pt x="10265" y="10"/>
                  <a:pt x="21509" y="0"/>
                </a:cubicBezTo>
              </a:path>
              <a:path w="21529" h="21600" stroke="0" extrusionOk="0">
                <a:moveTo>
                  <a:pt x="-1" y="19851"/>
                </a:moveTo>
                <a:cubicBezTo>
                  <a:pt x="909" y="8644"/>
                  <a:pt x="10265" y="10"/>
                  <a:pt x="21509" y="0"/>
                </a:cubicBezTo>
                <a:lnTo>
                  <a:pt x="21529" y="2160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18" name="Group 54"/>
          <p:cNvGrpSpPr>
            <a:grpSpLocks/>
          </p:cNvGrpSpPr>
          <p:nvPr/>
        </p:nvGrpSpPr>
        <p:grpSpPr bwMode="auto">
          <a:xfrm>
            <a:off x="468313" y="4149725"/>
            <a:ext cx="1933575" cy="2200275"/>
            <a:chOff x="492" y="2622"/>
            <a:chExt cx="1218" cy="1386"/>
          </a:xfrm>
        </p:grpSpPr>
        <p:pic>
          <p:nvPicPr>
            <p:cNvPr id="11273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2622"/>
              <a:ext cx="1218" cy="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616" y="3432"/>
              <a:ext cx="266" cy="266"/>
              <a:chOff x="616" y="3432"/>
              <a:chExt cx="266" cy="266"/>
            </a:xfrm>
          </p:grpSpPr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 flipV="1">
                <a:off x="618" y="3474"/>
                <a:ext cx="24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616" y="3532"/>
                <a:ext cx="226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Line 12"/>
              <p:cNvSpPr>
                <a:spLocks noChangeShapeType="1"/>
              </p:cNvSpPr>
              <p:nvPr/>
            </p:nvSpPr>
            <p:spPr bwMode="auto">
              <a:xfrm>
                <a:off x="660" y="351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>
                <a:off x="714" y="349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726" y="3516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666" y="3504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Line 16"/>
              <p:cNvSpPr>
                <a:spLocks noChangeShapeType="1"/>
              </p:cNvSpPr>
              <p:nvPr/>
            </p:nvSpPr>
            <p:spPr bwMode="auto">
              <a:xfrm flipV="1">
                <a:off x="846" y="3438"/>
                <a:ext cx="30" cy="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>
                <a:off x="648" y="3468"/>
                <a:ext cx="1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18"/>
              <p:cNvSpPr>
                <a:spLocks noChangeShapeType="1"/>
              </p:cNvSpPr>
              <p:nvPr/>
            </p:nvSpPr>
            <p:spPr bwMode="auto">
              <a:xfrm>
                <a:off x="816" y="3438"/>
                <a:ext cx="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19"/>
              <p:cNvSpPr>
                <a:spLocks noChangeShapeType="1"/>
              </p:cNvSpPr>
              <p:nvPr/>
            </p:nvSpPr>
            <p:spPr bwMode="auto">
              <a:xfrm flipV="1">
                <a:off x="804" y="3432"/>
                <a:ext cx="6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02" name="Group 38"/>
            <p:cNvGrpSpPr>
              <a:grpSpLocks/>
            </p:cNvGrpSpPr>
            <p:nvPr/>
          </p:nvGrpSpPr>
          <p:grpSpPr bwMode="auto">
            <a:xfrm>
              <a:off x="1066" y="3426"/>
              <a:ext cx="308" cy="266"/>
              <a:chOff x="1066" y="3426"/>
              <a:chExt cx="308" cy="266"/>
            </a:xfrm>
          </p:grpSpPr>
          <p:sp>
            <p:nvSpPr>
              <p:cNvPr id="11285" name="Line 21"/>
              <p:cNvSpPr>
                <a:spLocks noChangeShapeType="1"/>
              </p:cNvSpPr>
              <p:nvPr/>
            </p:nvSpPr>
            <p:spPr bwMode="auto">
              <a:xfrm flipV="1">
                <a:off x="1068" y="3468"/>
                <a:ext cx="24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1110" y="3504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1164" y="3492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24"/>
              <p:cNvSpPr>
                <a:spLocks noChangeShapeType="1"/>
              </p:cNvSpPr>
              <p:nvPr/>
            </p:nvSpPr>
            <p:spPr bwMode="auto">
              <a:xfrm>
                <a:off x="1176" y="351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25"/>
              <p:cNvSpPr>
                <a:spLocks noChangeShapeType="1"/>
              </p:cNvSpPr>
              <p:nvPr/>
            </p:nvSpPr>
            <p:spPr bwMode="auto">
              <a:xfrm>
                <a:off x="1116" y="3498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 flipV="1">
                <a:off x="1338" y="3438"/>
                <a:ext cx="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27"/>
              <p:cNvSpPr>
                <a:spLocks noChangeShapeType="1"/>
              </p:cNvSpPr>
              <p:nvPr/>
            </p:nvSpPr>
            <p:spPr bwMode="auto">
              <a:xfrm>
                <a:off x="1098" y="3462"/>
                <a:ext cx="1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>
                <a:off x="1308" y="3432"/>
                <a:ext cx="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 flipH="1">
                <a:off x="1296" y="3426"/>
                <a:ext cx="6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 flipH="1">
                <a:off x="1296" y="3672"/>
                <a:ext cx="4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1128" y="348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32"/>
              <p:cNvSpPr>
                <a:spLocks noChangeShapeType="1"/>
              </p:cNvSpPr>
              <p:nvPr/>
            </p:nvSpPr>
            <p:spPr bwMode="auto">
              <a:xfrm>
                <a:off x="1224" y="348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/>
            </p:nvSpPr>
            <p:spPr bwMode="auto">
              <a:xfrm>
                <a:off x="1212" y="3504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1206" y="354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>
                <a:off x="1200" y="3576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/>
            </p:nvSpPr>
            <p:spPr bwMode="auto">
              <a:xfrm>
                <a:off x="1200" y="3552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Rectangle 37"/>
              <p:cNvSpPr>
                <a:spLocks noChangeArrowheads="1"/>
              </p:cNvSpPr>
              <p:nvPr/>
            </p:nvSpPr>
            <p:spPr bwMode="auto">
              <a:xfrm>
                <a:off x="1066" y="3526"/>
                <a:ext cx="226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0" name="Group 46"/>
            <p:cNvGrpSpPr>
              <a:grpSpLocks/>
            </p:cNvGrpSpPr>
            <p:nvPr/>
          </p:nvGrpSpPr>
          <p:grpSpPr bwMode="auto">
            <a:xfrm>
              <a:off x="1078" y="3036"/>
              <a:ext cx="242" cy="218"/>
              <a:chOff x="1078" y="3036"/>
              <a:chExt cx="242" cy="218"/>
            </a:xfrm>
          </p:grpSpPr>
          <p:sp>
            <p:nvSpPr>
              <p:cNvPr id="11303" name="Line 39"/>
              <p:cNvSpPr>
                <a:spLocks noChangeShapeType="1"/>
              </p:cNvSpPr>
              <p:nvPr/>
            </p:nvSpPr>
            <p:spPr bwMode="auto">
              <a:xfrm flipV="1">
                <a:off x="1080" y="3072"/>
                <a:ext cx="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Rectangle 40"/>
              <p:cNvSpPr>
                <a:spLocks noChangeArrowheads="1"/>
              </p:cNvSpPr>
              <p:nvPr/>
            </p:nvSpPr>
            <p:spPr bwMode="auto">
              <a:xfrm>
                <a:off x="1078" y="3088"/>
                <a:ext cx="226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Line 41"/>
              <p:cNvSpPr>
                <a:spLocks noChangeShapeType="1"/>
              </p:cNvSpPr>
              <p:nvPr/>
            </p:nvSpPr>
            <p:spPr bwMode="auto">
              <a:xfrm>
                <a:off x="1188" y="3072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Line 42"/>
              <p:cNvSpPr>
                <a:spLocks noChangeShapeType="1"/>
              </p:cNvSpPr>
              <p:nvPr/>
            </p:nvSpPr>
            <p:spPr bwMode="auto">
              <a:xfrm flipV="1">
                <a:off x="1308" y="3036"/>
                <a:ext cx="0" cy="2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1104" y="3066"/>
                <a:ext cx="1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Line 44"/>
              <p:cNvSpPr>
                <a:spLocks noChangeShapeType="1"/>
              </p:cNvSpPr>
              <p:nvPr/>
            </p:nvSpPr>
            <p:spPr bwMode="auto">
              <a:xfrm>
                <a:off x="1254" y="3036"/>
                <a:ext cx="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>
                <a:off x="1248" y="3036"/>
                <a:ext cx="6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5" name="Group 51"/>
            <p:cNvGrpSpPr>
              <a:grpSpLocks/>
            </p:cNvGrpSpPr>
            <p:nvPr/>
          </p:nvGrpSpPr>
          <p:grpSpPr bwMode="auto">
            <a:xfrm>
              <a:off x="652" y="3060"/>
              <a:ext cx="230" cy="200"/>
              <a:chOff x="652" y="3060"/>
              <a:chExt cx="230" cy="200"/>
            </a:xfrm>
          </p:grpSpPr>
          <p:sp>
            <p:nvSpPr>
              <p:cNvPr id="11311" name="Line 47"/>
              <p:cNvSpPr>
                <a:spLocks noChangeShapeType="1"/>
              </p:cNvSpPr>
              <p:nvPr/>
            </p:nvSpPr>
            <p:spPr bwMode="auto">
              <a:xfrm flipH="1">
                <a:off x="804" y="3060"/>
                <a:ext cx="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Rectangle 48"/>
              <p:cNvSpPr>
                <a:spLocks noChangeArrowheads="1"/>
              </p:cNvSpPr>
              <p:nvPr/>
            </p:nvSpPr>
            <p:spPr bwMode="auto">
              <a:xfrm>
                <a:off x="652" y="3094"/>
                <a:ext cx="226" cy="1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Line 49"/>
              <p:cNvSpPr>
                <a:spLocks noChangeShapeType="1"/>
              </p:cNvSpPr>
              <p:nvPr/>
            </p:nvSpPr>
            <p:spPr bwMode="auto">
              <a:xfrm flipV="1">
                <a:off x="882" y="3066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Line 50"/>
              <p:cNvSpPr>
                <a:spLocks noChangeShapeType="1"/>
              </p:cNvSpPr>
              <p:nvPr/>
            </p:nvSpPr>
            <p:spPr bwMode="auto">
              <a:xfrm flipV="1">
                <a:off x="810" y="3066"/>
                <a:ext cx="0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21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folder has the most documents?</a:t>
            </a:r>
            <a:endParaRPr lang="en-US" dirty="0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>
                <a:solidFill>
                  <a:srgbClr val="808080"/>
                </a:solidFill>
                <a:latin typeface="Verdana" pitchFamily="34" charset="0"/>
              </a:rPr>
              <a:t>Windows 95 File Viewer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50801"/>
            <a:ext cx="6110808" cy="512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981200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Detailed navigation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plus precision</a:t>
            </a:r>
            <a:endParaRPr lang="en-US" sz="1400"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4607" y="5373216"/>
            <a:ext cx="233116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General navigation </a:t>
            </a:r>
            <a:endParaRPr lang="en-US" sz="1800" dirty="0" smtClean="0">
              <a:latin typeface="Arial" charset="0"/>
            </a:endParaRPr>
          </a:p>
          <a:p>
            <a:pPr eaLnBrk="0" hangingPunct="0"/>
            <a:r>
              <a:rPr lang="en-US" sz="1800" dirty="0" smtClean="0">
                <a:latin typeface="Arial" charset="0"/>
              </a:rPr>
              <a:t>plus </a:t>
            </a:r>
            <a:r>
              <a:rPr lang="en-US" sz="1800" dirty="0">
                <a:latin typeface="Arial" charset="0"/>
              </a:rPr>
              <a:t>orientation</a:t>
            </a:r>
            <a:endParaRPr lang="en-US" sz="1400" dirty="0">
              <a:latin typeface="Arial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33600" y="3146425"/>
            <a:ext cx="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am I?</a:t>
            </a:r>
          </a:p>
        </p:txBody>
      </p:sp>
      <p:sp>
        <p:nvSpPr>
          <p:cNvPr id="79879" name="Rectangle 1031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>
                <a:solidFill>
                  <a:srgbClr val="808080"/>
                </a:solidFill>
                <a:latin typeface="Verdana" pitchFamily="34" charset="0"/>
              </a:rPr>
              <a:t>Windows NT Hover Game</a:t>
            </a:r>
            <a:endParaRPr lang="en-US"/>
          </a:p>
        </p:txBody>
      </p:sp>
      <p:cxnSp>
        <p:nvCxnSpPr>
          <p:cNvPr id="6" name="Straight Arrow Connector 5"/>
          <p:cNvCxnSpPr>
            <a:stCxn id="10243" idx="3"/>
          </p:cNvCxnSpPr>
          <p:nvPr/>
        </p:nvCxnSpPr>
        <p:spPr bwMode="auto">
          <a:xfrm>
            <a:off x="2127250" y="2301875"/>
            <a:ext cx="1868686" cy="6950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411760" y="5517232"/>
            <a:ext cx="2880320" cy="1284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122"/>
          <p:cNvSpPr>
            <a:spLocks noGrp="1" noChangeArrowheads="1"/>
          </p:cNvSpPr>
          <p:nvPr>
            <p:ph type="title"/>
          </p:nvPr>
        </p:nvSpPr>
        <p:spPr>
          <a:xfrm>
            <a:off x="431221" y="332656"/>
            <a:ext cx="8305800" cy="5334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  </a:t>
            </a:r>
          </a:p>
        </p:txBody>
      </p:sp>
      <p:sp>
        <p:nvSpPr>
          <p:cNvPr id="134147" name="Rectangle 512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3200"/>
              <a:t>Where am I?</a:t>
            </a:r>
            <a:endParaRPr lang="en-US"/>
          </a:p>
        </p:txBody>
      </p:sp>
      <p:pic>
        <p:nvPicPr>
          <p:cNvPr id="134148" name="Picture 51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1209675"/>
            <a:ext cx="43719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9" name="Picture 51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50" y="1162050"/>
            <a:ext cx="33051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5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735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5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46163"/>
            <a:ext cx="8077200" cy="58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2" name="Rectangle 5128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>
                <a:solidFill>
                  <a:srgbClr val="808080"/>
                </a:solidFill>
                <a:latin typeface="Verdana" pitchFamily="34" charset="0"/>
              </a:rPr>
              <a:t>Inxight Magnifind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3200"/>
              <a:t>What do I have to do?</a:t>
            </a:r>
            <a:endParaRPr lang="en-US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1233488"/>
            <a:ext cx="61436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188" y="2281238"/>
            <a:ext cx="54768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600" name="Rectangle 1128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>
                <a:solidFill>
                  <a:srgbClr val="808080"/>
                </a:solidFill>
                <a:latin typeface="Verdana" pitchFamily="34" charset="0"/>
              </a:rPr>
              <a:t>Microsoft Schedule+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Information Visualization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Graphics should reveal the data</a:t>
            </a:r>
          </a:p>
          <a:p>
            <a:pPr lvl="1">
              <a:lnSpc>
                <a:spcPct val="120000"/>
              </a:lnSpc>
            </a:pPr>
            <a:r>
              <a:rPr lang="en-US"/>
              <a:t>show the data</a:t>
            </a:r>
          </a:p>
          <a:p>
            <a:pPr lvl="1">
              <a:lnSpc>
                <a:spcPct val="120000"/>
              </a:lnSpc>
            </a:pPr>
            <a:r>
              <a:rPr lang="en-US"/>
              <a:t>not get in the way of the message</a:t>
            </a:r>
          </a:p>
          <a:p>
            <a:pPr lvl="1">
              <a:lnSpc>
                <a:spcPct val="120000"/>
              </a:lnSpc>
            </a:pPr>
            <a:r>
              <a:rPr lang="en-US"/>
              <a:t>avoid distortion</a:t>
            </a:r>
          </a:p>
          <a:p>
            <a:pPr lvl="1">
              <a:lnSpc>
                <a:spcPct val="120000"/>
              </a:lnSpc>
            </a:pPr>
            <a:r>
              <a:rPr lang="en-US"/>
              <a:t>present many numbers in a small space</a:t>
            </a:r>
          </a:p>
          <a:p>
            <a:pPr lvl="1">
              <a:lnSpc>
                <a:spcPct val="120000"/>
              </a:lnSpc>
            </a:pPr>
            <a:r>
              <a:rPr lang="en-US"/>
              <a:t>make large data sets coherent</a:t>
            </a:r>
          </a:p>
          <a:p>
            <a:pPr lvl="1">
              <a:lnSpc>
                <a:spcPct val="120000"/>
              </a:lnSpc>
            </a:pPr>
            <a:r>
              <a:rPr lang="en-US"/>
              <a:t>encourage comparison between data</a:t>
            </a:r>
          </a:p>
          <a:p>
            <a:pPr lvl="1">
              <a:lnSpc>
                <a:spcPct val="120000"/>
              </a:lnSpc>
            </a:pPr>
            <a:r>
              <a:rPr lang="en-US"/>
              <a:t>supply both a broad overview and fine detail</a:t>
            </a:r>
          </a:p>
          <a:p>
            <a:pPr lvl="1">
              <a:lnSpc>
                <a:spcPct val="120000"/>
              </a:lnSpc>
            </a:pPr>
            <a:r>
              <a:rPr lang="en-US"/>
              <a:t>serve a clear purpose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		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63888" y="5763802"/>
            <a:ext cx="5268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800" i="1" dirty="0">
                <a:latin typeface="Verdana" pitchFamily="34" charset="0"/>
              </a:rPr>
              <a:t>E. </a:t>
            </a:r>
            <a:r>
              <a:rPr lang="en-US" sz="1800" i="1" dirty="0" err="1">
                <a:latin typeface="Verdana" pitchFamily="34" charset="0"/>
              </a:rPr>
              <a:t>Tufte</a:t>
            </a:r>
            <a:r>
              <a:rPr lang="en-US" sz="1800" i="1" dirty="0">
                <a:latin typeface="Verdana" pitchFamily="34" charset="0"/>
              </a:rPr>
              <a:t> </a:t>
            </a:r>
            <a:br>
              <a:rPr lang="en-US" sz="1800" i="1" dirty="0">
                <a:latin typeface="Verdana" pitchFamily="34" charset="0"/>
              </a:rPr>
            </a:br>
            <a:r>
              <a:rPr lang="en-US" sz="1800" i="1" dirty="0">
                <a:latin typeface="Verdana" pitchFamily="34" charset="0"/>
              </a:rPr>
              <a:t>Visual Display of Quantitative Information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578600"/>
            <a:ext cx="542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Verdana" pitchFamily="34" charset="0"/>
              </a:rPr>
              <a:t>many examples on the following slides are taken from Tufte’s books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Anscombe’s Quartet</a:t>
            </a:r>
            <a:endParaRPr lang="en-US" dirty="0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203848" y="1484784"/>
            <a:ext cx="3886200" cy="224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N:			  11.0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mean X’s :			    9.0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mean Y’s : 			    7.5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standard error of slope estimate:	    0.1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sum of squares: 		110.0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regression sum of squares: 	  27.5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residual sum of squares of Y:	  13.8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correlation coefficient:		    0.8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 squared:			    0.7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regression line: 	          </a:t>
            </a:r>
            <a:r>
              <a:rPr lang="en-US" sz="1200" dirty="0" smtClean="0">
                <a:latin typeface="Arial" charset="0"/>
              </a:rPr>
              <a:t>     </a:t>
            </a:r>
            <a:r>
              <a:rPr lang="en-US" sz="1200" dirty="0">
                <a:latin typeface="Arial" charset="0"/>
              </a:rPr>
              <a:t>Y=3+0.5X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15875" y="6618441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</a:t>
            </a:r>
            <a:r>
              <a:rPr lang="en-US" sz="1000">
                <a:latin typeface="Arial" charset="0"/>
              </a:rPr>
              <a:t> </a:t>
            </a:r>
            <a:r>
              <a:rPr lang="en-US" sz="1000">
                <a:solidFill>
                  <a:schemeClr val="bg2"/>
                </a:solidFill>
                <a:latin typeface="Arial" charset="0"/>
              </a:rPr>
              <a:t>Tufte “Visual Display of Quantitative Information” p 25</a:t>
            </a:r>
            <a:r>
              <a:rPr lang="en-US" sz="1000" i="1">
                <a:solidFill>
                  <a:schemeClr val="bg2"/>
                </a:solidFill>
                <a:latin typeface="Arial" charset="0"/>
              </a:rPr>
              <a:t>,</a:t>
            </a:r>
            <a:r>
              <a:rPr lang="en-US" sz="10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pic>
        <p:nvPicPr>
          <p:cNvPr id="224258" name="Picture 2" descr="http://4.bp.blogspot.com/_4vRP8gMGzNo/SdtEkddFJnI/AAAAAAAAACg/ktXFiRUSn8Q/s1600/quar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75065"/>
            <a:ext cx="2249979" cy="29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Anscombe’s Quartet</a:t>
            </a:r>
            <a:endParaRPr lang="en-US" dirty="0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203848" y="1484784"/>
            <a:ext cx="3886200" cy="224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N:			  11.0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mean X’s :			    9.0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mean Y’s : 			    7.5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standard error of slope estimate:	    0.1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sum of squares: 		110.0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regression sum of squares: 	  27.5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residual sum of squares of Y:	  13.8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correlation coefficient:		    0.8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 squared:			    0.7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regression line: 	          </a:t>
            </a:r>
            <a:r>
              <a:rPr lang="en-US" sz="1200" dirty="0" smtClean="0">
                <a:latin typeface="Arial" charset="0"/>
              </a:rPr>
              <a:t>     </a:t>
            </a:r>
            <a:r>
              <a:rPr lang="en-US" sz="1200" dirty="0">
                <a:latin typeface="Arial" charset="0"/>
              </a:rPr>
              <a:t>Y=3+0.5X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15875" y="6618441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</a:t>
            </a:r>
            <a:r>
              <a:rPr lang="en-US" sz="1000">
                <a:latin typeface="Arial" charset="0"/>
              </a:rPr>
              <a:t> </a:t>
            </a:r>
            <a:r>
              <a:rPr lang="en-US" sz="1000">
                <a:solidFill>
                  <a:schemeClr val="bg2"/>
                </a:solidFill>
                <a:latin typeface="Arial" charset="0"/>
              </a:rPr>
              <a:t>Tufte “Visual Display of Quantitative Information” p 25</a:t>
            </a:r>
            <a:r>
              <a:rPr lang="en-US" sz="1000" i="1">
                <a:solidFill>
                  <a:schemeClr val="bg2"/>
                </a:solidFill>
                <a:latin typeface="Arial" charset="0"/>
              </a:rPr>
              <a:t>,</a:t>
            </a:r>
            <a:r>
              <a:rPr lang="en-US" sz="10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pic>
        <p:nvPicPr>
          <p:cNvPr id="224258" name="Picture 2" descr="http://4.bp.blogspot.com/_4vRP8gMGzNo/SdtEkddFJnI/AAAAAAAAACg/ktXFiRUSn8Q/s1600/quar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75065"/>
            <a:ext cx="2249979" cy="29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File:Anscombe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5251143"/>
            <a:ext cx="4104456" cy="13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File:Anscombe.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409" y="5251143"/>
            <a:ext cx="4196796" cy="13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52115" y="4854103"/>
            <a:ext cx="447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i="1" dirty="0">
                <a:latin typeface="Arial" charset="0"/>
              </a:rPr>
              <a:t>Graphics Reveal the Data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114800" y="1676400"/>
          <a:ext cx="48006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Worksheet" r:id="rId3" imgW="5296306" imgH="3848337" progId="Excel.Sheet.8">
                  <p:embed/>
                </p:oleObj>
              </mc:Choice>
              <mc:Fallback>
                <p:oleObj name="Worksheet" r:id="rId3" imgW="5296306" imgH="384833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48006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24098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 deserve a tax break?</a:t>
            </a:r>
            <a:endParaRPr lang="en-US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5943600" y="2286000"/>
            <a:ext cx="304800" cy="381000"/>
          </a:xfrm>
          <a:custGeom>
            <a:avLst/>
            <a:gdLst>
              <a:gd name="T0" fmla="*/ 240 w 240"/>
              <a:gd name="T1" fmla="*/ 56 h 352"/>
              <a:gd name="T2" fmla="*/ 144 w 240"/>
              <a:gd name="T3" fmla="*/ 344 h 352"/>
              <a:gd name="T4" fmla="*/ 0 w 240"/>
              <a:gd name="T5" fmla="*/ 104 h 352"/>
              <a:gd name="T6" fmla="*/ 144 w 240"/>
              <a:gd name="T7" fmla="*/ 8 h 352"/>
              <a:gd name="T8" fmla="*/ 240 w 240"/>
              <a:gd name="T9" fmla="*/ 5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352">
                <a:moveTo>
                  <a:pt x="240" y="56"/>
                </a:moveTo>
                <a:cubicBezTo>
                  <a:pt x="240" y="112"/>
                  <a:pt x="184" y="336"/>
                  <a:pt x="144" y="344"/>
                </a:cubicBezTo>
                <a:cubicBezTo>
                  <a:pt x="104" y="352"/>
                  <a:pt x="0" y="160"/>
                  <a:pt x="0" y="104"/>
                </a:cubicBezTo>
                <a:cubicBezTo>
                  <a:pt x="0" y="48"/>
                  <a:pt x="104" y="16"/>
                  <a:pt x="144" y="8"/>
                </a:cubicBezTo>
                <a:cubicBezTo>
                  <a:pt x="184" y="0"/>
                  <a:pt x="240" y="0"/>
                  <a:pt x="240" y="56"/>
                </a:cubicBezTo>
                <a:close/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5181600" y="2362200"/>
            <a:ext cx="358140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1864 Exports of French Wine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1" name="Picture 3" descr="w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" y="1338263"/>
            <a:ext cx="8378825" cy="52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“Visual Display of Quantitative Information” p 25</a:t>
            </a:r>
            <a:r>
              <a:rPr lang="en-US" sz="1000" i="1">
                <a:solidFill>
                  <a:schemeClr val="bg2"/>
                </a:solidFill>
                <a:latin typeface="Arial" charset="0"/>
              </a:rPr>
              <a:t>,</a:t>
            </a:r>
            <a:r>
              <a:rPr lang="en-US" sz="10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HO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564" y="1124744"/>
            <a:ext cx="5615235" cy="53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09600" y="1484784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Dr </a:t>
            </a:r>
            <a:r>
              <a:rPr lang="en-US" sz="1800" dirty="0">
                <a:latin typeface="Arial" charset="0"/>
              </a:rPr>
              <a:t>John Snow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1854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6096000" y="3338909"/>
            <a:ext cx="3810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200" y="6553200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“Visual Display of Quantitative Information”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Deaths by </a:t>
            </a:r>
            <a:r>
              <a:rPr lang="en-US" dirty="0" smtClean="0">
                <a:latin typeface="Arial" charset="0"/>
              </a:rPr>
              <a:t>Cholera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messages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963" cy="5040312"/>
          </a:xfrm>
        </p:spPr>
        <p:txBody>
          <a:bodyPr/>
          <a:lstStyle/>
          <a:p>
            <a:r>
              <a:rPr lang="en-US"/>
              <a:t>Good representations</a:t>
            </a:r>
          </a:p>
          <a:p>
            <a:pPr lvl="1"/>
            <a:r>
              <a:rPr lang="en-US"/>
              <a:t>captures essential elements of the event / world &amp; mutes the irrelevant</a:t>
            </a:r>
          </a:p>
          <a:p>
            <a:pPr lvl="1"/>
            <a:r>
              <a:rPr lang="en-US"/>
              <a:t>appropriate for the person, their task, and their interpretation</a:t>
            </a:r>
            <a:br>
              <a:rPr lang="en-US"/>
            </a:br>
            <a:endParaRPr lang="en-US"/>
          </a:p>
          <a:p>
            <a:r>
              <a:rPr lang="en-US"/>
              <a:t>Information visualization</a:t>
            </a:r>
          </a:p>
          <a:p>
            <a:pPr lvl="1"/>
            <a:r>
              <a:rPr lang="en-US"/>
              <a:t>Tufte’s principles</a:t>
            </a:r>
          </a:p>
          <a:p>
            <a:pPr lvl="1"/>
            <a:r>
              <a:rPr lang="en-US"/>
              <a:t>overview first, zoom and filter, then details on demand</a:t>
            </a:r>
          </a:p>
          <a:p>
            <a:pPr lvl="1"/>
            <a:r>
              <a:rPr lang="en-US"/>
              <a:t>many techniques now available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://www.edwardtufte.com/tufte/graphics/minard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33331"/>
            <a:ext cx="7992888" cy="38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Napolean's</a:t>
            </a:r>
            <a:r>
              <a:rPr lang="en-US" dirty="0" smtClean="0"/>
              <a:t> march to Moscow  </a:t>
            </a:r>
            <a:r>
              <a:rPr lang="en-US" sz="1400" dirty="0" smtClean="0"/>
              <a:t>Charles </a:t>
            </a:r>
            <a:r>
              <a:rPr lang="en-US" sz="1400" dirty="0" err="1" smtClean="0"/>
              <a:t>Minard</a:t>
            </a:r>
            <a:endParaRPr lang="en-US" sz="1400" dirty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203575" y="4508500"/>
            <a:ext cx="3810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15717" name="Text Box 1029"/>
          <p:cNvSpPr txBox="1">
            <a:spLocks noChangeArrowheads="1"/>
          </p:cNvSpPr>
          <p:nvPr/>
        </p:nvSpPr>
        <p:spPr bwMode="auto">
          <a:xfrm>
            <a:off x="76200" y="6553200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“Visual Display of Quantitative Information”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Chart Junk: A common 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183563" cy="1763712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Information display is not just pretty graphics</a:t>
            </a:r>
          </a:p>
          <a:p>
            <a:pPr lvl="1"/>
            <a:r>
              <a:rPr lang="en-US"/>
              <a:t>graphical re-design by amateurs on computers gives us </a:t>
            </a:r>
          </a:p>
          <a:p>
            <a:pPr lvl="2">
              <a:buFontTx/>
              <a:buNone/>
            </a:pPr>
            <a:r>
              <a:rPr lang="en-US"/>
              <a:t>“fontitis,” “chart-junk,” etc.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968625"/>
            <a:ext cx="81692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342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Chart Junk: </a:t>
            </a:r>
            <a:r>
              <a:rPr lang="en-US" sz="2000"/>
              <a:t>Cotton production in Brazil, 1927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Chart Junk: </a:t>
            </a:r>
            <a:r>
              <a:rPr lang="en-US" sz="2000"/>
              <a:t>Removing deception and simplification</a:t>
            </a:r>
            <a:r>
              <a:rPr lang="en-US"/>
              <a:t> </a:t>
            </a:r>
          </a:p>
        </p:txBody>
      </p:sp>
      <p:graphicFrame>
        <p:nvGraphicFramePr>
          <p:cNvPr id="22531" name="Object 3"/>
          <p:cNvGraphicFramePr>
            <a:graphicFrameLocks/>
          </p:cNvGraphicFramePr>
          <p:nvPr/>
        </p:nvGraphicFramePr>
        <p:xfrm>
          <a:off x="600075" y="1471613"/>
          <a:ext cx="456247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4" name="Chart" r:id="rId3" imgW="7439025" imgH="4133850" progId="MSGraph.Chart.8">
                  <p:embed followColorScheme="full"/>
                </p:oleObj>
              </mc:Choice>
              <mc:Fallback>
                <p:oleObj name="Chart" r:id="rId3" imgW="7439025" imgH="413385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471613"/>
                        <a:ext cx="456247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/>
          </p:cNvGraphicFramePr>
          <p:nvPr/>
        </p:nvGraphicFramePr>
        <p:xfrm>
          <a:off x="666750" y="4340225"/>
          <a:ext cx="456247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5" name="Chart" r:id="rId5" imgW="7439025" imgH="4133850" progId="MSGraph.Chart.8">
                  <p:embed followColorScheme="full"/>
                </p:oleObj>
              </mc:Choice>
              <mc:Fallback>
                <p:oleObj name="Chart" r:id="rId5" imgW="7439025" imgH="4133850" progId="MSGraph.Chart.8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340225"/>
                        <a:ext cx="456247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/>
          </p:cNvGraphicFramePr>
          <p:nvPr/>
        </p:nvGraphicFramePr>
        <p:xfrm>
          <a:off x="4905375" y="1404938"/>
          <a:ext cx="379095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6" name="Chart" r:id="rId7" imgW="6210300" imgH="4152900" progId="MSGraph.Chart.8">
                  <p:embed followColorScheme="full"/>
                </p:oleObj>
              </mc:Choice>
              <mc:Fallback>
                <p:oleObj name="Chart" r:id="rId7" imgW="6210300" imgH="4152900" progId="MSGraph.Chart.8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404938"/>
                        <a:ext cx="379095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AutoShape 8"/>
          <p:cNvSpPr>
            <a:spLocks noChangeAspect="1" noChangeArrowheads="1" noTextEdit="1"/>
          </p:cNvSpPr>
          <p:nvPr/>
        </p:nvSpPr>
        <p:spPr bwMode="auto">
          <a:xfrm>
            <a:off x="5048250" y="4349750"/>
            <a:ext cx="37909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600" name="Group 72"/>
          <p:cNvGrpSpPr>
            <a:grpSpLocks/>
          </p:cNvGrpSpPr>
          <p:nvPr/>
        </p:nvGrpSpPr>
        <p:grpSpPr bwMode="auto">
          <a:xfrm>
            <a:off x="5157788" y="4465638"/>
            <a:ext cx="3517900" cy="2298700"/>
            <a:chOff x="3246" y="2813"/>
            <a:chExt cx="2216" cy="1448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359" y="4048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3359" y="3956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3359" y="3861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3359" y="3769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3359" y="3678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3359" y="3586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3359" y="3495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3359" y="3399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3359" y="3308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3359" y="3216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3359" y="3125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3359" y="3029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3359" y="2938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3359" y="2846"/>
              <a:ext cx="1337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3458" y="3029"/>
              <a:ext cx="132" cy="1110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3792" y="3011"/>
              <a:ext cx="135" cy="1128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4129" y="3048"/>
              <a:ext cx="131" cy="1091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4462" y="2919"/>
              <a:ext cx="132" cy="1220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3359" y="2846"/>
              <a:ext cx="1" cy="12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3341" y="4139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3341" y="4048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3341" y="3956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3341" y="3861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3341" y="3769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3341" y="3678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3341" y="3586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3341" y="3495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3341" y="3399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3341" y="3308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3341" y="3216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3341" y="3125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3341" y="3029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3341" y="2938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3341" y="2846"/>
              <a:ext cx="18" cy="1"/>
            </a:xfrm>
            <a:prstGeom prst="line">
              <a:avLst/>
            </a:prstGeom>
            <a:noFill/>
            <a:ln w="6350">
              <a:solidFill>
                <a:srgbClr val="C2C2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3359" y="4139"/>
              <a:ext cx="13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flipV="1">
              <a:off x="3359" y="4139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V="1">
              <a:off x="3693" y="4139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flipV="1">
              <a:off x="4030" y="4139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4363" y="4139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 flipV="1">
              <a:off x="4696" y="4139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Rectangle 50"/>
            <p:cNvSpPr>
              <a:spLocks noChangeArrowheads="1"/>
            </p:cNvSpPr>
            <p:nvPr/>
          </p:nvSpPr>
          <p:spPr bwMode="auto">
            <a:xfrm>
              <a:off x="3279" y="4106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3279" y="401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3246" y="3923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/>
            </a:p>
          </p:txBody>
        </p:sp>
        <p:sp>
          <p:nvSpPr>
            <p:cNvPr id="22581" name="Rectangle 53"/>
            <p:cNvSpPr>
              <a:spLocks noChangeArrowheads="1"/>
            </p:cNvSpPr>
            <p:nvPr/>
          </p:nvSpPr>
          <p:spPr bwMode="auto">
            <a:xfrm>
              <a:off x="3246" y="3828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/>
            </a:p>
          </p:txBody>
        </p:sp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3246" y="3736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/>
            </a:p>
          </p:txBody>
        </p:sp>
        <p:sp>
          <p:nvSpPr>
            <p:cNvPr id="22583" name="Rectangle 55"/>
            <p:cNvSpPr>
              <a:spLocks noChangeArrowheads="1"/>
            </p:cNvSpPr>
            <p:nvPr/>
          </p:nvSpPr>
          <p:spPr bwMode="auto">
            <a:xfrm>
              <a:off x="3246" y="3645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/>
            </a:p>
          </p:txBody>
        </p:sp>
        <p:sp>
          <p:nvSpPr>
            <p:cNvPr id="22584" name="Rectangle 56"/>
            <p:cNvSpPr>
              <a:spLocks noChangeArrowheads="1"/>
            </p:cNvSpPr>
            <p:nvPr/>
          </p:nvSpPr>
          <p:spPr bwMode="auto">
            <a:xfrm>
              <a:off x="3246" y="3553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/>
            </a:p>
          </p:txBody>
        </p:sp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3246" y="3462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/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3246" y="3366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/>
            </a:p>
          </p:txBody>
        </p:sp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3246" y="3275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/>
            </a:p>
          </p:txBody>
        </p:sp>
        <p:sp>
          <p:nvSpPr>
            <p:cNvPr id="22588" name="Rectangle 60"/>
            <p:cNvSpPr>
              <a:spLocks noChangeArrowheads="1"/>
            </p:cNvSpPr>
            <p:nvPr/>
          </p:nvSpPr>
          <p:spPr bwMode="auto">
            <a:xfrm>
              <a:off x="3246" y="3183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/>
            </a:p>
          </p:txBody>
        </p:sp>
        <p:sp>
          <p:nvSpPr>
            <p:cNvPr id="22589" name="Rectangle 61"/>
            <p:cNvSpPr>
              <a:spLocks noChangeArrowheads="1"/>
            </p:cNvSpPr>
            <p:nvPr/>
          </p:nvSpPr>
          <p:spPr bwMode="auto">
            <a:xfrm>
              <a:off x="3246" y="3092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/>
            </a:p>
          </p:txBody>
        </p:sp>
        <p:sp>
          <p:nvSpPr>
            <p:cNvPr id="22590" name="Rectangle 62"/>
            <p:cNvSpPr>
              <a:spLocks noChangeArrowheads="1"/>
            </p:cNvSpPr>
            <p:nvPr/>
          </p:nvSpPr>
          <p:spPr bwMode="auto">
            <a:xfrm>
              <a:off x="3246" y="2996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/>
            </a:p>
          </p:txBody>
        </p:sp>
        <p:sp>
          <p:nvSpPr>
            <p:cNvPr id="22591" name="Rectangle 63"/>
            <p:cNvSpPr>
              <a:spLocks noChangeArrowheads="1"/>
            </p:cNvSpPr>
            <p:nvPr/>
          </p:nvSpPr>
          <p:spPr bwMode="auto">
            <a:xfrm>
              <a:off x="3246" y="2905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65</a:t>
              </a:r>
              <a:endParaRPr lang="en-US"/>
            </a:p>
          </p:txBody>
        </p:sp>
        <p:sp>
          <p:nvSpPr>
            <p:cNvPr id="22592" name="Rectangle 64"/>
            <p:cNvSpPr>
              <a:spLocks noChangeArrowheads="1"/>
            </p:cNvSpPr>
            <p:nvPr/>
          </p:nvSpPr>
          <p:spPr bwMode="auto">
            <a:xfrm>
              <a:off x="3246" y="2813"/>
              <a:ext cx="6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US"/>
            </a:p>
          </p:txBody>
        </p:sp>
        <p:sp>
          <p:nvSpPr>
            <p:cNvPr id="22593" name="Rectangle 65"/>
            <p:cNvSpPr>
              <a:spLocks noChangeArrowheads="1"/>
            </p:cNvSpPr>
            <p:nvPr/>
          </p:nvSpPr>
          <p:spPr bwMode="auto">
            <a:xfrm>
              <a:off x="3462" y="4194"/>
              <a:ext cx="124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Ford</a:t>
              </a:r>
              <a:endParaRPr lang="en-US"/>
            </a:p>
          </p:txBody>
        </p:sp>
        <p:sp>
          <p:nvSpPr>
            <p:cNvPr id="22594" name="Rectangle 66"/>
            <p:cNvSpPr>
              <a:spLocks noChangeArrowheads="1"/>
            </p:cNvSpPr>
            <p:nvPr/>
          </p:nvSpPr>
          <p:spPr bwMode="auto">
            <a:xfrm>
              <a:off x="3817" y="4194"/>
              <a:ext cx="9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GM</a:t>
              </a:r>
              <a:endParaRPr lang="en-US"/>
            </a:p>
          </p:txBody>
        </p:sp>
        <p:sp>
          <p:nvSpPr>
            <p:cNvPr id="22595" name="Rectangle 67"/>
            <p:cNvSpPr>
              <a:spLocks noChangeArrowheads="1"/>
            </p:cNvSpPr>
            <p:nvPr/>
          </p:nvSpPr>
          <p:spPr bwMode="auto">
            <a:xfrm>
              <a:off x="4088" y="4194"/>
              <a:ext cx="20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Pontiac</a:t>
              </a:r>
              <a:endParaRPr lang="en-US"/>
            </a:p>
          </p:txBody>
        </p:sp>
        <p:sp>
          <p:nvSpPr>
            <p:cNvPr id="22596" name="Rectangle 68"/>
            <p:cNvSpPr>
              <a:spLocks noChangeArrowheads="1"/>
            </p:cNvSpPr>
            <p:nvPr/>
          </p:nvSpPr>
          <p:spPr bwMode="auto">
            <a:xfrm>
              <a:off x="4433" y="4194"/>
              <a:ext cx="1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Toyota</a:t>
              </a:r>
              <a:endParaRPr lang="en-US"/>
            </a:p>
          </p:txBody>
        </p:sp>
        <p:sp>
          <p:nvSpPr>
            <p:cNvPr id="22597" name="Rectangle 69"/>
            <p:cNvSpPr>
              <a:spLocks noChangeArrowheads="1"/>
            </p:cNvSpPr>
            <p:nvPr/>
          </p:nvSpPr>
          <p:spPr bwMode="auto">
            <a:xfrm>
              <a:off x="4715" y="2850"/>
              <a:ext cx="747" cy="8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70"/>
            <p:cNvSpPr>
              <a:spLocks noChangeArrowheads="1"/>
            </p:cNvSpPr>
            <p:nvPr/>
          </p:nvSpPr>
          <p:spPr bwMode="auto">
            <a:xfrm>
              <a:off x="4737" y="2883"/>
              <a:ext cx="33" cy="33"/>
            </a:xfrm>
            <a:prstGeom prst="rect">
              <a:avLst/>
            </a:prstGeom>
            <a:solidFill>
              <a:srgbClr val="00CC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Rectangle 71"/>
            <p:cNvSpPr>
              <a:spLocks noChangeArrowheads="1"/>
            </p:cNvSpPr>
            <p:nvPr/>
          </p:nvSpPr>
          <p:spPr bwMode="auto">
            <a:xfrm>
              <a:off x="4788" y="2864"/>
              <a:ext cx="63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Maintenance cost / year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32" grpId="0"/>
      <p:bldOleChart spid="22534" grpId="0" 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density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New York Weather </a:t>
            </a:r>
            <a:r>
              <a:rPr lang="en-US" dirty="0" smtClean="0"/>
              <a:t>History for 1980</a:t>
            </a:r>
            <a:endParaRPr lang="en-US" dirty="0"/>
          </a:p>
          <a:p>
            <a:pPr lvl="1"/>
            <a:r>
              <a:rPr lang="en-US" dirty="0"/>
              <a:t>181 numbers/</a:t>
            </a:r>
            <a:r>
              <a:rPr lang="en-US" dirty="0" err="1"/>
              <a:t>sq</a:t>
            </a:r>
            <a:r>
              <a:rPr lang="en-US" dirty="0"/>
              <a:t> inch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79"/>
          <a:stretch/>
        </p:blipFill>
        <p:spPr bwMode="auto">
          <a:xfrm>
            <a:off x="665162" y="2772697"/>
            <a:ext cx="8478837" cy="36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7" name="Text Box 2053"/>
          <p:cNvSpPr txBox="1">
            <a:spLocks noChangeArrowheads="1"/>
          </p:cNvSpPr>
          <p:nvPr/>
        </p:nvSpPr>
        <p:spPr bwMode="auto">
          <a:xfrm>
            <a:off x="76200" y="6553200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“Visual Display of Quantitative Information”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multiples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Learn once</a:t>
            </a:r>
          </a:p>
          <a:p>
            <a:pPr lvl="1"/>
            <a:r>
              <a:rPr lang="en-US"/>
              <a:t>invite comparisons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093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11142"/>
              </p:ext>
            </p:extLst>
          </p:nvPr>
        </p:nvGraphicFramePr>
        <p:xfrm>
          <a:off x="615950" y="2708920"/>
          <a:ext cx="8064500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Photo Editor Photo" r:id="rId4" imgW="11260122" imgH="5191850" progId="MSPhotoEd.3">
                  <p:embed/>
                </p:oleObj>
              </mc:Choice>
              <mc:Fallback>
                <p:oleObj name="Photo Editor Photo" r:id="rId4" imgW="11260122" imgH="5191850" progId="MSPhotoEd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2708920"/>
                        <a:ext cx="8064500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multiples: </a:t>
            </a:r>
            <a:r>
              <a:rPr lang="en-US" sz="2000"/>
              <a:t>Showing time and change</a:t>
            </a:r>
          </a:p>
        </p:txBody>
      </p:sp>
      <p:sp>
        <p:nvSpPr>
          <p:cNvPr id="74758" name="Text Box 2054"/>
          <p:cNvSpPr txBox="1">
            <a:spLocks noChangeArrowheads="1"/>
          </p:cNvSpPr>
          <p:nvPr/>
        </p:nvSpPr>
        <p:spPr bwMode="auto">
          <a:xfrm>
            <a:off x="468313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23915" name="Object 3083"/>
          <p:cNvGraphicFramePr>
            <a:graphicFrameLocks noChangeAspect="1"/>
          </p:cNvGraphicFramePr>
          <p:nvPr/>
        </p:nvGraphicFramePr>
        <p:xfrm>
          <a:off x="611188" y="1412875"/>
          <a:ext cx="7993062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5" name="Photo Editor Photo" r:id="rId3" imgW="10323810" imgH="7028571" progId="MSPhotoEd.3">
                  <p:embed/>
                </p:oleObj>
              </mc:Choice>
              <mc:Fallback>
                <p:oleObj name="Photo Editor Photo" r:id="rId3" imgW="10323810" imgH="7028571" progId="MSPhotoEd.3">
                  <p:embed/>
                  <p:pic>
                    <p:nvPicPr>
                      <p:cNvPr id="0" name="Object 3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993062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6" name="Text Box 3084"/>
          <p:cNvSpPr txBox="1">
            <a:spLocks noChangeArrowheads="1"/>
          </p:cNvSpPr>
          <p:nvPr/>
        </p:nvSpPr>
        <p:spPr bwMode="auto">
          <a:xfrm>
            <a:off x="611188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multiples: </a:t>
            </a:r>
            <a:r>
              <a:rPr lang="en-US" sz="2000"/>
              <a:t>Showing time and change</a:t>
            </a:r>
            <a:endParaRPr lang="en-US"/>
          </a:p>
        </p:txBody>
      </p:sp>
      <p:pic>
        <p:nvPicPr>
          <p:cNvPr id="75779" name="Picture 1027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57325"/>
            <a:ext cx="8077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1028"/>
          <p:cNvSpPr txBox="1">
            <a:spLocks noChangeArrowheads="1"/>
          </p:cNvSpPr>
          <p:nvPr/>
        </p:nvSpPr>
        <p:spPr bwMode="auto">
          <a:xfrm>
            <a:off x="468313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information-seeking mantra</a:t>
            </a:r>
            <a:endParaRPr lang="en-CA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963" cy="3825875"/>
          </a:xfrm>
        </p:spPr>
        <p:txBody>
          <a:bodyPr/>
          <a:lstStyle/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  <a:endParaRPr lang="en-CA" sz="2000"/>
          </a:p>
          <a:p>
            <a:r>
              <a:rPr lang="en-US" sz="2000"/>
              <a:t>Overview first, zoom and filter, then details on demand</a:t>
            </a:r>
            <a:endParaRPr lang="en-CA" sz="2000"/>
          </a:p>
          <a:p>
            <a:r>
              <a:rPr lang="en-US" sz="2000"/>
              <a:t>Overview first, zoom and filter, then details on demand</a:t>
            </a:r>
            <a:endParaRPr lang="en-CA" sz="2000"/>
          </a:p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</a:p>
          <a:p>
            <a:r>
              <a:rPr lang="en-US" sz="2000"/>
              <a:t>Overview first, zoom and filter, then details on demand</a:t>
            </a:r>
            <a:endParaRPr lang="en-CA" sz="20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381125" y="5877371"/>
            <a:ext cx="71189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i="1" dirty="0" smtClean="0">
                <a:latin typeface="Arial" charset="0"/>
              </a:rPr>
              <a:t>- Ben </a:t>
            </a:r>
            <a:r>
              <a:rPr lang="en-US" sz="1800" i="1" dirty="0" err="1" smtClean="0">
                <a:latin typeface="Arial" charset="0"/>
              </a:rPr>
              <a:t>Shneiderman</a:t>
            </a:r>
            <a:r>
              <a:rPr lang="en-US" sz="1800" i="1" dirty="0">
                <a:latin typeface="Arial" charset="0"/>
              </a:rPr>
              <a:t>, Designing the User Interface 3</a:t>
            </a:r>
            <a:r>
              <a:rPr lang="en-US" sz="1800" i="1" baseline="30000" dirty="0">
                <a:latin typeface="Arial" charset="0"/>
              </a:rPr>
              <a:t>rd</a:t>
            </a:r>
            <a:r>
              <a:rPr lang="en-US" sz="1800" i="1" dirty="0">
                <a:latin typeface="Arial" charset="0"/>
              </a:rPr>
              <a:t> Ed. 1997 p523 </a:t>
            </a:r>
            <a:endParaRPr lang="en-CA" sz="1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48680"/>
            <a:ext cx="8305800" cy="533400"/>
          </a:xfrm>
        </p:spPr>
        <p:txBody>
          <a:bodyPr/>
          <a:lstStyle/>
          <a:p>
            <a:r>
              <a:rPr lang="en-US" sz="2400" dirty="0" smtClean="0"/>
              <a:t>Overview &amp; detail for comparisons</a:t>
            </a:r>
            <a:br>
              <a:rPr lang="en-US" sz="2400" dirty="0" smtClean="0"/>
            </a:br>
            <a:r>
              <a:rPr lang="en-US" sz="1800" dirty="0" smtClean="0"/>
              <a:t>using small multiples and data density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2" descr="http://193.171.60.17/images/d/d9/Tufte_2001_small-multiple_car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9552" y="1484784"/>
            <a:ext cx="4968552" cy="50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Good representations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08963" cy="4824413"/>
          </a:xfrm>
          <a:noFill/>
          <a:ln/>
        </p:spPr>
        <p:txBody>
          <a:bodyPr lIns="92075" tIns="46038" rIns="92075" bIns="46038"/>
          <a:lstStyle/>
          <a:p>
            <a:r>
              <a:rPr lang="en-US" sz="1800"/>
              <a:t>captures essential elements of the event / world</a:t>
            </a:r>
          </a:p>
          <a:p>
            <a:r>
              <a:rPr lang="en-US" sz="1800"/>
              <a:t>deliberately leaves out / mutes the irrelevant</a:t>
            </a:r>
          </a:p>
          <a:p>
            <a:r>
              <a:rPr lang="en-US" sz="1800"/>
              <a:t>appropriate for the person and their interpretation</a:t>
            </a:r>
          </a:p>
          <a:p>
            <a:r>
              <a:rPr lang="en-US" sz="1800"/>
              <a:t>appropriate for the task, enhancing judgment ability</a:t>
            </a:r>
          </a:p>
          <a:p>
            <a:r>
              <a:rPr lang="en-US" sz="1600"/>
              <a:t/>
            </a:r>
            <a:br>
              <a:rPr lang="en-US" sz="1600"/>
            </a:br>
            <a:r>
              <a:rPr lang="en-US"/>
              <a:t>How many buffalo?</a:t>
            </a:r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57563"/>
            <a:ext cx="52101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6019800" y="3890963"/>
            <a:ext cx="3013075" cy="2857500"/>
            <a:chOff x="3792" y="2400"/>
            <a:chExt cx="1898" cy="1800"/>
          </a:xfrm>
        </p:grpSpPr>
        <p:pic>
          <p:nvPicPr>
            <p:cNvPr id="5166" name="Picture 4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0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67" name="Picture 4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68" name="Picture 4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0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69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880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0" name="Picture 5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792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1" name="Picture 5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792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2" name="Picture 5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312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3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312"/>
              <a:ext cx="51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4" name="Picture 54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3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5" name="Picture 55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648"/>
              <a:ext cx="3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6" name="Picture 56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936"/>
              <a:ext cx="3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77" name="Picture 57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648"/>
              <a:ext cx="3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7159625" y="566738"/>
            <a:ext cx="1082675" cy="708025"/>
            <a:chOff x="4070" y="288"/>
            <a:chExt cx="682" cy="446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4128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4176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4224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4272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>
              <a:off x="4081" y="288"/>
              <a:ext cx="239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704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416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4464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4512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4560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H="1">
              <a:off x="4369" y="288"/>
              <a:ext cx="239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4070" y="542"/>
              <a:ext cx="5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i="1">
                  <a:latin typeface="Arial" charset="0"/>
                </a:rPr>
                <a:t># Buffalo</a:t>
              </a:r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4752" y="28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4" name="Group 64"/>
          <p:cNvGrpSpPr>
            <a:grpSpLocks/>
          </p:cNvGrpSpPr>
          <p:nvPr/>
        </p:nvGrpSpPr>
        <p:grpSpPr bwMode="auto">
          <a:xfrm>
            <a:off x="7235825" y="2547938"/>
            <a:ext cx="1687513" cy="708025"/>
            <a:chOff x="4118" y="1536"/>
            <a:chExt cx="1063" cy="446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4944" y="16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224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427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4320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H="1">
              <a:off x="4129" y="1536"/>
              <a:ext cx="239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4464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4992" y="16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176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51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4560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4118" y="1790"/>
              <a:ext cx="5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i="1">
                  <a:latin typeface="Arial" charset="0"/>
                </a:rPr>
                <a:t># Adults</a:t>
              </a: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5040" y="16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5088" y="16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742" y="179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i="1">
                  <a:latin typeface="Arial" charset="0"/>
                </a:rPr>
                <a:t># calfs</a:t>
              </a:r>
            </a:p>
          </p:txBody>
        </p:sp>
      </p:grpSp>
      <p:grpSp>
        <p:nvGrpSpPr>
          <p:cNvPr id="5183" name="Group 63"/>
          <p:cNvGrpSpPr>
            <a:grpSpLocks/>
          </p:cNvGrpSpPr>
          <p:nvPr/>
        </p:nvGrpSpPr>
        <p:grpSpPr bwMode="auto">
          <a:xfrm>
            <a:off x="7235825" y="1557338"/>
            <a:ext cx="1082675" cy="784225"/>
            <a:chOff x="4118" y="912"/>
            <a:chExt cx="682" cy="494"/>
          </a:xfrm>
        </p:grpSpPr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>
              <a:off x="4176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4224" y="10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4272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4320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H="1">
              <a:off x="4129" y="912"/>
              <a:ext cx="239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4752" y="10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4464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4512" y="10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4560" y="100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>
              <a:off x="4608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 flipH="1">
              <a:off x="4417" y="912"/>
              <a:ext cx="239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4118" y="1214"/>
              <a:ext cx="5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i="1">
                  <a:latin typeface="Arial" charset="0"/>
                </a:rPr>
                <a:t># Buffalo</a:t>
              </a:r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4800" y="9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7607300" y="3276600"/>
            <a:ext cx="1177925" cy="404813"/>
            <a:chOff x="4352" y="1995"/>
            <a:chExt cx="742" cy="255"/>
          </a:xfrm>
        </p:grpSpPr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4352" y="201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8</a:t>
              </a: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4898" y="199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4</a:t>
              </a:r>
            </a:p>
          </p:txBody>
        </p:sp>
      </p:grp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468313" y="1196975"/>
            <a:ext cx="640873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48680"/>
            <a:ext cx="8305800" cy="533400"/>
          </a:xfrm>
        </p:spPr>
        <p:txBody>
          <a:bodyPr/>
          <a:lstStyle/>
          <a:p>
            <a:r>
              <a:rPr lang="en-US" sz="2400" dirty="0" smtClean="0"/>
              <a:t>Overview &amp; detail for comparisons</a:t>
            </a:r>
            <a:br>
              <a:rPr lang="en-US" sz="2400" dirty="0" smtClean="0"/>
            </a:br>
            <a:r>
              <a:rPr lang="en-US" sz="1800" dirty="0" smtClean="0"/>
              <a:t>using small multiples and data density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E. Tufte Visual Display of Quantitative Information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78178" name="Picture 2" descr="http://193.171.60.17/images/d/d9/Tufte_2001_small-multiple_car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335" y="1412776"/>
            <a:ext cx="87169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8291513" cy="533400"/>
          </a:xfrm>
        </p:spPr>
        <p:txBody>
          <a:bodyPr/>
          <a:lstStyle/>
          <a:p>
            <a:r>
              <a:rPr lang="en-US"/>
              <a:t>PhotoFinder</a:t>
            </a:r>
            <a:endParaRPr lang="en-CA"/>
          </a:p>
        </p:txBody>
      </p:sp>
      <p:pic>
        <p:nvPicPr>
          <p:cNvPr id="124932" name="Picture 4" descr="samp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906463"/>
            <a:ext cx="73088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6669088"/>
            <a:ext cx="8388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2"/>
                </a:solidFill>
                <a:latin typeface="Verdana" pitchFamily="34" charset="0"/>
              </a:rPr>
              <a:t>University of Maryland Human Computer Interaction Laboratory http://www.cs.umd.edu/hcil/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Lens</a:t>
            </a:r>
            <a:endParaRPr lang="en-US" sz="2000"/>
          </a:p>
        </p:txBody>
      </p:sp>
      <p:pic>
        <p:nvPicPr>
          <p:cNvPr id="137219" name="Picture 3" descr="TableLe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TableLe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2000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Inxight Table Lens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Lens</a:t>
            </a:r>
            <a:endParaRPr lang="en-CA"/>
          </a:p>
        </p:txBody>
      </p:sp>
      <p:pic>
        <p:nvPicPr>
          <p:cNvPr id="116739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5388"/>
            <a:ext cx="6911975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1" name="Text Box 1029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Inxight Table Lens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Infinite Zoom</a:t>
            </a:r>
            <a:endParaRPr lang="en-CA"/>
          </a:p>
        </p:txBody>
      </p:sp>
      <p:pic>
        <p:nvPicPr>
          <p:cNvPr id="123908" name="Picture 4" descr="fig5-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13" y="0"/>
            <a:ext cx="548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7315200" y="304800"/>
            <a:ext cx="30480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5181600" y="19050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4267200" y="3124200"/>
            <a:ext cx="83820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676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0" y="6308725"/>
            <a:ext cx="3887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Pad++: A Zoomable Graphical Sketchpad for </a:t>
            </a:r>
            <a:br>
              <a:rPr lang="en-US" sz="1000">
                <a:solidFill>
                  <a:schemeClr val="bg2"/>
                </a:solidFill>
                <a:latin typeface="Verdana" pitchFamily="34" charset="0"/>
              </a:rPr>
            </a:b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Exploring Alternate Interface Physics.</a:t>
            </a:r>
            <a:r>
              <a:rPr lang="en-US" sz="1000" b="1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Bederson et al </a:t>
            </a:r>
          </a:p>
          <a:p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Journal of Visual Languages and Computing 7, 1996</a:t>
            </a:r>
            <a:endParaRPr lang="en-US" sz="1000" b="1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Fisheye Menus</a:t>
            </a:r>
            <a:endParaRPr lang="en-CA"/>
          </a:p>
        </p:txBody>
      </p:sp>
      <p:pic>
        <p:nvPicPr>
          <p:cNvPr id="120836" name="Picture 4" descr="fisheyemen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71450"/>
            <a:ext cx="2617788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6381750"/>
            <a:ext cx="4397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Bederson, B.B. (May 2000) University of Maryland </a:t>
            </a:r>
            <a:br>
              <a:rPr lang="en-US" sz="1000">
                <a:solidFill>
                  <a:schemeClr val="bg2"/>
                </a:solidFill>
                <a:latin typeface="Verdana" pitchFamily="34" charset="0"/>
              </a:rPr>
            </a:b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www.cs.umd.edu/hcil/fisheyemenu/</a:t>
            </a:r>
          </a:p>
          <a:p>
            <a:pPr eaLnBrk="0" hangingPunct="0"/>
            <a:endParaRPr lang="en-US" sz="100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160588" y="395288"/>
            <a:ext cx="1825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200275" y="309563"/>
            <a:ext cx="64547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309563"/>
            <a:ext cx="64484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8648700" y="6289675"/>
            <a:ext cx="18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002338" y="4670425"/>
            <a:ext cx="1598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030913" y="4703763"/>
            <a:ext cx="1565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Saul’s focus </a:t>
            </a:r>
            <a:endParaRPr lang="en-CA" sz="1800" b="1">
              <a:latin typeface="Arial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030913" y="4986338"/>
            <a:ext cx="1382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(local user)</a:t>
            </a:r>
            <a:endParaRPr lang="en-CA" sz="1800" b="1"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272338" y="4962525"/>
            <a:ext cx="1825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6002338" y="3154363"/>
            <a:ext cx="13985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6030913" y="3190875"/>
            <a:ext cx="8397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Carl’s </a:t>
            </a:r>
            <a:endParaRPr lang="en-CA" sz="1800" b="1">
              <a:latin typeface="Arial" charset="0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742113" y="3190875"/>
            <a:ext cx="1825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030913" y="3471863"/>
            <a:ext cx="7302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focus</a:t>
            </a:r>
            <a:endParaRPr lang="en-CA" sz="1800" b="1">
              <a:latin typeface="Arial" charset="0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6632575" y="3449638"/>
            <a:ext cx="18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5962650" y="5832475"/>
            <a:ext cx="1395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5988050" y="5865813"/>
            <a:ext cx="9461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Andy’s </a:t>
            </a:r>
            <a:endParaRPr lang="en-CA" sz="1800" b="1">
              <a:latin typeface="Arial" charset="0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6807200" y="5865813"/>
            <a:ext cx="1825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988050" y="6146800"/>
            <a:ext cx="7302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000">
                <a:solidFill>
                  <a:srgbClr val="000000"/>
                </a:solidFill>
                <a:latin typeface="Arial" charset="0"/>
              </a:rPr>
              <a:t>focus</a:t>
            </a:r>
            <a:endParaRPr lang="en-CA" sz="1800" b="1">
              <a:latin typeface="Arial" charset="0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6588125" y="6124575"/>
            <a:ext cx="18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CA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CA" sz="1800" b="1">
              <a:latin typeface="Arial" charset="0"/>
            </a:endParaRPr>
          </a:p>
        </p:txBody>
      </p:sp>
      <p:grpSp>
        <p:nvGrpSpPr>
          <p:cNvPr id="71704" name="Group 24"/>
          <p:cNvGrpSpPr>
            <a:grpSpLocks/>
          </p:cNvGrpSpPr>
          <p:nvPr/>
        </p:nvGrpSpPr>
        <p:grpSpPr bwMode="auto">
          <a:xfrm>
            <a:off x="4986338" y="5376863"/>
            <a:ext cx="608012" cy="142875"/>
            <a:chOff x="3141" y="3387"/>
            <a:chExt cx="383" cy="90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H="1">
              <a:off x="3225" y="3429"/>
              <a:ext cx="299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23"/>
            <p:cNvSpPr>
              <a:spLocks/>
            </p:cNvSpPr>
            <p:nvPr/>
          </p:nvSpPr>
          <p:spPr bwMode="auto">
            <a:xfrm>
              <a:off x="3141" y="3387"/>
              <a:ext cx="90" cy="90"/>
            </a:xfrm>
            <a:custGeom>
              <a:avLst/>
              <a:gdLst>
                <a:gd name="T0" fmla="*/ 90 w 90"/>
                <a:gd name="T1" fmla="*/ 0 h 90"/>
                <a:gd name="T2" fmla="*/ 0 w 90"/>
                <a:gd name="T3" fmla="*/ 44 h 90"/>
                <a:gd name="T4" fmla="*/ 90 w 90"/>
                <a:gd name="T5" fmla="*/ 90 h 90"/>
                <a:gd name="T6" fmla="*/ 9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90" y="0"/>
                  </a:moveTo>
                  <a:lnTo>
                    <a:pt x="0" y="44"/>
                  </a:lnTo>
                  <a:lnTo>
                    <a:pt x="9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07" name="Group 27"/>
          <p:cNvGrpSpPr>
            <a:grpSpLocks/>
          </p:cNvGrpSpPr>
          <p:nvPr/>
        </p:nvGrpSpPr>
        <p:grpSpPr bwMode="auto">
          <a:xfrm>
            <a:off x="4986338" y="3532188"/>
            <a:ext cx="398462" cy="142875"/>
            <a:chOff x="3141" y="2225"/>
            <a:chExt cx="251" cy="90"/>
          </a:xfrm>
        </p:grpSpPr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 flipH="1">
              <a:off x="3225" y="2267"/>
              <a:ext cx="167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Freeform 26"/>
            <p:cNvSpPr>
              <a:spLocks/>
            </p:cNvSpPr>
            <p:nvPr/>
          </p:nvSpPr>
          <p:spPr bwMode="auto">
            <a:xfrm>
              <a:off x="3141" y="2225"/>
              <a:ext cx="90" cy="90"/>
            </a:xfrm>
            <a:custGeom>
              <a:avLst/>
              <a:gdLst>
                <a:gd name="T0" fmla="*/ 90 w 90"/>
                <a:gd name="T1" fmla="*/ 0 h 90"/>
                <a:gd name="T2" fmla="*/ 0 w 90"/>
                <a:gd name="T3" fmla="*/ 44 h 90"/>
                <a:gd name="T4" fmla="*/ 90 w 90"/>
                <a:gd name="T5" fmla="*/ 90 h 90"/>
                <a:gd name="T6" fmla="*/ 9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90" y="0"/>
                  </a:moveTo>
                  <a:lnTo>
                    <a:pt x="0" y="44"/>
                  </a:lnTo>
                  <a:lnTo>
                    <a:pt x="9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5405438" y="3617913"/>
            <a:ext cx="600075" cy="11985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5594350" y="5467350"/>
            <a:ext cx="311150" cy="5603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4986338" y="1268413"/>
            <a:ext cx="398462" cy="142875"/>
            <a:chOff x="3141" y="799"/>
            <a:chExt cx="251" cy="90"/>
          </a:xfrm>
        </p:grpSpPr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 flipH="1">
              <a:off x="3225" y="843"/>
              <a:ext cx="16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Freeform 31"/>
            <p:cNvSpPr>
              <a:spLocks/>
            </p:cNvSpPr>
            <p:nvPr/>
          </p:nvSpPr>
          <p:spPr bwMode="auto">
            <a:xfrm>
              <a:off x="3141" y="799"/>
              <a:ext cx="90" cy="90"/>
            </a:xfrm>
            <a:custGeom>
              <a:avLst/>
              <a:gdLst>
                <a:gd name="T0" fmla="*/ 90 w 90"/>
                <a:gd name="T1" fmla="*/ 0 h 90"/>
                <a:gd name="T2" fmla="*/ 0 w 90"/>
                <a:gd name="T3" fmla="*/ 44 h 90"/>
                <a:gd name="T4" fmla="*/ 90 w 90"/>
                <a:gd name="T5" fmla="*/ 90 h 90"/>
                <a:gd name="T6" fmla="*/ 9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90" y="0"/>
                  </a:moveTo>
                  <a:lnTo>
                    <a:pt x="0" y="44"/>
                  </a:lnTo>
                  <a:lnTo>
                    <a:pt x="9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5405438" y="1358900"/>
            <a:ext cx="706437" cy="18049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2400" y="381000"/>
            <a:ext cx="22590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>
                <a:solidFill>
                  <a:srgbClr val="000066"/>
                </a:solidFill>
                <a:latin typeface="Verdana" pitchFamily="34" charset="0"/>
              </a:rPr>
              <a:t>Fisheye</a:t>
            </a:r>
            <a:br>
              <a:rPr lang="en-US" sz="2800" b="1">
                <a:solidFill>
                  <a:srgbClr val="000066"/>
                </a:solidFill>
                <a:latin typeface="Verdana" pitchFamily="34" charset="0"/>
              </a:rPr>
            </a:br>
            <a:r>
              <a:rPr lang="en-US" sz="2800" b="1">
                <a:solidFill>
                  <a:srgbClr val="000066"/>
                </a:solidFill>
                <a:latin typeface="Verdana" pitchFamily="34" charset="0"/>
              </a:rPr>
              <a:t>Text</a:t>
            </a:r>
            <a:br>
              <a:rPr lang="en-US" sz="2800" b="1">
                <a:solidFill>
                  <a:srgbClr val="000066"/>
                </a:solidFill>
                <a:latin typeface="Verdana" pitchFamily="34" charset="0"/>
              </a:rPr>
            </a:br>
            <a:r>
              <a:rPr lang="en-US" sz="2800" i="1">
                <a:solidFill>
                  <a:srgbClr val="000066"/>
                </a:solidFill>
                <a:latin typeface="Verdana" pitchFamily="34" charset="0"/>
              </a:rPr>
              <a:t>groupware</a:t>
            </a: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Greenberg, Graphics Interface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0975"/>
            <a:ext cx="845820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8913"/>
            <a:ext cx="403701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198438"/>
            <a:ext cx="411956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7515225" y="4638675"/>
            <a:ext cx="342900" cy="295275"/>
          </a:xfrm>
          <a:prstGeom prst="line">
            <a:avLst/>
          </a:prstGeom>
          <a:noFill/>
          <a:ln w="101600">
            <a:solidFill>
              <a:srgbClr val="666633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2628900" y="2819400"/>
            <a:ext cx="342900" cy="295275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950" y="433388"/>
            <a:ext cx="54070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104900" y="2297113"/>
            <a:ext cx="213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>
                <a:latin typeface="Book Antiqua" pitchFamily="18" charset="0"/>
              </a:rPr>
              <a:t>Main view </a:t>
            </a:r>
            <a:br>
              <a:rPr lang="en-US">
                <a:latin typeface="Book Antiqua" pitchFamily="18" charset="0"/>
              </a:rPr>
            </a:br>
            <a:r>
              <a:rPr lang="en-US">
                <a:latin typeface="Book Antiqua" pitchFamily="18" charset="0"/>
              </a:rPr>
              <a:t>in foreground 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808038" y="4019550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>
                <a:latin typeface="Book Antiqua" pitchFamily="18" charset="0"/>
              </a:rPr>
              <a:t>Overview </a:t>
            </a:r>
            <a:br>
              <a:rPr lang="en-US">
                <a:latin typeface="Book Antiqua" pitchFamily="18" charset="0"/>
              </a:rPr>
            </a:br>
            <a:r>
              <a:rPr lang="en-US">
                <a:latin typeface="Book Antiqua" pitchFamily="18" charset="0"/>
              </a:rPr>
              <a:t>in background 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3203575" y="2852738"/>
            <a:ext cx="693738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2874963" y="4424363"/>
            <a:ext cx="2511425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</a:t>
            </a:r>
            <a:endParaRPr lang="en-US"/>
          </a:p>
        </p:txBody>
      </p:sp>
      <p:sp>
        <p:nvSpPr>
          <p:cNvPr id="9011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formal system or mapping by which information can be specified  (D. Marr)</a:t>
            </a:r>
          </a:p>
          <a:p>
            <a:pPr lvl="1"/>
            <a:r>
              <a:rPr lang="en-US" dirty="0" smtClean="0"/>
              <a:t>a sign system in that it stands for something other than its self.</a:t>
            </a:r>
            <a:endParaRPr lang="en-CA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Representations of 34</a:t>
            </a:r>
            <a:endParaRPr lang="en-CA" dirty="0" smtClean="0"/>
          </a:p>
          <a:p>
            <a:pPr lvl="2"/>
            <a:r>
              <a:rPr lang="en-CA" dirty="0" smtClean="0"/>
              <a:t>fingers: 	</a:t>
            </a:r>
            <a:endParaRPr lang="en-US" dirty="0" smtClean="0"/>
          </a:p>
          <a:p>
            <a:pPr lvl="2"/>
            <a:r>
              <a:rPr lang="en-US" dirty="0" smtClean="0"/>
              <a:t>decimal:	34	</a:t>
            </a:r>
          </a:p>
          <a:p>
            <a:pPr lvl="2"/>
            <a:r>
              <a:rPr lang="en-US" dirty="0" smtClean="0"/>
              <a:t>binary:	100010	 	</a:t>
            </a:r>
          </a:p>
          <a:p>
            <a:pPr lvl="2"/>
            <a:r>
              <a:rPr lang="en-US" dirty="0" smtClean="0"/>
              <a:t>roman:	XXXIV</a:t>
            </a:r>
          </a:p>
          <a:p>
            <a:pPr marL="804862" lvl="2" indent="0">
              <a:buNone/>
            </a:pPr>
            <a:r>
              <a:rPr lang="en-US" dirty="0" smtClean="0"/>
              <a:t>	 </a:t>
            </a:r>
            <a:r>
              <a:rPr lang="en-CA" dirty="0" smtClean="0"/>
              <a:t>			</a:t>
            </a:r>
            <a:endParaRPr lang="en-US" dirty="0" smtClean="0"/>
          </a:p>
          <a:p>
            <a:pPr lvl="2"/>
            <a:r>
              <a:rPr lang="en-CA" dirty="0" err="1" smtClean="0"/>
              <a:t>mayan</a:t>
            </a:r>
            <a:r>
              <a:rPr lang="en-CA" dirty="0" smtClean="0"/>
              <a:t>:                base 5 within base 20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0116" name="Rectangle 2052"/>
          <p:cNvSpPr>
            <a:spLocks noChangeArrowheads="1"/>
          </p:cNvSpPr>
          <p:nvPr/>
        </p:nvSpPr>
        <p:spPr bwMode="auto">
          <a:xfrm>
            <a:off x="533400" y="52578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CA" sz="1600">
              <a:solidFill>
                <a:srgbClr val="000066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6825" y="4275662"/>
            <a:ext cx="2966650" cy="204788"/>
            <a:chOff x="2411760" y="4499595"/>
            <a:chExt cx="3712383" cy="400050"/>
          </a:xfrm>
        </p:grpSpPr>
        <p:pic>
          <p:nvPicPr>
            <p:cNvPr id="117770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465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170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875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580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0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285" y="4499595"/>
              <a:ext cx="4762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71" name="Picture 30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93" y="4499595"/>
              <a:ext cx="4381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72" name="Picture 30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482" y="5600600"/>
            <a:ext cx="307267" cy="4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66100" cy="381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Perspective Wall</a:t>
            </a:r>
            <a:endParaRPr lang="en-CA"/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795338"/>
            <a:ext cx="8153400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0" y="4365625"/>
            <a:ext cx="2124075" cy="1727200"/>
            <a:chOff x="2112" y="96"/>
            <a:chExt cx="1056" cy="981"/>
          </a:xfrm>
        </p:grpSpPr>
        <p:pic>
          <p:nvPicPr>
            <p:cNvPr id="220165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96"/>
              <a:ext cx="1008" cy="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0166" name="Rectangle 6"/>
            <p:cNvSpPr>
              <a:spLocks noChangeArrowheads="1"/>
            </p:cNvSpPr>
            <p:nvPr/>
          </p:nvSpPr>
          <p:spPr bwMode="auto">
            <a:xfrm>
              <a:off x="2112" y="96"/>
              <a:ext cx="10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eaLnBrk="0" hangingPunct="0">
                <a:lnSpc>
                  <a:spcPct val="90000"/>
                </a:lnSpc>
              </a:pPr>
              <a:r>
                <a:rPr lang="en-US" sz="1000">
                  <a:latin typeface="Verdana" pitchFamily="34" charset="0"/>
                </a:rPr>
                <a:t>  </a:t>
              </a:r>
              <a:r>
                <a:rPr lang="en-US" sz="1000">
                  <a:solidFill>
                    <a:schemeClr val="bg2"/>
                  </a:solidFill>
                  <a:latin typeface="Verdana" pitchFamily="34" charset="0"/>
                </a:rPr>
                <a:t>Leung and Apperly </a:t>
              </a:r>
              <a:br>
                <a:rPr lang="en-US" sz="1000">
                  <a:solidFill>
                    <a:schemeClr val="bg2"/>
                  </a:solidFill>
                  <a:latin typeface="Verdana" pitchFamily="34" charset="0"/>
                </a:rPr>
              </a:br>
              <a:r>
                <a:rPr lang="en-US" sz="1000">
                  <a:solidFill>
                    <a:schemeClr val="bg2"/>
                  </a:solidFill>
                  <a:latin typeface="Verdana" pitchFamily="34" charset="0"/>
                </a:rPr>
                <a:t>  TOCHI’94</a:t>
              </a:r>
              <a:endParaRPr lang="en-CA" sz="1000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042988" y="6597650"/>
            <a:ext cx="3822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</a:pP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Mackinlay / Robertson / Card</a:t>
            </a: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:</a:t>
            </a: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 Proc ACM CHI'91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Lens</a:t>
            </a:r>
            <a:endParaRPr lang="en-CA"/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125538"/>
            <a:ext cx="7239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Arial" charset="0"/>
              </a:rPr>
              <a:t>Robertson, Mackinlay ACM UIST 1993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91513" cy="533400"/>
          </a:xfrm>
        </p:spPr>
        <p:txBody>
          <a:bodyPr/>
          <a:lstStyle/>
          <a:p>
            <a:r>
              <a:rPr lang="en-US"/>
              <a:t>Data Mountain</a:t>
            </a:r>
            <a:endParaRPr lang="en-CA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14413"/>
            <a:ext cx="8101012" cy="58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648200" y="0"/>
            <a:ext cx="449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Robertson / Czerwinski / Larson / Robbins / Thiel / van Dantzich </a:t>
            </a:r>
            <a:br>
              <a:rPr lang="en-US" sz="1000">
                <a:solidFill>
                  <a:schemeClr val="bg2"/>
                </a:solidFill>
                <a:latin typeface="Verdana" pitchFamily="34" charset="0"/>
              </a:rPr>
            </a:b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Data Mountain: Using Spatial Memory for Document Management Proc ACM UIST’98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8101012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tg_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38" y="876300"/>
            <a:ext cx="814546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042988" y="6583363"/>
            <a:ext cx="319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1200">
                <a:solidFill>
                  <a:schemeClr val="bg2"/>
                </a:solidFill>
                <a:latin typeface="Arial" charset="0"/>
              </a:rPr>
              <a:t>www.research.microsoft.com/ui/TaskGallery/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91512" cy="533400"/>
          </a:xfrm>
        </p:spPr>
        <p:txBody>
          <a:bodyPr/>
          <a:lstStyle/>
          <a:p>
            <a:r>
              <a:rPr lang="en-US"/>
              <a:t>Task Gallery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533400"/>
          </a:xfrm>
        </p:spPr>
        <p:txBody>
          <a:bodyPr/>
          <a:lstStyle/>
          <a:p>
            <a:r>
              <a:rPr lang="en-US"/>
              <a:t>Cone Trees</a:t>
            </a:r>
            <a:endParaRPr lang="en-CA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5" b="4271"/>
          <a:stretch>
            <a:fillRect/>
          </a:stretch>
        </p:blipFill>
        <p:spPr bwMode="auto">
          <a:xfrm>
            <a:off x="1763713" y="890588"/>
            <a:ext cx="7380287" cy="59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</a:pPr>
            <a:r>
              <a:rPr lang="en-CA" sz="1000" i="1">
                <a:solidFill>
                  <a:schemeClr val="bg2"/>
                </a:solidFill>
                <a:latin typeface="Verdana" pitchFamily="34" charset="0"/>
              </a:rPr>
              <a:t>Robertson </a:t>
            </a: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/ </a:t>
            </a:r>
            <a:r>
              <a:rPr lang="en-CA" sz="1000" i="1">
                <a:solidFill>
                  <a:schemeClr val="bg2"/>
                </a:solidFill>
                <a:latin typeface="Verdana" pitchFamily="34" charset="0"/>
              </a:rPr>
              <a:t>Mackinlay </a:t>
            </a: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/ </a:t>
            </a:r>
            <a:r>
              <a:rPr lang="en-CA" sz="1000" i="1">
                <a:solidFill>
                  <a:schemeClr val="bg2"/>
                </a:solidFill>
                <a:latin typeface="Verdana" pitchFamily="34" charset="0"/>
              </a:rPr>
              <a:t>Card </a:t>
            </a:r>
            <a:r>
              <a:rPr lang="en-US" sz="1000" i="1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CA" sz="1000" u="sng">
                <a:solidFill>
                  <a:schemeClr val="bg2"/>
                </a:solidFill>
                <a:latin typeface="Verdana" pitchFamily="34" charset="0"/>
              </a:rPr>
              <a:t>Cone</a:t>
            </a: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en-CA" sz="1000" u="sng">
                <a:solidFill>
                  <a:schemeClr val="bg2"/>
                </a:solidFill>
                <a:latin typeface="Verdana" pitchFamily="34" charset="0"/>
              </a:rPr>
              <a:t>Trees</a:t>
            </a: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: Animated 3D Visualizations of Hierarchical Information</a:t>
            </a:r>
            <a:r>
              <a:rPr lang="en-US" sz="1000">
                <a:solidFill>
                  <a:schemeClr val="bg2"/>
                </a:solidFill>
                <a:latin typeface="Verdana" pitchFamily="34" charset="0"/>
              </a:rPr>
              <a:t>. </a:t>
            </a:r>
            <a:r>
              <a:rPr lang="en-US" sz="1000" i="1">
                <a:solidFill>
                  <a:schemeClr val="bg2"/>
                </a:solidFill>
                <a:latin typeface="Verdana" pitchFamily="34" charset="0"/>
              </a:rPr>
              <a:t>Proc</a:t>
            </a:r>
            <a:r>
              <a:rPr lang="en-CA" sz="1000" i="1">
                <a:solidFill>
                  <a:schemeClr val="bg2"/>
                </a:solidFill>
                <a:latin typeface="Verdana" pitchFamily="34" charset="0"/>
              </a:rPr>
              <a:t> ACM CHI'91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3575"/>
            <a:ext cx="8291513" cy="533400"/>
          </a:xfrm>
        </p:spPr>
        <p:txBody>
          <a:bodyPr/>
          <a:lstStyle/>
          <a:p>
            <a:r>
              <a:rPr lang="en-US"/>
              <a:t>Hyperbolic </a:t>
            </a:r>
            <a:br>
              <a:rPr lang="en-US"/>
            </a:br>
            <a:r>
              <a:rPr lang="en-US"/>
              <a:t>Lens</a:t>
            </a:r>
            <a:endParaRPr lang="en-CA"/>
          </a:p>
        </p:txBody>
      </p:sp>
      <p:pic>
        <p:nvPicPr>
          <p:cNvPr id="117764" name="Picture 4" descr="fg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620713"/>
            <a:ext cx="6022975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</a:pPr>
            <a:r>
              <a:rPr lang="en-CA" sz="1000" i="1">
                <a:solidFill>
                  <a:schemeClr val="bg2"/>
                </a:solidFill>
                <a:latin typeface="Verdana" pitchFamily="34" charset="0"/>
              </a:rPr>
              <a:t>Xerox Parc - Inxight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533400"/>
          </a:xfrm>
        </p:spPr>
        <p:txBody>
          <a:bodyPr/>
          <a:lstStyle/>
          <a:p>
            <a:r>
              <a:rPr lang="en-US"/>
              <a:t>Hyperbolic </a:t>
            </a:r>
            <a:br>
              <a:rPr lang="en-US"/>
            </a:br>
            <a:r>
              <a:rPr lang="en-US"/>
              <a:t>Lens</a:t>
            </a:r>
          </a:p>
        </p:txBody>
      </p:sp>
      <p:pic>
        <p:nvPicPr>
          <p:cNvPr id="136195" name="Picture 3" descr="Hyperbo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09650"/>
            <a:ext cx="7924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</a:pPr>
            <a:r>
              <a:rPr lang="en-CA" sz="1000">
                <a:solidFill>
                  <a:schemeClr val="bg2"/>
                </a:solidFill>
                <a:latin typeface="Verdana" pitchFamily="34" charset="0"/>
              </a:rPr>
              <a:t>Xerox Parc - Inxight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know now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963" cy="5040312"/>
          </a:xfrm>
        </p:spPr>
        <p:txBody>
          <a:bodyPr/>
          <a:lstStyle/>
          <a:p>
            <a:r>
              <a:rPr lang="en-US"/>
              <a:t>Good representations</a:t>
            </a:r>
          </a:p>
          <a:p>
            <a:pPr lvl="1"/>
            <a:r>
              <a:rPr lang="en-US"/>
              <a:t>captures essential elements of the event / world &amp; mutes the irrelevant</a:t>
            </a:r>
          </a:p>
          <a:p>
            <a:pPr lvl="1"/>
            <a:r>
              <a:rPr lang="en-US"/>
              <a:t>appropriate for the person, their task, and their interpretation</a:t>
            </a:r>
            <a:br>
              <a:rPr lang="en-US"/>
            </a:br>
            <a:endParaRPr lang="en-US"/>
          </a:p>
          <a:p>
            <a:r>
              <a:rPr lang="en-US"/>
              <a:t>Information visualization</a:t>
            </a:r>
          </a:p>
          <a:p>
            <a:pPr lvl="1"/>
            <a:r>
              <a:rPr lang="en-US"/>
              <a:t>Tufte’s principles</a:t>
            </a:r>
          </a:p>
          <a:p>
            <a:pPr lvl="1"/>
            <a:r>
              <a:rPr lang="en-US"/>
              <a:t>overview first, zoom and filter, then details on demand</a:t>
            </a:r>
          </a:p>
          <a:p>
            <a:pPr lvl="1"/>
            <a:r>
              <a:rPr lang="en-US"/>
              <a:t>many techniques now available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206500" y="738188"/>
            <a:ext cx="1482725" cy="581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Articulate: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who users are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their key tasks</a:t>
            </a:r>
            <a:endParaRPr lang="en-US" sz="1000">
              <a:latin typeface="Arial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381125" y="5802313"/>
            <a:ext cx="1120775" cy="600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User and task descriptions</a:t>
            </a:r>
            <a:endParaRPr lang="en-US" sz="1000" b="1">
              <a:latin typeface="Arial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9050" y="950913"/>
            <a:ext cx="735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Goals: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3227388"/>
            <a:ext cx="969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Methods: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8575" y="5799138"/>
            <a:ext cx="1011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i="1">
                <a:latin typeface="Arial" charset="0"/>
              </a:rPr>
              <a:t>Products: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797300" y="738188"/>
            <a:ext cx="1143000" cy="450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Brainstorm designs</a:t>
            </a:r>
            <a:endParaRPr lang="en-US" sz="1000">
              <a:latin typeface="Arial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1054100" y="2490788"/>
            <a:ext cx="1089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Task centered system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Participatory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User-centered design</a:t>
            </a:r>
            <a:endParaRPr lang="en-US" sz="1000">
              <a:latin typeface="Arial" charset="0"/>
            </a:endParaRPr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>
            <a:off x="901700" y="2506663"/>
            <a:ext cx="1250950" cy="1889125"/>
          </a:xfrm>
          <a:prstGeom prst="downArrow">
            <a:avLst>
              <a:gd name="adj1" fmla="val 75009"/>
              <a:gd name="adj2" fmla="val 2326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2120900" y="2947988"/>
            <a:ext cx="838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Evaluate</a:t>
            </a:r>
            <a:br>
              <a:rPr lang="en-US" sz="1200" i="1">
                <a:latin typeface="Arial" charset="0"/>
              </a:rPr>
            </a:br>
            <a:r>
              <a:rPr lang="en-US" sz="1200" i="1">
                <a:latin typeface="Arial" charset="0"/>
              </a:rPr>
              <a:t>tasks</a:t>
            </a:r>
            <a:endParaRPr lang="en-US" sz="1000" i="1">
              <a:latin typeface="Arial" charset="0"/>
            </a:endParaRPr>
          </a:p>
        </p:txBody>
      </p:sp>
      <p:sp>
        <p:nvSpPr>
          <p:cNvPr id="132107" name="AutoShape 11"/>
          <p:cNvSpPr>
            <a:spLocks noChangeArrowheads="1"/>
          </p:cNvSpPr>
          <p:nvPr/>
        </p:nvSpPr>
        <p:spPr bwMode="auto">
          <a:xfrm>
            <a:off x="2044700" y="2482850"/>
            <a:ext cx="927100" cy="1717675"/>
          </a:xfrm>
          <a:prstGeom prst="upArrow">
            <a:avLst>
              <a:gd name="adj1" fmla="val 75009"/>
              <a:gd name="adj2" fmla="val 3630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047999" y="2590800"/>
            <a:ext cx="1482725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Psychology of everyday </a:t>
            </a:r>
            <a:br>
              <a:rPr lang="en-US" sz="1200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things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User involvement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3300"/>
                </a:solidFill>
                <a:latin typeface="Arial" charset="0"/>
              </a:rPr>
              <a:t>Representations</a:t>
            </a:r>
            <a:endParaRPr lang="en-US" sz="1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09" name="AutoShape 13"/>
          <p:cNvSpPr>
            <a:spLocks noChangeArrowheads="1"/>
          </p:cNvSpPr>
          <p:nvPr/>
        </p:nvSpPr>
        <p:spPr bwMode="auto">
          <a:xfrm>
            <a:off x="2959100" y="2490788"/>
            <a:ext cx="1371600" cy="1828800"/>
          </a:xfrm>
          <a:prstGeom prst="downArrow">
            <a:avLst>
              <a:gd name="adj1" fmla="val 75000"/>
              <a:gd name="adj2" fmla="val 34037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3308350" y="4598988"/>
            <a:ext cx="9540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low fidelity prototyping methods</a:t>
            </a:r>
            <a:endParaRPr lang="en-US" sz="1000">
              <a:latin typeface="Arial" charset="0"/>
            </a:endParaRPr>
          </a:p>
        </p:txBody>
      </p:sp>
      <p:sp>
        <p:nvSpPr>
          <p:cNvPr id="132111" name="AutoShape 15"/>
          <p:cNvSpPr>
            <a:spLocks noChangeArrowheads="1"/>
          </p:cNvSpPr>
          <p:nvPr/>
        </p:nvSpPr>
        <p:spPr bwMode="auto">
          <a:xfrm>
            <a:off x="3035300" y="4548188"/>
            <a:ext cx="1384300" cy="673100"/>
          </a:xfrm>
          <a:prstGeom prst="downArrow">
            <a:avLst>
              <a:gd name="adj1" fmla="val 75009"/>
              <a:gd name="adj2" fmla="val 37505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3724275" y="5792788"/>
            <a:ext cx="1216025" cy="6000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Throw-away paper prototypes</a:t>
            </a:r>
            <a:endParaRPr lang="en-US" sz="1000" b="1">
              <a:latin typeface="Arial" charset="0"/>
            </a:endParaRP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4267200" y="2590800"/>
            <a:ext cx="1143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Participatory interaction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i="1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Task scenario walk-</a:t>
            </a:r>
            <a:br>
              <a:rPr lang="en-US" sz="1200" i="1">
                <a:latin typeface="Arial" charset="0"/>
              </a:rPr>
            </a:br>
            <a:r>
              <a:rPr lang="en-US" sz="1200" i="1">
                <a:latin typeface="Arial" charset="0"/>
              </a:rPr>
              <a:t>through</a:t>
            </a:r>
            <a:endParaRPr lang="en-US" sz="1000" i="1">
              <a:latin typeface="Arial" charset="0"/>
            </a:endParaRPr>
          </a:p>
        </p:txBody>
      </p:sp>
      <p:sp>
        <p:nvSpPr>
          <p:cNvPr id="132114" name="AutoShape 18"/>
          <p:cNvSpPr>
            <a:spLocks noChangeArrowheads="1"/>
          </p:cNvSpPr>
          <p:nvPr/>
        </p:nvSpPr>
        <p:spPr bwMode="auto">
          <a:xfrm>
            <a:off x="4191000" y="2286000"/>
            <a:ext cx="1165225" cy="1887538"/>
          </a:xfrm>
          <a:prstGeom prst="upArrow">
            <a:avLst>
              <a:gd name="adj1" fmla="val 74926"/>
              <a:gd name="adj2" fmla="val 3927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CA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5854700" y="738188"/>
            <a:ext cx="9144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Refined designs</a:t>
            </a:r>
            <a:endParaRPr lang="en-US" sz="1000">
              <a:latin typeface="Arial" charset="0"/>
            </a:endParaRP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5549900" y="2566988"/>
            <a:ext cx="11271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Graphical screen design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Interface guidelines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Arial" charset="0"/>
              </a:rPr>
              <a:t>Style </a:t>
            </a:r>
            <a:br>
              <a:rPr lang="en-US" sz="1200">
                <a:solidFill>
                  <a:schemeClr val="bg2"/>
                </a:solidFill>
                <a:latin typeface="Arial" charset="0"/>
              </a:rPr>
            </a:br>
            <a:r>
              <a:rPr lang="en-US" sz="1200">
                <a:solidFill>
                  <a:schemeClr val="bg2"/>
                </a:solidFill>
                <a:latin typeface="Arial" charset="0"/>
              </a:rPr>
              <a:t>guides</a:t>
            </a:r>
            <a:endParaRPr lang="en-US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17" name="AutoShape 21"/>
          <p:cNvSpPr>
            <a:spLocks noChangeArrowheads="1"/>
          </p:cNvSpPr>
          <p:nvPr/>
        </p:nvSpPr>
        <p:spPr bwMode="auto">
          <a:xfrm>
            <a:off x="5397500" y="2490788"/>
            <a:ext cx="1066800" cy="1708150"/>
          </a:xfrm>
          <a:prstGeom prst="downArrow">
            <a:avLst>
              <a:gd name="adj1" fmla="val 75009"/>
              <a:gd name="adj2" fmla="val 30593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5549900" y="4548188"/>
            <a:ext cx="1031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high fidelity prototyping methods</a:t>
            </a:r>
            <a:endParaRPr lang="en-US" sz="1000">
              <a:latin typeface="Arial" charset="0"/>
            </a:endParaRPr>
          </a:p>
        </p:txBody>
      </p:sp>
      <p:sp>
        <p:nvSpPr>
          <p:cNvPr id="132119" name="AutoShape 23"/>
          <p:cNvSpPr>
            <a:spLocks noChangeArrowheads="1"/>
          </p:cNvSpPr>
          <p:nvPr/>
        </p:nvSpPr>
        <p:spPr bwMode="auto">
          <a:xfrm>
            <a:off x="5384800" y="4516438"/>
            <a:ext cx="1231900" cy="793750"/>
          </a:xfrm>
          <a:prstGeom prst="downArrow">
            <a:avLst>
              <a:gd name="adj1" fmla="val 75009"/>
              <a:gd name="adj2" fmla="val 37505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Rectangle 24"/>
          <p:cNvSpPr>
            <a:spLocks noChangeArrowheads="1"/>
          </p:cNvSpPr>
          <p:nvPr/>
        </p:nvSpPr>
        <p:spPr bwMode="auto">
          <a:xfrm>
            <a:off x="5753100" y="5802313"/>
            <a:ext cx="9906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Testable prototypes</a:t>
            </a:r>
            <a:endParaRPr lang="en-US" sz="1000" b="1">
              <a:latin typeface="Arial" charset="0"/>
            </a:endParaRPr>
          </a:p>
        </p:txBody>
      </p:sp>
      <p:sp>
        <p:nvSpPr>
          <p:cNvPr id="132121" name="Rectangle 25"/>
          <p:cNvSpPr>
            <a:spLocks noChangeArrowheads="1"/>
          </p:cNvSpPr>
          <p:nvPr/>
        </p:nvSpPr>
        <p:spPr bwMode="auto">
          <a:xfrm>
            <a:off x="6464300" y="2947988"/>
            <a:ext cx="8794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latin typeface="Arial" charset="0"/>
              </a:rPr>
              <a:t>Usability testing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US" sz="1200" b="1" i="1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solidFill>
                  <a:schemeClr val="bg2"/>
                </a:solidFill>
                <a:latin typeface="Arial" charset="0"/>
              </a:rPr>
              <a:t>Heuristic evaluation</a:t>
            </a:r>
            <a:endParaRPr lang="en-US" sz="10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22" name="AutoShape 26"/>
          <p:cNvSpPr>
            <a:spLocks noChangeArrowheads="1"/>
          </p:cNvSpPr>
          <p:nvPr/>
        </p:nvSpPr>
        <p:spPr bwMode="auto">
          <a:xfrm>
            <a:off x="6388100" y="2490788"/>
            <a:ext cx="1031875" cy="1682750"/>
          </a:xfrm>
          <a:prstGeom prst="upArrow">
            <a:avLst>
              <a:gd name="adj1" fmla="val 75009"/>
              <a:gd name="adj2" fmla="val 3195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3" name="Rectangle 27"/>
          <p:cNvSpPr>
            <a:spLocks noChangeArrowheads="1"/>
          </p:cNvSpPr>
          <p:nvPr/>
        </p:nvSpPr>
        <p:spPr bwMode="auto">
          <a:xfrm>
            <a:off x="7683500" y="738188"/>
            <a:ext cx="990600" cy="4349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Arial" charset="0"/>
              </a:rPr>
              <a:t>Completed designs</a:t>
            </a:r>
            <a:endParaRPr lang="en-US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7639050" y="5802313"/>
            <a:ext cx="1263650" cy="7651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Arial" charset="0"/>
              </a:rPr>
              <a:t>Alpha/beta systems </a:t>
            </a:r>
            <a:r>
              <a:rPr lang="en-US" sz="1200" b="1" i="1">
                <a:solidFill>
                  <a:schemeClr val="bg2"/>
                </a:solidFill>
                <a:latin typeface="Arial" charset="0"/>
              </a:rPr>
              <a:t>or</a:t>
            </a:r>
            <a:r>
              <a:rPr lang="en-US" sz="1200" b="1">
                <a:solidFill>
                  <a:schemeClr val="bg2"/>
                </a:solidFill>
                <a:latin typeface="Arial" charset="0"/>
              </a:rPr>
              <a:t> complete specification</a:t>
            </a:r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25" name="Rectangle 29"/>
          <p:cNvSpPr>
            <a:spLocks noChangeArrowheads="1"/>
          </p:cNvSpPr>
          <p:nvPr/>
        </p:nvSpPr>
        <p:spPr bwMode="auto">
          <a:xfrm>
            <a:off x="8140700" y="2947988"/>
            <a:ext cx="7747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i="1">
                <a:solidFill>
                  <a:schemeClr val="bg2"/>
                </a:solidFill>
                <a:latin typeface="Arial" charset="0"/>
              </a:rPr>
              <a:t>Field testing</a:t>
            </a:r>
            <a:endParaRPr lang="en-US" sz="10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2126" name="AutoShape 30"/>
          <p:cNvSpPr>
            <a:spLocks noChangeArrowheads="1"/>
          </p:cNvSpPr>
          <p:nvPr/>
        </p:nvSpPr>
        <p:spPr bwMode="auto">
          <a:xfrm>
            <a:off x="8064500" y="2490788"/>
            <a:ext cx="755650" cy="1682750"/>
          </a:xfrm>
          <a:prstGeom prst="upArrow">
            <a:avLst>
              <a:gd name="adj1" fmla="val 75009"/>
              <a:gd name="adj2" fmla="val 43641"/>
            </a:avLst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7" name="Arc 31"/>
          <p:cNvSpPr>
            <a:spLocks/>
          </p:cNvSpPr>
          <p:nvPr/>
        </p:nvSpPr>
        <p:spPr bwMode="auto">
          <a:xfrm>
            <a:off x="3721100" y="5233988"/>
            <a:ext cx="638175" cy="5810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5095 w 21600"/>
              <a:gd name="T1" fmla="*/ 20597 h 20597"/>
              <a:gd name="T2" fmla="*/ 0 w 21600"/>
              <a:gd name="T3" fmla="*/ 0 h 20597"/>
              <a:gd name="T4" fmla="*/ 21600 w 21600"/>
              <a:gd name="T5" fmla="*/ 0 h 20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97" fill="none" extrusionOk="0">
                <a:moveTo>
                  <a:pt x="15094" y="20597"/>
                </a:moveTo>
                <a:cubicBezTo>
                  <a:pt x="6109" y="17759"/>
                  <a:pt x="0" y="9423"/>
                  <a:pt x="0" y="0"/>
                </a:cubicBezTo>
              </a:path>
              <a:path w="21600" h="20597" stroke="0" extrusionOk="0">
                <a:moveTo>
                  <a:pt x="15094" y="20597"/>
                </a:moveTo>
                <a:cubicBezTo>
                  <a:pt x="6109" y="17759"/>
                  <a:pt x="0" y="9423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Arc 32"/>
          <p:cNvSpPr>
            <a:spLocks/>
          </p:cNvSpPr>
          <p:nvPr/>
        </p:nvSpPr>
        <p:spPr bwMode="auto">
          <a:xfrm>
            <a:off x="3657600" y="4267200"/>
            <a:ext cx="12700" cy="3524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9" name="Arc 33"/>
          <p:cNvSpPr>
            <a:spLocks/>
          </p:cNvSpPr>
          <p:nvPr/>
        </p:nvSpPr>
        <p:spPr bwMode="auto">
          <a:xfrm>
            <a:off x="5900738" y="4195763"/>
            <a:ext cx="12700" cy="3524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0" name="Arc 34"/>
          <p:cNvSpPr>
            <a:spLocks/>
          </p:cNvSpPr>
          <p:nvPr/>
        </p:nvSpPr>
        <p:spPr bwMode="auto">
          <a:xfrm>
            <a:off x="5875338" y="5205413"/>
            <a:ext cx="438150" cy="5715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5096 w 21600"/>
              <a:gd name="T1" fmla="*/ 20598 h 20598"/>
              <a:gd name="T2" fmla="*/ 0 w 21600"/>
              <a:gd name="T3" fmla="*/ 0 h 20598"/>
              <a:gd name="T4" fmla="*/ 21600 w 21600"/>
              <a:gd name="T5" fmla="*/ 0 h 20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98" fill="none" extrusionOk="0">
                <a:moveTo>
                  <a:pt x="15096" y="20597"/>
                </a:moveTo>
                <a:cubicBezTo>
                  <a:pt x="6109" y="17759"/>
                  <a:pt x="0" y="9423"/>
                  <a:pt x="0" y="0"/>
                </a:cubicBezTo>
              </a:path>
              <a:path w="21600" h="20598" stroke="0" extrusionOk="0">
                <a:moveTo>
                  <a:pt x="15096" y="20597"/>
                </a:moveTo>
                <a:cubicBezTo>
                  <a:pt x="6109" y="17759"/>
                  <a:pt x="0" y="9423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31" name="Group 35"/>
          <p:cNvGrpSpPr>
            <a:grpSpLocks/>
          </p:cNvGrpSpPr>
          <p:nvPr/>
        </p:nvGrpSpPr>
        <p:grpSpPr bwMode="auto">
          <a:xfrm>
            <a:off x="1522413" y="941388"/>
            <a:ext cx="6913562" cy="4876800"/>
            <a:chOff x="959" y="593"/>
            <a:chExt cx="4355" cy="3072"/>
          </a:xfrm>
        </p:grpSpPr>
        <p:sp>
          <p:nvSpPr>
            <p:cNvPr id="132132" name="Arc 36"/>
            <p:cNvSpPr>
              <a:spLocks/>
            </p:cNvSpPr>
            <p:nvPr/>
          </p:nvSpPr>
          <p:spPr bwMode="auto">
            <a:xfrm>
              <a:off x="959" y="844"/>
              <a:ext cx="228" cy="72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5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3" name="Arc 37"/>
            <p:cNvSpPr>
              <a:spLocks/>
            </p:cNvSpPr>
            <p:nvPr/>
          </p:nvSpPr>
          <p:spPr bwMode="auto">
            <a:xfrm>
              <a:off x="998" y="2631"/>
              <a:ext cx="184" cy="1008"/>
            </a:xfrm>
            <a:custGeom>
              <a:avLst/>
              <a:gdLst>
                <a:gd name="G0" fmla="+- 21420 0 0"/>
                <a:gd name="G1" fmla="+- 0 0 0"/>
                <a:gd name="G2" fmla="+- 21600 0 0"/>
                <a:gd name="T0" fmla="*/ 21420 w 21420"/>
                <a:gd name="T1" fmla="*/ 21600 h 21600"/>
                <a:gd name="T2" fmla="*/ 0 w 21420"/>
                <a:gd name="T3" fmla="*/ 2782 h 21600"/>
                <a:gd name="T4" fmla="*/ 21420 w 2142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0" h="21600" fill="none" extrusionOk="0">
                  <a:moveTo>
                    <a:pt x="21420" y="21600"/>
                  </a:moveTo>
                  <a:cubicBezTo>
                    <a:pt x="10566" y="21600"/>
                    <a:pt x="1397" y="13545"/>
                    <a:pt x="-1" y="2782"/>
                  </a:cubicBezTo>
                </a:path>
                <a:path w="21420" h="21600" stroke="0" extrusionOk="0">
                  <a:moveTo>
                    <a:pt x="21420" y="21600"/>
                  </a:moveTo>
                  <a:cubicBezTo>
                    <a:pt x="10566" y="21600"/>
                    <a:pt x="1397" y="13545"/>
                    <a:pt x="-1" y="2782"/>
                  </a:cubicBezTo>
                  <a:lnTo>
                    <a:pt x="2142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4" name="Arc 38"/>
            <p:cNvSpPr>
              <a:spLocks/>
            </p:cNvSpPr>
            <p:nvPr/>
          </p:nvSpPr>
          <p:spPr bwMode="auto">
            <a:xfrm>
              <a:off x="1306" y="2649"/>
              <a:ext cx="216" cy="9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5" name="Arc 39"/>
            <p:cNvSpPr>
              <a:spLocks/>
            </p:cNvSpPr>
            <p:nvPr/>
          </p:nvSpPr>
          <p:spPr bwMode="auto">
            <a:xfrm>
              <a:off x="1324" y="844"/>
              <a:ext cx="228" cy="7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6" name="Arc 40"/>
            <p:cNvSpPr>
              <a:spLocks/>
            </p:cNvSpPr>
            <p:nvPr/>
          </p:nvSpPr>
          <p:spPr bwMode="auto">
            <a:xfrm>
              <a:off x="1547" y="634"/>
              <a:ext cx="840" cy="95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0"/>
                    <a:pt x="9654" y="14"/>
                    <a:pt x="2157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0"/>
                    <a:pt x="9654" y="14"/>
                    <a:pt x="2157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7" name="Arc 41"/>
            <p:cNvSpPr>
              <a:spLocks/>
            </p:cNvSpPr>
            <p:nvPr/>
          </p:nvSpPr>
          <p:spPr bwMode="auto">
            <a:xfrm>
              <a:off x="2296" y="801"/>
              <a:ext cx="378" cy="8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4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8" name="Arc 42"/>
            <p:cNvSpPr>
              <a:spLocks/>
            </p:cNvSpPr>
            <p:nvPr/>
          </p:nvSpPr>
          <p:spPr bwMode="auto">
            <a:xfrm>
              <a:off x="2734" y="779"/>
              <a:ext cx="259" cy="7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2"/>
                <a:gd name="T1" fmla="*/ 0 h 21600"/>
                <a:gd name="T2" fmla="*/ 21212 w 21212"/>
                <a:gd name="T3" fmla="*/ 17525 h 21600"/>
                <a:gd name="T4" fmla="*/ 0 w 212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21600" fill="none" extrusionOk="0">
                  <a:moveTo>
                    <a:pt x="-1" y="0"/>
                  </a:moveTo>
                  <a:cubicBezTo>
                    <a:pt x="10358" y="0"/>
                    <a:pt x="19257" y="7352"/>
                    <a:pt x="21212" y="17524"/>
                  </a:cubicBezTo>
                </a:path>
                <a:path w="21212" h="21600" stroke="0" extrusionOk="0">
                  <a:moveTo>
                    <a:pt x="-1" y="0"/>
                  </a:moveTo>
                  <a:cubicBezTo>
                    <a:pt x="10358" y="0"/>
                    <a:pt x="19257" y="7352"/>
                    <a:pt x="21212" y="175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9" name="Arc 43"/>
            <p:cNvSpPr>
              <a:spLocks/>
            </p:cNvSpPr>
            <p:nvPr/>
          </p:nvSpPr>
          <p:spPr bwMode="auto">
            <a:xfrm>
              <a:off x="2746" y="2649"/>
              <a:ext cx="216" cy="9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0" name="Arc 44"/>
            <p:cNvSpPr>
              <a:spLocks/>
            </p:cNvSpPr>
            <p:nvPr/>
          </p:nvSpPr>
          <p:spPr bwMode="auto">
            <a:xfrm>
              <a:off x="3016" y="593"/>
              <a:ext cx="728" cy="976"/>
            </a:xfrm>
            <a:custGeom>
              <a:avLst/>
              <a:gdLst>
                <a:gd name="G0" fmla="+- 21289 0 0"/>
                <a:gd name="G1" fmla="+- 21600 0 0"/>
                <a:gd name="G2" fmla="+- 21600 0 0"/>
                <a:gd name="T0" fmla="*/ 0 w 21289"/>
                <a:gd name="T1" fmla="*/ 17950 h 21600"/>
                <a:gd name="T2" fmla="*/ 21259 w 21289"/>
                <a:gd name="T3" fmla="*/ 0 h 21600"/>
                <a:gd name="T4" fmla="*/ 21289 w 212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9" h="21600" fill="none" extrusionOk="0">
                  <a:moveTo>
                    <a:pt x="-1" y="17949"/>
                  </a:moveTo>
                  <a:cubicBezTo>
                    <a:pt x="1775" y="7591"/>
                    <a:pt x="10749" y="14"/>
                    <a:pt x="21259" y="0"/>
                  </a:cubicBezTo>
                </a:path>
                <a:path w="21289" h="21600" stroke="0" extrusionOk="0">
                  <a:moveTo>
                    <a:pt x="-1" y="17949"/>
                  </a:moveTo>
                  <a:cubicBezTo>
                    <a:pt x="1775" y="7591"/>
                    <a:pt x="10749" y="14"/>
                    <a:pt x="21259" y="0"/>
                  </a:cubicBezTo>
                  <a:lnTo>
                    <a:pt x="21289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1" name="Arc 45"/>
            <p:cNvSpPr>
              <a:spLocks/>
            </p:cNvSpPr>
            <p:nvPr/>
          </p:nvSpPr>
          <p:spPr bwMode="auto">
            <a:xfrm>
              <a:off x="3732" y="753"/>
              <a:ext cx="216" cy="8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8"/>
                    <a:pt x="9612" y="53"/>
                    <a:pt x="2150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8"/>
                    <a:pt x="9612" y="53"/>
                    <a:pt x="2150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2" name="Arc 46"/>
            <p:cNvSpPr>
              <a:spLocks/>
            </p:cNvSpPr>
            <p:nvPr/>
          </p:nvSpPr>
          <p:spPr bwMode="auto">
            <a:xfrm>
              <a:off x="4023" y="753"/>
              <a:ext cx="289" cy="819"/>
            </a:xfrm>
            <a:custGeom>
              <a:avLst/>
              <a:gdLst>
                <a:gd name="G0" fmla="+- 1009 0 0"/>
                <a:gd name="G1" fmla="+- 21600 0 0"/>
                <a:gd name="G2" fmla="+- 21600 0 0"/>
                <a:gd name="T0" fmla="*/ 0 w 22609"/>
                <a:gd name="T1" fmla="*/ 24 h 21600"/>
                <a:gd name="T2" fmla="*/ 22609 w 22609"/>
                <a:gd name="T3" fmla="*/ 21600 h 21600"/>
                <a:gd name="T4" fmla="*/ 1009 w 226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9" h="21600" fill="none" extrusionOk="0">
                  <a:moveTo>
                    <a:pt x="-1" y="23"/>
                  </a:moveTo>
                  <a:cubicBezTo>
                    <a:pt x="336" y="7"/>
                    <a:pt x="672" y="-1"/>
                    <a:pt x="1009" y="0"/>
                  </a:cubicBezTo>
                  <a:cubicBezTo>
                    <a:pt x="12938" y="0"/>
                    <a:pt x="22609" y="9670"/>
                    <a:pt x="22609" y="21600"/>
                  </a:cubicBezTo>
                </a:path>
                <a:path w="22609" h="21600" stroke="0" extrusionOk="0">
                  <a:moveTo>
                    <a:pt x="-1" y="23"/>
                  </a:moveTo>
                  <a:cubicBezTo>
                    <a:pt x="336" y="7"/>
                    <a:pt x="672" y="-1"/>
                    <a:pt x="1009" y="0"/>
                  </a:cubicBezTo>
                  <a:cubicBezTo>
                    <a:pt x="12938" y="0"/>
                    <a:pt x="22609" y="9670"/>
                    <a:pt x="22609" y="21600"/>
                  </a:cubicBezTo>
                  <a:lnTo>
                    <a:pt x="1009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3" name="Arc 47"/>
            <p:cNvSpPr>
              <a:spLocks/>
            </p:cNvSpPr>
            <p:nvPr/>
          </p:nvSpPr>
          <p:spPr bwMode="auto">
            <a:xfrm>
              <a:off x="4072" y="2661"/>
              <a:ext cx="216" cy="9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4" name="Arc 48"/>
            <p:cNvSpPr>
              <a:spLocks/>
            </p:cNvSpPr>
            <p:nvPr/>
          </p:nvSpPr>
          <p:spPr bwMode="auto">
            <a:xfrm>
              <a:off x="4312" y="630"/>
              <a:ext cx="530" cy="960"/>
            </a:xfrm>
            <a:custGeom>
              <a:avLst/>
              <a:gdLst>
                <a:gd name="G0" fmla="+- 21587 0 0"/>
                <a:gd name="G1" fmla="+- 21600 0 0"/>
                <a:gd name="G2" fmla="+- 21600 0 0"/>
                <a:gd name="T0" fmla="*/ 0 w 23289"/>
                <a:gd name="T1" fmla="*/ 20864 h 21600"/>
                <a:gd name="T2" fmla="*/ 23289 w 23289"/>
                <a:gd name="T3" fmla="*/ 67 h 21600"/>
                <a:gd name="T4" fmla="*/ 21587 w 232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89" h="21600" fill="none" extrusionOk="0">
                  <a:moveTo>
                    <a:pt x="-1" y="20863"/>
                  </a:moveTo>
                  <a:cubicBezTo>
                    <a:pt x="396" y="9227"/>
                    <a:pt x="9944" y="-1"/>
                    <a:pt x="21587" y="0"/>
                  </a:cubicBezTo>
                  <a:cubicBezTo>
                    <a:pt x="22154" y="0"/>
                    <a:pt x="22722" y="22"/>
                    <a:pt x="23288" y="67"/>
                  </a:cubicBezTo>
                </a:path>
                <a:path w="23289" h="21600" stroke="0" extrusionOk="0">
                  <a:moveTo>
                    <a:pt x="-1" y="20863"/>
                  </a:moveTo>
                  <a:cubicBezTo>
                    <a:pt x="396" y="9227"/>
                    <a:pt x="9944" y="-1"/>
                    <a:pt x="21587" y="0"/>
                  </a:cubicBezTo>
                  <a:cubicBezTo>
                    <a:pt x="22154" y="0"/>
                    <a:pt x="22722" y="22"/>
                    <a:pt x="23288" y="67"/>
                  </a:cubicBezTo>
                  <a:lnTo>
                    <a:pt x="21587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5" name="Arc 49"/>
            <p:cNvSpPr>
              <a:spLocks/>
            </p:cNvSpPr>
            <p:nvPr/>
          </p:nvSpPr>
          <p:spPr bwMode="auto">
            <a:xfrm>
              <a:off x="4847" y="772"/>
              <a:ext cx="96" cy="2893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2 w 21600"/>
                <a:gd name="T1" fmla="*/ 21879 h 21879"/>
                <a:gd name="T2" fmla="*/ 21375 w 21600"/>
                <a:gd name="T3" fmla="*/ 0 h 21879"/>
                <a:gd name="T4" fmla="*/ 21600 w 21600"/>
                <a:gd name="T5" fmla="*/ 21599 h 2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79" fill="none" extrusionOk="0">
                  <a:moveTo>
                    <a:pt x="1" y="21879"/>
                  </a:moveTo>
                  <a:cubicBezTo>
                    <a:pt x="0" y="21785"/>
                    <a:pt x="0" y="21692"/>
                    <a:pt x="0" y="21599"/>
                  </a:cubicBezTo>
                  <a:cubicBezTo>
                    <a:pt x="-1" y="9757"/>
                    <a:pt x="9534" y="123"/>
                    <a:pt x="21375" y="0"/>
                  </a:cubicBezTo>
                </a:path>
                <a:path w="21600" h="21879" stroke="0" extrusionOk="0">
                  <a:moveTo>
                    <a:pt x="1" y="21879"/>
                  </a:moveTo>
                  <a:cubicBezTo>
                    <a:pt x="0" y="21785"/>
                    <a:pt x="0" y="21692"/>
                    <a:pt x="0" y="21599"/>
                  </a:cubicBezTo>
                  <a:cubicBezTo>
                    <a:pt x="-1" y="9757"/>
                    <a:pt x="9534" y="123"/>
                    <a:pt x="21375" y="0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6" name="Arc 50"/>
            <p:cNvSpPr>
              <a:spLocks/>
            </p:cNvSpPr>
            <p:nvPr/>
          </p:nvSpPr>
          <p:spPr bwMode="auto">
            <a:xfrm>
              <a:off x="5104" y="2643"/>
              <a:ext cx="210" cy="100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7" name="Arc 51"/>
            <p:cNvSpPr>
              <a:spLocks/>
            </p:cNvSpPr>
            <p:nvPr/>
          </p:nvSpPr>
          <p:spPr bwMode="auto">
            <a:xfrm>
              <a:off x="5128" y="754"/>
              <a:ext cx="174" cy="8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6"/>
                <a:gd name="T1" fmla="*/ 0 h 21600"/>
                <a:gd name="T2" fmla="*/ 21596 w 21596"/>
                <a:gd name="T3" fmla="*/ 21208 h 21600"/>
                <a:gd name="T4" fmla="*/ 0 w 215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600" fill="none" extrusionOk="0">
                  <a:moveTo>
                    <a:pt x="-1" y="0"/>
                  </a:moveTo>
                  <a:cubicBezTo>
                    <a:pt x="11776" y="0"/>
                    <a:pt x="21382" y="9433"/>
                    <a:pt x="21596" y="21207"/>
                  </a:cubicBezTo>
                </a:path>
                <a:path w="21596" h="21600" stroke="0" extrusionOk="0">
                  <a:moveTo>
                    <a:pt x="-1" y="0"/>
                  </a:moveTo>
                  <a:cubicBezTo>
                    <a:pt x="11776" y="0"/>
                    <a:pt x="21382" y="9433"/>
                    <a:pt x="21596" y="2120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48" name="Line 52"/>
          <p:cNvSpPr>
            <a:spLocks noChangeShapeType="1"/>
          </p:cNvSpPr>
          <p:nvPr/>
        </p:nvSpPr>
        <p:spPr bwMode="auto">
          <a:xfrm>
            <a:off x="29591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49" name="Line 53"/>
          <p:cNvSpPr>
            <a:spLocks noChangeShapeType="1"/>
          </p:cNvSpPr>
          <p:nvPr/>
        </p:nvSpPr>
        <p:spPr bwMode="auto">
          <a:xfrm>
            <a:off x="53975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0" name="Line 54"/>
          <p:cNvSpPr>
            <a:spLocks noChangeShapeType="1"/>
          </p:cNvSpPr>
          <p:nvPr/>
        </p:nvSpPr>
        <p:spPr bwMode="auto">
          <a:xfrm>
            <a:off x="7454900" y="738188"/>
            <a:ext cx="0" cy="5676900"/>
          </a:xfrm>
          <a:prstGeom prst="line">
            <a:avLst/>
          </a:prstGeom>
          <a:noFill/>
          <a:ln w="76199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2190750" y="152400"/>
            <a:ext cx="483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Interface Design and Usability Engineering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This slide deck </a:t>
            </a:r>
            <a:r>
              <a:rPr lang="en-CA" sz="2400" dirty="0" smtClean="0"/>
              <a:t>is partly based on concepts </a:t>
            </a:r>
            <a:r>
              <a:rPr lang="en-CA" dirty="0" smtClean="0"/>
              <a:t>and illustrations </a:t>
            </a:r>
            <a:r>
              <a:rPr lang="en-CA" sz="2400" dirty="0" smtClean="0"/>
              <a:t>as taught by:</a:t>
            </a:r>
            <a:br>
              <a:rPr lang="en-CA" sz="2400" dirty="0" smtClean="0"/>
            </a:br>
            <a:endParaRPr lang="en-US" sz="2400" dirty="0" smtClean="0"/>
          </a:p>
          <a:p>
            <a:pPr lvl="1"/>
            <a:r>
              <a:rPr lang="en-US" sz="1800" dirty="0" smtClean="0"/>
              <a:t>The Visual Display of </a:t>
            </a:r>
            <a:r>
              <a:rPr lang="en-US" sz="1800" dirty="0"/>
              <a:t>Quantitative </a:t>
            </a:r>
            <a:r>
              <a:rPr lang="en-US" sz="1800" dirty="0" smtClean="0"/>
              <a:t>Information, Edward </a:t>
            </a:r>
            <a:r>
              <a:rPr lang="en-US" sz="1800" dirty="0" err="1" smtClean="0"/>
              <a:t>Tufte</a:t>
            </a:r>
            <a:r>
              <a:rPr lang="en-US" sz="1800" dirty="0" smtClean="0"/>
              <a:t>, 1983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Power of Representations. </a:t>
            </a:r>
            <a:r>
              <a:rPr lang="en-US" sz="1800" dirty="0" smtClean="0"/>
              <a:t>Chapter 3 in Norman</a:t>
            </a:r>
            <a:r>
              <a:rPr lang="en-US" sz="1800" dirty="0"/>
              <a:t>, D. </a:t>
            </a:r>
            <a:r>
              <a:rPr lang="en-US" sz="1800" i="1" dirty="0" smtClean="0"/>
              <a:t>Things </a:t>
            </a:r>
            <a:r>
              <a:rPr lang="en-US" sz="1800" i="1" dirty="0"/>
              <a:t>that Make Us Smart, </a:t>
            </a:r>
            <a:r>
              <a:rPr lang="en-US" sz="1800" dirty="0"/>
              <a:t>43-76, Addison-Wesley</a:t>
            </a:r>
            <a:r>
              <a:rPr lang="en-US" sz="1800" dirty="0" smtClean="0"/>
              <a:t>. </a:t>
            </a:r>
            <a:r>
              <a:rPr lang="en-US" sz="1800" dirty="0"/>
              <a:t>(1993) </a:t>
            </a:r>
          </a:p>
        </p:txBody>
      </p:sp>
    </p:spTree>
    <p:extLst>
      <p:ext uri="{BB962C8B-B14F-4D97-AF65-F5344CB8AC3E}">
        <p14:creationId xmlns:p14="http://schemas.microsoft.com/office/powerpoint/2010/main" val="10587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</a:t>
            </a:r>
            <a:endParaRPr lang="en-US" dirty="0"/>
          </a:p>
        </p:txBody>
      </p:sp>
      <p:sp>
        <p:nvSpPr>
          <p:cNvPr id="9011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</a:p>
          <a:p>
            <a:pPr lvl="1"/>
            <a:r>
              <a:rPr lang="en-US" dirty="0" smtClean="0"/>
              <a:t>how the representation is placed or organized on the screen </a:t>
            </a:r>
          </a:p>
          <a:p>
            <a:pPr lvl="2">
              <a:buFontTx/>
              <a:buNone/>
            </a:pPr>
            <a:r>
              <a:rPr lang="en-US" dirty="0" smtClean="0"/>
              <a:t>		</a:t>
            </a:r>
            <a:r>
              <a:rPr lang="en-US" sz="3600" i="1" dirty="0">
                <a:solidFill>
                  <a:srgbClr val="CC0000"/>
                </a:solidFill>
                <a:latin typeface="Andy" pitchFamily="66" charset="0"/>
              </a:rPr>
              <a:t>34</a:t>
            </a:r>
            <a:r>
              <a:rPr lang="en-US" sz="3600" dirty="0">
                <a:solidFill>
                  <a:schemeClr val="hlink"/>
                </a:solidFill>
              </a:rPr>
              <a:t>,</a:t>
            </a:r>
            <a:r>
              <a:rPr lang="en-US" sz="3600" dirty="0"/>
              <a:t> 	</a:t>
            </a:r>
            <a:r>
              <a:rPr lang="en-US" sz="4000" b="1" dirty="0">
                <a:solidFill>
                  <a:srgbClr val="FFC000"/>
                </a:solidFill>
                <a:latin typeface="Trajan Pro" pitchFamily="18" charset="0"/>
              </a:rPr>
              <a:t>34</a:t>
            </a:r>
            <a:r>
              <a:rPr lang="en-US" sz="3600" b="1" dirty="0">
                <a:latin typeface="Script" pitchFamily="66"/>
              </a:rPr>
              <a:t>,</a:t>
            </a:r>
            <a:r>
              <a:rPr lang="en-US" sz="3600" dirty="0"/>
              <a:t>	</a:t>
            </a:r>
            <a:r>
              <a:rPr lang="en-US" sz="3600" b="1" u="sng" dirty="0">
                <a:solidFill>
                  <a:schemeClr val="tx2"/>
                </a:solidFill>
                <a:latin typeface="Garamond" pitchFamily="18" charset="0"/>
              </a:rPr>
              <a:t>34, </a:t>
            </a:r>
          </a:p>
          <a:p>
            <a:pPr marL="804862" lvl="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0116" name="Rectangle 2052"/>
          <p:cNvSpPr>
            <a:spLocks noChangeArrowheads="1"/>
          </p:cNvSpPr>
          <p:nvPr/>
        </p:nvSpPr>
        <p:spPr bwMode="auto">
          <a:xfrm>
            <a:off x="533400" y="52578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CA" sz="16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215397">
            <a:off x="2825293" y="3716524"/>
            <a:ext cx="21842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cript" pitchFamily="66"/>
              </a:rPr>
              <a:t>34</a:t>
            </a:r>
            <a:endParaRPr lang="en-US" sz="1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55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77828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9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a problem simply means representing it so as to make the solution transparent </a:t>
            </a:r>
          </a:p>
          <a:p>
            <a:pPr lvl="1" algn="r">
              <a:buFontTx/>
              <a:buNone/>
            </a:pPr>
            <a:r>
              <a:rPr lang="en-US" i="1" dirty="0" smtClean="0"/>
              <a:t>--Simon</a:t>
            </a:r>
            <a:r>
              <a:rPr lang="en-US" i="1" dirty="0"/>
              <a:t>, </a:t>
            </a:r>
            <a:r>
              <a:rPr lang="en-US" i="1" dirty="0" smtClean="0"/>
              <a:t>1981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Good representations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people to find relevant information</a:t>
            </a:r>
          </a:p>
          <a:p>
            <a:pPr lvl="2"/>
            <a:r>
              <a:rPr lang="en-US" dirty="0"/>
              <a:t>information may be present but hard to find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allow people to compute desired conclusions</a:t>
            </a:r>
          </a:p>
          <a:p>
            <a:pPr lvl="2"/>
            <a:r>
              <a:rPr lang="en-US" dirty="0"/>
              <a:t>computations may be difficult or “for free” depending on representations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Which is the best flight?</a:t>
            </a:r>
          </a:p>
        </p:txBody>
      </p:sp>
      <p:sp>
        <p:nvSpPr>
          <p:cNvPr id="7222" name="Rectangle 5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Exact times</a:t>
            </a:r>
          </a:p>
          <a:p>
            <a:r>
              <a:rPr lang="en-US" dirty="0" smtClean="0"/>
              <a:t>length</a:t>
            </a:r>
            <a:endParaRPr lang="en-US" dirty="0"/>
          </a:p>
          <a:p>
            <a:r>
              <a:rPr lang="en-US" dirty="0"/>
              <a:t>stop-overs</a:t>
            </a:r>
          </a:p>
          <a:p>
            <a:r>
              <a:rPr lang="en-US" dirty="0" smtClean="0"/>
              <a:t>switching planes</a:t>
            </a:r>
          </a:p>
          <a:p>
            <a:r>
              <a:rPr lang="en-CA" dirty="0" smtClean="0"/>
              <a:t>speed of plane</a:t>
            </a:r>
            <a:r>
              <a:rPr lang="en-CA" dirty="0"/>
              <a:t>…</a:t>
            </a:r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140200" y="1557338"/>
            <a:ext cx="4587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			</a:t>
            </a:r>
            <a:r>
              <a:rPr lang="en-US" sz="1400" i="1">
                <a:latin typeface="Arial" charset="0"/>
              </a:rPr>
              <a:t>depart	arrive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AC 117	Vancouver - Calgary	  </a:t>
            </a:r>
            <a:r>
              <a:rPr lang="en-US" sz="1400">
                <a:latin typeface="Courier New" pitchFamily="49" charset="0"/>
              </a:rPr>
              <a:t>7:00	 9:00</a:t>
            </a:r>
          </a:p>
          <a:p>
            <a:pPr eaLnBrk="0" hangingPunct="0"/>
            <a:r>
              <a:rPr lang="en-US" sz="1400">
                <a:latin typeface="Arial" charset="0"/>
              </a:rPr>
              <a:t>Cdn 321	Vancouver - Calgary</a:t>
            </a:r>
            <a:r>
              <a:rPr lang="en-US" sz="1400">
                <a:latin typeface="Courier New" pitchFamily="49" charset="0"/>
              </a:rPr>
              <a:t>	 9:00	12:00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Cdn 355	Calgary -     Montreal	</a:t>
            </a:r>
            <a:r>
              <a:rPr lang="en-US" sz="1400">
                <a:latin typeface="Courier New" pitchFamily="49" charset="0"/>
              </a:rPr>
              <a:t>13:30	19:30</a:t>
            </a:r>
            <a:endParaRPr lang="en-US" sz="1400">
              <a:latin typeface="Arial" charset="0"/>
            </a:endParaRPr>
          </a:p>
          <a:p>
            <a:pPr eaLnBrk="0" hangingPunct="0"/>
            <a:r>
              <a:rPr lang="en-US" sz="1400">
                <a:latin typeface="Arial" charset="0"/>
              </a:rPr>
              <a:t>AC 123	Calgary - Toronto	</a:t>
            </a:r>
            <a:r>
              <a:rPr lang="en-US" sz="1400">
                <a:latin typeface="Courier New" pitchFamily="49" charset="0"/>
              </a:rPr>
              <a:t>12:30	16:30</a:t>
            </a:r>
          </a:p>
          <a:p>
            <a:pPr eaLnBrk="0" hangingPunct="0"/>
            <a:r>
              <a:rPr lang="en-US" sz="1400">
                <a:latin typeface="Arial" charset="0"/>
              </a:rPr>
              <a:t>AC 123	Toronto - Montreal	</a:t>
            </a:r>
            <a:r>
              <a:rPr lang="en-US" sz="1400">
                <a:latin typeface="Courier New" pitchFamily="49" charset="0"/>
              </a:rPr>
              <a:t>16:45	17:30</a:t>
            </a:r>
          </a:p>
          <a:p>
            <a:pPr eaLnBrk="0" hangingPunct="0"/>
            <a:r>
              <a:rPr lang="en-US" sz="1400">
                <a:latin typeface="Courier New" pitchFamily="49" charset="0"/>
              </a:rPr>
              <a:t>*time zone: +1 van-cal, +2 cal-tor, mtl</a:t>
            </a:r>
          </a:p>
        </p:txBody>
      </p:sp>
      <p:grpSp>
        <p:nvGrpSpPr>
          <p:cNvPr id="7228" name="Group 60"/>
          <p:cNvGrpSpPr>
            <a:grpSpLocks/>
          </p:cNvGrpSpPr>
          <p:nvPr/>
        </p:nvGrpSpPr>
        <p:grpSpPr bwMode="auto">
          <a:xfrm>
            <a:off x="3864699" y="3405690"/>
            <a:ext cx="4778375" cy="3306762"/>
            <a:chOff x="2606" y="2284"/>
            <a:chExt cx="2693" cy="1863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3532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375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3847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3690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4162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005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477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319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792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634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5106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949" y="2408"/>
              <a:ext cx="0" cy="15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91" name="Group 23"/>
            <p:cNvGrpSpPr>
              <a:grpSpLocks/>
            </p:cNvGrpSpPr>
            <p:nvPr/>
          </p:nvGrpSpPr>
          <p:grpSpPr bwMode="auto">
            <a:xfrm>
              <a:off x="3298" y="2284"/>
              <a:ext cx="2001" cy="233"/>
              <a:chOff x="1652" y="2196"/>
              <a:chExt cx="2001" cy="233"/>
            </a:xfrm>
          </p:grpSpPr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1652" y="2196"/>
                <a:ext cx="14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1967" y="2196"/>
                <a:ext cx="14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9</a:t>
                </a:r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2202" y="2196"/>
                <a:ext cx="22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11</a:t>
                </a:r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2517" y="2196"/>
                <a:ext cx="22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13</a:t>
                </a:r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2833" y="2196"/>
                <a:ext cx="22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15</a:t>
                </a:r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3148" y="2196"/>
                <a:ext cx="221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17</a:t>
                </a:r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3463" y="2196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3279" y="4002"/>
              <a:ext cx="18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10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3576" y="4002"/>
              <a:ext cx="18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12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3872" y="4002"/>
              <a:ext cx="2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  14</a:t>
              </a:r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4193" y="3996"/>
              <a:ext cx="20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 16</a:t>
              </a: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4382" y="3996"/>
              <a:ext cx="12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 </a:t>
              </a: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4533" y="3996"/>
              <a:ext cx="1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18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4842" y="3996"/>
              <a:ext cx="18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b="1">
                  <a:latin typeface="Arial" charset="0"/>
                </a:rPr>
                <a:t>20</a:t>
              </a: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2606" y="2344"/>
              <a:ext cx="66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/>
              <a:r>
                <a:rPr lang="en-US" sz="1400">
                  <a:latin typeface="Arial" charset="0"/>
                </a:rPr>
                <a:t>Vancouver</a:t>
              </a: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3375" y="2408"/>
              <a:ext cx="143" cy="260"/>
            </a:xfrm>
            <a:prstGeom prst="line">
              <a:avLst/>
            </a:prstGeom>
            <a:noFill/>
            <a:ln w="25400">
              <a:solidFill>
                <a:srgbClr val="0F0A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3374" y="2668"/>
              <a:ext cx="17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4238" y="2668"/>
              <a:ext cx="633" cy="133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3690" y="2408"/>
              <a:ext cx="308" cy="26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3998" y="2668"/>
              <a:ext cx="384" cy="1056"/>
            </a:xfrm>
            <a:prstGeom prst="line">
              <a:avLst/>
            </a:prstGeom>
            <a:noFill/>
            <a:ln w="25400">
              <a:solidFill>
                <a:srgbClr val="0F0A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>
              <a:off x="4478" y="3724"/>
              <a:ext cx="87" cy="279"/>
            </a:xfrm>
            <a:prstGeom prst="line">
              <a:avLst/>
            </a:prstGeom>
            <a:noFill/>
            <a:ln w="25400">
              <a:solidFill>
                <a:srgbClr val="0F0A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4430" y="3715"/>
              <a:ext cx="4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14" name="Group 46"/>
            <p:cNvGrpSpPr>
              <a:grpSpLocks/>
            </p:cNvGrpSpPr>
            <p:nvPr/>
          </p:nvGrpSpPr>
          <p:grpSpPr bwMode="auto">
            <a:xfrm>
              <a:off x="3281" y="2681"/>
              <a:ext cx="2001" cy="232"/>
              <a:chOff x="1635" y="2845"/>
              <a:chExt cx="2001" cy="232"/>
            </a:xfrm>
          </p:grpSpPr>
          <p:sp>
            <p:nvSpPr>
              <p:cNvPr id="7207" name="Rectangle 39"/>
              <p:cNvSpPr>
                <a:spLocks noChangeArrowheads="1"/>
              </p:cNvSpPr>
              <p:nvPr/>
            </p:nvSpPr>
            <p:spPr bwMode="auto">
              <a:xfrm>
                <a:off x="1635" y="2845"/>
                <a:ext cx="14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7208" name="Rectangle 40"/>
              <p:cNvSpPr>
                <a:spLocks noChangeArrowheads="1"/>
              </p:cNvSpPr>
              <p:nvPr/>
            </p:nvSpPr>
            <p:spPr bwMode="auto">
              <a:xfrm>
                <a:off x="1950" y="2845"/>
                <a:ext cx="182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7209" name="Rectangle 41"/>
              <p:cNvSpPr>
                <a:spLocks noChangeArrowheads="1"/>
              </p:cNvSpPr>
              <p:nvPr/>
            </p:nvSpPr>
            <p:spPr bwMode="auto">
              <a:xfrm>
                <a:off x="2187" y="2845"/>
                <a:ext cx="2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 12</a:t>
                </a:r>
              </a:p>
            </p:txBody>
          </p:sp>
          <p:sp>
            <p:nvSpPr>
              <p:cNvPr id="7210" name="Rectangle 42"/>
              <p:cNvSpPr>
                <a:spLocks noChangeArrowheads="1"/>
              </p:cNvSpPr>
              <p:nvPr/>
            </p:nvSpPr>
            <p:spPr bwMode="auto">
              <a:xfrm>
                <a:off x="2502" y="2845"/>
                <a:ext cx="2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 14</a:t>
                </a:r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/>
            </p:nvSpPr>
            <p:spPr bwMode="auto">
              <a:xfrm>
                <a:off x="2816" y="2845"/>
                <a:ext cx="2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 16</a:t>
                </a:r>
              </a:p>
            </p:txBody>
          </p:sp>
          <p:sp>
            <p:nvSpPr>
              <p:cNvPr id="7212" name="Rectangle 44"/>
              <p:cNvSpPr>
                <a:spLocks noChangeArrowheads="1"/>
              </p:cNvSpPr>
              <p:nvPr/>
            </p:nvSpPr>
            <p:spPr bwMode="auto">
              <a:xfrm>
                <a:off x="3131" y="2845"/>
                <a:ext cx="2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000" b="1">
                    <a:latin typeface="Arial" charset="0"/>
                  </a:rPr>
                  <a:t>   18</a:t>
                </a:r>
              </a:p>
            </p:txBody>
          </p:sp>
          <p:sp>
            <p:nvSpPr>
              <p:cNvPr id="7213" name="Rectangle 45"/>
              <p:cNvSpPr>
                <a:spLocks noChangeArrowheads="1"/>
              </p:cNvSpPr>
              <p:nvPr/>
            </p:nvSpPr>
            <p:spPr bwMode="auto">
              <a:xfrm>
                <a:off x="3446" y="2845"/>
                <a:ext cx="19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>
              <a:off x="3356" y="3715"/>
              <a:ext cx="174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Rectangle 48"/>
            <p:cNvSpPr>
              <a:spLocks noChangeArrowheads="1"/>
            </p:cNvSpPr>
            <p:nvPr/>
          </p:nvSpPr>
          <p:spPr bwMode="auto">
            <a:xfrm>
              <a:off x="3086" y="2476"/>
              <a:ext cx="3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>
                  <a:latin typeface="Arial" charset="0"/>
                </a:rPr>
                <a:t>AC 117</a:t>
              </a:r>
            </a:p>
          </p:txBody>
        </p:sp>
        <p:sp>
          <p:nvSpPr>
            <p:cNvPr id="7217" name="Rectangle 49"/>
            <p:cNvSpPr>
              <a:spLocks noChangeArrowheads="1"/>
            </p:cNvSpPr>
            <p:nvPr/>
          </p:nvSpPr>
          <p:spPr bwMode="auto">
            <a:xfrm>
              <a:off x="3758" y="2476"/>
              <a:ext cx="3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i="1">
                  <a:latin typeface="Arial" charset="0"/>
                </a:rPr>
                <a:t>Cdn 321</a:t>
              </a:r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4445" y="3236"/>
              <a:ext cx="37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i="1">
                  <a:latin typeface="Arial" charset="0"/>
                </a:rPr>
                <a:t>Cdn 355</a:t>
              </a:r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>
              <a:off x="3944" y="3277"/>
              <a:ext cx="34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 i="1">
                  <a:latin typeface="Arial" charset="0"/>
                </a:rPr>
                <a:t>AC 123</a:t>
              </a:r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>
              <a:off x="4382" y="3714"/>
              <a:ext cx="95" cy="8"/>
            </a:xfrm>
            <a:prstGeom prst="line">
              <a:avLst/>
            </a:prstGeom>
            <a:noFill/>
            <a:ln w="25400">
              <a:solidFill>
                <a:srgbClr val="0F0A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>
              <a:off x="2750" y="2620"/>
              <a:ext cx="44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Calgary</a:t>
              </a:r>
            </a:p>
          </p:txBody>
        </p:sp>
        <p:sp>
          <p:nvSpPr>
            <p:cNvPr id="7224" name="Rectangle 56"/>
            <p:cNvSpPr>
              <a:spLocks noChangeArrowheads="1"/>
            </p:cNvSpPr>
            <p:nvPr/>
          </p:nvSpPr>
          <p:spPr bwMode="auto">
            <a:xfrm>
              <a:off x="2750" y="3628"/>
              <a:ext cx="44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Toronto</a:t>
              </a:r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2750" y="3976"/>
              <a:ext cx="49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Montreal</a:t>
              </a:r>
            </a:p>
          </p:txBody>
        </p:sp>
      </p:grp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71438" y="6674226"/>
            <a:ext cx="4356100" cy="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Verdana" pitchFamily="34" charset="0"/>
              </a:rPr>
              <a:t>Adapted from </a:t>
            </a:r>
            <a:r>
              <a:rPr lang="en-US" sz="900" dirty="0" smtClean="0">
                <a:solidFill>
                  <a:srgbClr val="808080"/>
                </a:solidFill>
                <a:latin typeface="Verdana" pitchFamily="34" charset="0"/>
              </a:rPr>
              <a:t>Edward </a:t>
            </a:r>
            <a:r>
              <a:rPr lang="en-US" sz="900" dirty="0" err="1" smtClean="0">
                <a:solidFill>
                  <a:srgbClr val="808080"/>
                </a:solidFill>
                <a:latin typeface="Verdana" pitchFamily="34" charset="0"/>
              </a:rPr>
              <a:t>Tufte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 I take my drugs?</a:t>
            </a:r>
          </a:p>
        </p:txBody>
      </p:sp>
      <p:sp>
        <p:nvSpPr>
          <p:cNvPr id="8221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81075" algn="l"/>
                <a:tab pos="1250950" algn="l"/>
              </a:tabLst>
            </a:pPr>
            <a:r>
              <a:rPr lang="en-US" sz="2000" dirty="0"/>
              <a:t>10 - 30% error rate in taking pills, same for pillbox organizers</a:t>
            </a:r>
            <a:br>
              <a:rPr lang="en-US" sz="2000" dirty="0"/>
            </a:br>
            <a:endParaRPr lang="en-US" sz="2000" dirty="0"/>
          </a:p>
          <a:p>
            <a:pPr>
              <a:tabLst>
                <a:tab pos="981075" algn="l"/>
                <a:tab pos="1250950" algn="l"/>
              </a:tabLst>
            </a:pPr>
            <a:r>
              <a:rPr lang="en-US" sz="1600" dirty="0">
                <a:latin typeface="Times New Roman" pitchFamily="18" charset="0"/>
              </a:rPr>
              <a:t>Inderal	-	1 tablet 3 times a day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</a:rPr>
              <a:t>Lanoxin</a:t>
            </a:r>
            <a:r>
              <a:rPr lang="en-US" sz="1600" dirty="0">
                <a:latin typeface="Times New Roman" pitchFamily="18" charset="0"/>
              </a:rPr>
              <a:t> 	-	1 tablet every a.m.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Carafate	-	1 tablet before meals and at bedtime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Zantac  	-	1 tablet every 12 hours (twice a day)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</a:rPr>
              <a:t>Quinag</a:t>
            </a:r>
            <a:r>
              <a:rPr lang="en-US" sz="1600" dirty="0">
                <a:latin typeface="Times New Roman" pitchFamily="18" charset="0"/>
              </a:rPr>
              <a:t> 	-	1 tablet 4 times a day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</a:rPr>
              <a:t>Couma</a:t>
            </a:r>
            <a:r>
              <a:rPr lang="en-US" sz="1600" dirty="0">
                <a:latin typeface="Times New Roman" pitchFamily="18" charset="0"/>
              </a:rPr>
              <a:t> 	-	1 tablet a day</a:t>
            </a:r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431800" y="4092627"/>
            <a:ext cx="4813300" cy="2403475"/>
            <a:chOff x="240" y="2304"/>
            <a:chExt cx="3032" cy="1514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40" y="2304"/>
              <a:ext cx="3032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800" dirty="0">
                  <a:latin typeface="Times New Roman" pitchFamily="18" charset="0"/>
                </a:rPr>
                <a:t>         Breakfast     Lunch     Dinner    Bedtime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 err="1">
                  <a:latin typeface="Times New Roman" pitchFamily="18" charset="0"/>
                </a:rPr>
                <a:t>Lanoxin</a:t>
              </a:r>
              <a:r>
                <a:rPr lang="en-US" sz="1800" dirty="0">
                  <a:latin typeface="Times New Roman" pitchFamily="18" charset="0"/>
                </a:rPr>
                <a:t>	O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>
                  <a:latin typeface="Times New Roman" pitchFamily="18" charset="0"/>
                </a:rPr>
                <a:t>Inderal	O	O           	O             	O	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 err="1">
                  <a:latin typeface="Times New Roman" pitchFamily="18" charset="0"/>
                </a:rPr>
                <a:t>Quinag</a:t>
              </a:r>
              <a:r>
                <a:rPr lang="en-US" sz="1800" dirty="0">
                  <a:latin typeface="Times New Roman" pitchFamily="18" charset="0"/>
                </a:rPr>
                <a:t>	O	O          	O             	O	 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>
                  <a:latin typeface="Times New Roman" pitchFamily="18" charset="0"/>
                </a:rPr>
                <a:t>Carafate	O	O           	O             	O	 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>
                  <a:latin typeface="Times New Roman" pitchFamily="18" charset="0"/>
                </a:rPr>
                <a:t>Zantac 	    	O                           	O	 </a:t>
              </a:r>
              <a:br>
                <a:rPr lang="en-US" sz="1800" dirty="0">
                  <a:latin typeface="Times New Roman" pitchFamily="18" charset="0"/>
                </a:rPr>
              </a:br>
              <a:r>
                <a:rPr lang="en-US" sz="1800" dirty="0" err="1">
                  <a:latin typeface="Times New Roman" pitchFamily="18" charset="0"/>
                </a:rPr>
                <a:t>Couma</a:t>
              </a:r>
              <a:r>
                <a:rPr lang="en-US" sz="1800" dirty="0">
                  <a:latin typeface="Times New Roman" pitchFamily="18" charset="0"/>
                </a:rPr>
                <a:t> 	    	    	                O</a:t>
              </a:r>
              <a:endParaRPr lang="en-US" sz="1800" i="1" dirty="0">
                <a:latin typeface="Times New Roman" pitchFamily="18" charset="0"/>
              </a:endParaRPr>
            </a:p>
          </p:txBody>
        </p: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288" y="2736"/>
              <a:ext cx="2688" cy="864"/>
              <a:chOff x="384" y="2736"/>
              <a:chExt cx="3408" cy="864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384" y="2736"/>
                <a:ext cx="3408" cy="0"/>
              </a:xfrm>
              <a:prstGeom prst="line">
                <a:avLst/>
              </a:prstGeom>
              <a:noFill/>
              <a:ln w="12699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384" y="2976"/>
                <a:ext cx="3408" cy="0"/>
              </a:xfrm>
              <a:prstGeom prst="line">
                <a:avLst/>
              </a:prstGeom>
              <a:noFill/>
              <a:ln w="12699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>
                <a:off x="384" y="3168"/>
                <a:ext cx="3408" cy="0"/>
              </a:xfrm>
              <a:prstGeom prst="line">
                <a:avLst/>
              </a:prstGeom>
              <a:noFill/>
              <a:ln w="12699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384" y="3408"/>
                <a:ext cx="3408" cy="0"/>
              </a:xfrm>
              <a:prstGeom prst="line">
                <a:avLst/>
              </a:prstGeom>
              <a:noFill/>
              <a:ln w="12699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3408" cy="0"/>
              </a:xfrm>
              <a:prstGeom prst="line">
                <a:avLst/>
              </a:prstGeom>
              <a:noFill/>
              <a:ln w="12699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245100" y="4076700"/>
            <a:ext cx="3898900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800" dirty="0">
                <a:latin typeface="Times New Roman" pitchFamily="18" charset="0"/>
              </a:rPr>
              <a:t>Breakfast	  Lunch	Dinner    Bedtime</a:t>
            </a:r>
            <a:br>
              <a:rPr lang="en-US" sz="1800" dirty="0">
                <a:latin typeface="Times New Roman" pitchFamily="18" charset="0"/>
              </a:rPr>
            </a:br>
            <a:r>
              <a:rPr lang="en-US" sz="1400" dirty="0" err="1">
                <a:latin typeface="Times New Roman" pitchFamily="18" charset="0"/>
              </a:rPr>
              <a:t>Lanoxin</a:t>
            </a:r>
            <a:r>
              <a:rPr lang="en-US" sz="1400" dirty="0">
                <a:latin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</a:rPr>
            </a:br>
            <a:r>
              <a:rPr lang="en-US" sz="1400" dirty="0">
                <a:latin typeface="Times New Roman" pitchFamily="18" charset="0"/>
              </a:rPr>
              <a:t>Inderal	   Inderal	 Inderal	Inderal 	</a:t>
            </a:r>
            <a:br>
              <a:rPr lang="en-US" sz="1400" dirty="0">
                <a:latin typeface="Times New Roman" pitchFamily="18" charset="0"/>
              </a:rPr>
            </a:br>
            <a:r>
              <a:rPr lang="en-US" sz="1400" dirty="0" err="1">
                <a:latin typeface="Times New Roman" pitchFamily="18" charset="0"/>
              </a:rPr>
              <a:t>Quinag</a:t>
            </a:r>
            <a:r>
              <a:rPr lang="en-US" sz="1400" dirty="0">
                <a:latin typeface="Times New Roman" pitchFamily="18" charset="0"/>
              </a:rPr>
              <a:t>	   </a:t>
            </a:r>
            <a:r>
              <a:rPr lang="en-US" sz="1400" dirty="0" err="1">
                <a:latin typeface="Times New Roman" pitchFamily="18" charset="0"/>
              </a:rPr>
              <a:t>Quinag</a:t>
            </a:r>
            <a:r>
              <a:rPr lang="en-US" sz="1400" dirty="0">
                <a:latin typeface="Times New Roman" pitchFamily="18" charset="0"/>
              </a:rPr>
              <a:t> 	 </a:t>
            </a:r>
            <a:r>
              <a:rPr lang="en-US" sz="1400" dirty="0" err="1">
                <a:latin typeface="Times New Roman" pitchFamily="18" charset="0"/>
              </a:rPr>
              <a:t>Quinag</a:t>
            </a:r>
            <a:r>
              <a:rPr lang="en-US" sz="1400" dirty="0">
                <a:latin typeface="Times New Roman" pitchFamily="18" charset="0"/>
              </a:rPr>
              <a:t> 	</a:t>
            </a:r>
            <a:r>
              <a:rPr lang="en-US" sz="1400" dirty="0" err="1">
                <a:latin typeface="Times New Roman" pitchFamily="18" charset="0"/>
              </a:rPr>
              <a:t>Quinag</a:t>
            </a:r>
            <a:r>
              <a:rPr lang="en-US" sz="1400" dirty="0">
                <a:latin typeface="Times New Roman" pitchFamily="18" charset="0"/>
              </a:rPr>
              <a:t> </a:t>
            </a:r>
            <a:br>
              <a:rPr lang="en-US" sz="1400" dirty="0">
                <a:latin typeface="Times New Roman" pitchFamily="18" charset="0"/>
              </a:rPr>
            </a:br>
            <a:r>
              <a:rPr lang="en-US" sz="1400" dirty="0">
                <a:latin typeface="Times New Roman" pitchFamily="18" charset="0"/>
              </a:rPr>
              <a:t>Carafate 	   Carafate 	 Carafate 	Carafate</a:t>
            </a:r>
            <a:r>
              <a:rPr lang="en-US" sz="1800" dirty="0">
                <a:latin typeface="Times New Roman" pitchFamily="18" charset="0"/>
              </a:rPr>
              <a:t> 	 </a:t>
            </a:r>
            <a:br>
              <a:rPr lang="en-US" sz="1800" dirty="0">
                <a:latin typeface="Times New Roman" pitchFamily="18" charset="0"/>
              </a:rPr>
            </a:br>
            <a:r>
              <a:rPr lang="en-US" sz="1400" dirty="0">
                <a:latin typeface="Times New Roman" pitchFamily="18" charset="0"/>
              </a:rPr>
              <a:t>	   Zantac 		 Zantac </a:t>
            </a:r>
            <a:br>
              <a:rPr lang="en-US" sz="1400" dirty="0">
                <a:latin typeface="Times New Roman" pitchFamily="18" charset="0"/>
              </a:rPr>
            </a:br>
            <a:r>
              <a:rPr lang="en-US" sz="1400" dirty="0">
                <a:latin typeface="Times New Roman" pitchFamily="18" charset="0"/>
              </a:rPr>
              <a:t>			 </a:t>
            </a:r>
            <a:r>
              <a:rPr lang="en-US" sz="1400" dirty="0" err="1">
                <a:latin typeface="Times New Roman" pitchFamily="18" charset="0"/>
              </a:rPr>
              <a:t>Couma</a:t>
            </a:r>
            <a:endParaRPr lang="en-US" sz="1800" i="1" dirty="0"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1800" b="1" dirty="0">
                <a:latin typeface="Times New Roman" pitchFamily="18" charset="0"/>
              </a:rPr>
              <a:t>	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Verdana" pitchFamily="34" charset="0"/>
              </a:rPr>
              <a:t>Adapted from Donald Norman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Which representation is best?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depends heavily on task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2209800"/>
            <a:ext cx="2179637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988" y="2233613"/>
            <a:ext cx="22225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388" y="2235200"/>
            <a:ext cx="2157412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5665" y="5825715"/>
            <a:ext cx="1449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latin typeface="Arial" charset="0"/>
              </a:rPr>
              <a:t>What is precise 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value?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927350" y="5803900"/>
            <a:ext cx="233397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latin typeface="Arial" charset="0"/>
              </a:rPr>
              <a:t>How does the performance</a:t>
            </a:r>
          </a:p>
          <a:p>
            <a:pPr eaLnBrk="0" hangingPunct="0"/>
            <a:r>
              <a:rPr lang="en-US" sz="1400" dirty="0">
                <a:latin typeface="Arial" charset="0"/>
              </a:rPr>
              <a:t>now </a:t>
            </a:r>
            <a:r>
              <a:rPr lang="en-US" sz="1400" dirty="0" smtClean="0">
                <a:latin typeface="Arial" charset="0"/>
              </a:rPr>
              <a:t>compare </a:t>
            </a:r>
            <a:r>
              <a:rPr lang="en-US" sz="1400" dirty="0">
                <a:latin typeface="Arial" charset="0"/>
              </a:rPr>
              <a:t>to its peak?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594350" y="5813425"/>
            <a:ext cx="2022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How does performance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change over time?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1438" y="6675438"/>
            <a:ext cx="43561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900">
                <a:solidFill>
                  <a:srgbClr val="808080"/>
                </a:solidFill>
                <a:latin typeface="Verdana" pitchFamily="34" charset="0"/>
              </a:rPr>
              <a:t>Windows 95 System Monitor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48</TotalTime>
  <Pages>22</Pages>
  <Words>1063</Words>
  <Application>Microsoft Office PowerPoint</Application>
  <PresentationFormat>On-screen Show (4:3)</PresentationFormat>
  <Paragraphs>332</Paragraphs>
  <Slides>50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phidgets</vt:lpstr>
      <vt:lpstr>Worksheet</vt:lpstr>
      <vt:lpstr>Chart</vt:lpstr>
      <vt:lpstr>Photo Editor Photo</vt:lpstr>
      <vt:lpstr>Representations</vt:lpstr>
      <vt:lpstr>The messages</vt:lpstr>
      <vt:lpstr>Good representations</vt:lpstr>
      <vt:lpstr>Representation</vt:lpstr>
      <vt:lpstr>Representation</vt:lpstr>
      <vt:lpstr>Representations</vt:lpstr>
      <vt:lpstr>Which is the best flight?</vt:lpstr>
      <vt:lpstr>When do I take my drugs?</vt:lpstr>
      <vt:lpstr>Which representation is best?</vt:lpstr>
      <vt:lpstr>Which folder has the most documents?</vt:lpstr>
      <vt:lpstr>Where am I?</vt:lpstr>
      <vt:lpstr>  </vt:lpstr>
      <vt:lpstr> </vt:lpstr>
      <vt:lpstr>Information Visualization</vt:lpstr>
      <vt:lpstr>Anscombe’s Quartet</vt:lpstr>
      <vt:lpstr>Anscombe’s Quartet</vt:lpstr>
      <vt:lpstr>Do I deserve a tax break?</vt:lpstr>
      <vt:lpstr>1864 Exports of French Wine</vt:lpstr>
      <vt:lpstr>Deaths by Cholera</vt:lpstr>
      <vt:lpstr>Napolean's march to Moscow  Charles Minard</vt:lpstr>
      <vt:lpstr>Chart Junk: A common error</vt:lpstr>
      <vt:lpstr>Chart Junk: Cotton production in Brazil, 1927</vt:lpstr>
      <vt:lpstr>Chart Junk: Removing deception and simplification </vt:lpstr>
      <vt:lpstr>Data density</vt:lpstr>
      <vt:lpstr>Small multiples</vt:lpstr>
      <vt:lpstr>Small multiples: Showing time and change</vt:lpstr>
      <vt:lpstr>Small multiples: Showing time and change</vt:lpstr>
      <vt:lpstr>Visual information-seeking mantra</vt:lpstr>
      <vt:lpstr>Overview &amp; detail for comparisons using small multiples and data density </vt:lpstr>
      <vt:lpstr>Overview &amp; detail for comparisons using small multiples and data density </vt:lpstr>
      <vt:lpstr>PhotoFinder</vt:lpstr>
      <vt:lpstr>Table Lens</vt:lpstr>
      <vt:lpstr>Table Lens</vt:lpstr>
      <vt:lpstr>Infinite Zoom</vt:lpstr>
      <vt:lpstr>Fisheye Menus</vt:lpstr>
      <vt:lpstr>PowerPoint Presentation</vt:lpstr>
      <vt:lpstr>PowerPoint Presentation</vt:lpstr>
      <vt:lpstr>PowerPoint Presentation</vt:lpstr>
      <vt:lpstr>PowerPoint Presentation</vt:lpstr>
      <vt:lpstr>Perspective Wall</vt:lpstr>
      <vt:lpstr>Document Lens</vt:lpstr>
      <vt:lpstr>Data Mountain</vt:lpstr>
      <vt:lpstr>Task Gallery</vt:lpstr>
      <vt:lpstr>Cone Trees</vt:lpstr>
      <vt:lpstr>Hyperbolic  Lens</vt:lpstr>
      <vt:lpstr>Hyperbolic  Lens</vt:lpstr>
      <vt:lpstr>You know now</vt:lpstr>
      <vt:lpstr>PowerPoint Presentation</vt:lpstr>
      <vt:lpstr>Primary Sources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creating and developing interface ideas</dc:title>
  <dc:creator>Saul Greenberg</dc:creator>
  <cp:lastModifiedBy>Saul Greenberg</cp:lastModifiedBy>
  <cp:revision>202</cp:revision>
  <cp:lastPrinted>1997-08-15T17:48:58Z</cp:lastPrinted>
  <dcterms:created xsi:type="dcterms:W3CDTF">1995-08-22T10:42:04Z</dcterms:created>
  <dcterms:modified xsi:type="dcterms:W3CDTF">2012-12-10T07:41:09Z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