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5" r:id="rId1"/>
  </p:sldMasterIdLst>
  <p:notesMasterIdLst>
    <p:notesMasterId r:id="rId28"/>
  </p:notesMasterIdLst>
  <p:handoutMasterIdLst>
    <p:handoutMasterId r:id="rId29"/>
  </p:handoutMasterIdLst>
  <p:sldIdLst>
    <p:sldId id="354" r:id="rId2"/>
    <p:sldId id="355" r:id="rId3"/>
    <p:sldId id="335" r:id="rId4"/>
    <p:sldId id="360" r:id="rId5"/>
    <p:sldId id="341" r:id="rId6"/>
    <p:sldId id="359" r:id="rId7"/>
    <p:sldId id="336" r:id="rId8"/>
    <p:sldId id="362" r:id="rId9"/>
    <p:sldId id="338" r:id="rId10"/>
    <p:sldId id="339" r:id="rId11"/>
    <p:sldId id="342" r:id="rId12"/>
    <p:sldId id="343" r:id="rId13"/>
    <p:sldId id="344" r:id="rId14"/>
    <p:sldId id="345" r:id="rId15"/>
    <p:sldId id="346" r:id="rId16"/>
    <p:sldId id="353" r:id="rId17"/>
    <p:sldId id="347" r:id="rId18"/>
    <p:sldId id="348" r:id="rId19"/>
    <p:sldId id="349" r:id="rId20"/>
    <p:sldId id="350" r:id="rId21"/>
    <p:sldId id="363" r:id="rId22"/>
    <p:sldId id="351" r:id="rId23"/>
    <p:sldId id="352" r:id="rId24"/>
    <p:sldId id="340" r:id="rId25"/>
    <p:sldId id="357" r:id="rId26"/>
    <p:sldId id="358" r:id="rId27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8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8"/>
    </p:cViewPr>
  </p:sorterViewPr>
  <p:notesViewPr>
    <p:cSldViewPr>
      <p:cViewPr varScale="1">
        <p:scale>
          <a:sx n="59" d="100"/>
          <a:sy n="59" d="100"/>
        </p:scale>
        <p:origin x="-1188" y="-9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354138" y="8616950"/>
            <a:ext cx="266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10" tIns="0" rIns="19810" bIns="0" numCol="1" anchor="b" anchorCtr="0" compatLnSpc="1">
            <a:prstTxWarp prst="textNoShape">
              <a:avLst/>
            </a:prstTxWarp>
          </a:bodyPr>
          <a:lstStyle>
            <a:lvl1pPr defTabSz="987425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Evaluation-Controlled Experiments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7963" y="8616950"/>
            <a:ext cx="19446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10" tIns="0" rIns="19810" bIns="0" numCol="1" anchor="b" anchorCtr="0" compatLnSpc="1">
            <a:prstTxWarp prst="textNoShape">
              <a:avLst/>
            </a:prstTxWarp>
          </a:bodyPr>
          <a:lstStyle>
            <a:lvl1pPr algn="r" defTabSz="987425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fld id="{DF7B0DA9-702F-44B2-AF22-336C25081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3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10" tIns="0" rIns="19810" bIns="0" numCol="1" anchor="t" anchorCtr="0" compatLnSpc="1">
            <a:prstTxWarp prst="textNoShape">
              <a:avLst/>
            </a:prstTxWarp>
          </a:bodyPr>
          <a:lstStyle>
            <a:lvl1pPr defTabSz="987425" eaLnBrk="0" hangingPunct="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10" tIns="0" rIns="19810" bIns="0" numCol="1" anchor="t" anchorCtr="0" compatLnSpc="1">
            <a:prstTxWarp prst="textNoShape">
              <a:avLst/>
            </a:prstTxWarp>
          </a:bodyPr>
          <a:lstStyle>
            <a:lvl1pPr algn="r" defTabSz="987425" eaLnBrk="0" hangingPunct="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10" tIns="0" rIns="19810" bIns="0" numCol="1" anchor="b" anchorCtr="0" compatLnSpc="1">
            <a:prstTxWarp prst="textNoShape">
              <a:avLst/>
            </a:prstTxWarp>
          </a:bodyPr>
          <a:lstStyle>
            <a:lvl1pPr defTabSz="987425" eaLnBrk="0" hangingPunct="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10" tIns="0" rIns="19810" bIns="0" numCol="1" anchor="b" anchorCtr="0" compatLnSpc="1">
            <a:prstTxWarp prst="textNoShape">
              <a:avLst/>
            </a:prstTxWarp>
          </a:bodyPr>
          <a:lstStyle>
            <a:lvl1pPr algn="r" defTabSz="987425" eaLnBrk="0" hangingPunct="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fld id="{A58C2D44-2EF6-4D6F-9175-7386F026B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259138" y="9144000"/>
            <a:ext cx="7969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447" tIns="47875" rIns="92447" bIns="47875">
            <a:spAutoFit/>
          </a:bodyPr>
          <a:lstStyle/>
          <a:p>
            <a:pPr algn="ctr" defTabSz="936625" eaLnBrk="0" hangingPunct="0">
              <a:lnSpc>
                <a:spcPct val="90000"/>
              </a:lnSpc>
              <a:defRPr/>
            </a:pPr>
            <a:r>
              <a:rPr lang="en-US" sz="1200">
                <a:latin typeface="Arial" charset="0"/>
              </a:rPr>
              <a:t>Page </a:t>
            </a:r>
            <a:fld id="{68EA903E-AA81-4143-BDBB-CE1FF1FE2D67}" type="slidenum">
              <a:rPr lang="en-US" sz="1200">
                <a:latin typeface="Arial" charset="0"/>
              </a:rPr>
              <a:pPr algn="ctr" defTabSz="936625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>
              <a:latin typeface="Arial" charset="0"/>
            </a:endParaRPr>
          </a:p>
        </p:txBody>
      </p:sp>
      <p:sp>
        <p:nvSpPr>
          <p:cNvPr id="2355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4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99" tIns="49525" rIns="97399" bIns="49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952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9493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9493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9493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949325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A019B418-291F-42BD-9DBE-6DB2498CD31D}" type="slidenum">
              <a:rPr lang="en-US" sz="1000" smtClean="0">
                <a:latin typeface="Times New Roman" pitchFamily="18" charset="0"/>
              </a:rPr>
              <a:pPr/>
              <a:t>8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89" tIns="48495" rIns="96989" bIns="48495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5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87425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2B571F0-6353-4E6F-9AEC-8C6EE13B16C5}" type="slidenum">
              <a:rPr lang="en-US" sz="1000" smtClean="0">
                <a:latin typeface="Times New Roman" pitchFamily="18" charset="0"/>
              </a:rPr>
              <a:pPr/>
              <a:t>10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 cap="flat"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89" tIns="48495" rIns="96989" bIns="48495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CA" sz="25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412776"/>
            <a:ext cx="7777559" cy="720080"/>
          </a:xfrm>
        </p:spPr>
        <p:txBody>
          <a:bodyPr/>
          <a:lstStyle>
            <a:lvl1pPr algn="r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7864" y="2060848"/>
            <a:ext cx="5000600" cy="334888"/>
          </a:xfrm>
        </p:spPr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263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99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66725" y="1700213"/>
            <a:ext cx="4064000" cy="4752975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5" y="1700213"/>
            <a:ext cx="4065588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8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7200" y="1219200"/>
            <a:ext cx="83058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7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57200" y="1219200"/>
            <a:ext cx="83058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700213"/>
            <a:ext cx="40640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700213"/>
            <a:ext cx="40655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8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3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1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38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10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700213"/>
            <a:ext cx="82819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>
          <a:solidFill>
            <a:srgbClr val="000066"/>
          </a:solidFill>
          <a:latin typeface="+mj-lt"/>
          <a:ea typeface="+mn-ea"/>
          <a:cs typeface="+mn-cs"/>
        </a:defRPr>
      </a:lvl1pPr>
      <a:lvl2pPr marL="536575" indent="-268288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•"/>
        <a:defRPr sz="2400">
          <a:solidFill>
            <a:srgbClr val="000066"/>
          </a:solidFill>
          <a:latin typeface="+mj-lt"/>
        </a:defRPr>
      </a:lvl2pPr>
      <a:lvl3pPr marL="1073150" indent="-268288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o"/>
        <a:defRPr sz="2000">
          <a:solidFill>
            <a:srgbClr val="000066"/>
          </a:solidFill>
          <a:latin typeface="+mj-lt"/>
        </a:defRPr>
      </a:lvl3pPr>
      <a:lvl4pPr marL="1611313" indent="-358775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Font typeface="Times New Roman" pitchFamily="18" charset="0"/>
        <a:buChar char="–"/>
        <a:defRPr sz="1600">
          <a:solidFill>
            <a:srgbClr val="000066"/>
          </a:solidFill>
          <a:latin typeface="+mj-lt"/>
        </a:defRPr>
      </a:lvl4pPr>
      <a:lvl5pPr marL="2063750" indent="-27305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0066"/>
          </a:solidFill>
          <a:latin typeface="+mj-lt"/>
        </a:defRPr>
      </a:lvl5pPr>
      <a:lvl6pPr marL="2520950" indent="-27305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0066"/>
          </a:solidFill>
          <a:latin typeface="+mn-lt"/>
        </a:defRPr>
      </a:lvl6pPr>
      <a:lvl7pPr marL="2978150" indent="-27305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0066"/>
          </a:solidFill>
          <a:latin typeface="+mn-lt"/>
        </a:defRPr>
      </a:lvl7pPr>
      <a:lvl8pPr marL="3435350" indent="-27305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0066"/>
          </a:solidFill>
          <a:latin typeface="+mn-lt"/>
        </a:defRPr>
      </a:lvl8pPr>
      <a:lvl9pPr marL="3892550" indent="-27305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hyperlink" Target="file:///C:\Users\saul\Documents\Courses\hci_topics\powerpoint_presentations\evaluation-ethics-GhostbusterExperiment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11188" y="1412875"/>
            <a:ext cx="7777162" cy="720725"/>
          </a:xfrm>
        </p:spPr>
        <p:txBody>
          <a:bodyPr/>
          <a:lstStyle/>
          <a:p>
            <a:r>
              <a:rPr lang="en-US" dirty="0"/>
              <a:t>Ethics in </a:t>
            </a:r>
            <a:r>
              <a:rPr lang="en-US" dirty="0" smtClean="0"/>
              <a:t>User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313" y="2060575"/>
            <a:ext cx="5721350" cy="504329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Lecture </a:t>
            </a:r>
            <a:r>
              <a:rPr lang="en-CA" dirty="0">
                <a:solidFill>
                  <a:schemeClr val="bg2">
                    <a:lumMod val="75000"/>
                  </a:schemeClr>
                </a:solidFill>
              </a:rPr>
              <a:t>/slide deck produced by Saul Greenberg, University of Calgary, Canada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900113" y="6459538"/>
            <a:ext cx="78120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038" rIns="92075" bIns="0" anchor="ctr">
            <a:spAutoFit/>
          </a:bodyPr>
          <a:lstStyle/>
          <a:p>
            <a:pPr algn="r"/>
            <a:r>
              <a:rPr lang="en-US" sz="800" dirty="0">
                <a:solidFill>
                  <a:srgbClr val="808080"/>
                </a:solidFill>
                <a:latin typeface="+mn-lt"/>
              </a:rPr>
              <a:t> </a:t>
            </a:r>
            <a:br>
              <a:rPr lang="en-US" sz="800" dirty="0">
                <a:solidFill>
                  <a:srgbClr val="808080"/>
                </a:solidFill>
                <a:latin typeface="+mn-lt"/>
              </a:rPr>
            </a:br>
            <a:r>
              <a:rPr lang="en-US" sz="800" dirty="0">
                <a:solidFill>
                  <a:srgbClr val="808080"/>
                </a:solidFill>
                <a:latin typeface="+mn-lt"/>
              </a:rPr>
              <a:t>Notice: some material in this deck is used from other sources without permission. Credit to the original source is given if it is known,</a:t>
            </a:r>
            <a:endParaRPr lang="en-US" dirty="0">
              <a:latin typeface="+mn-lt"/>
            </a:endParaRPr>
          </a:p>
        </p:txBody>
      </p:sp>
      <p:pic>
        <p:nvPicPr>
          <p:cNvPr id="39938" name="Picture 2" descr="http://www.google.com/url?source=imglanding&amp;ct=img&amp;q=http://thesituationist.files.wordpress.com/2007/12/milgram-shock-box.jpg&amp;sa=X&amp;ei=OU-xUN27GKfxiwKVz4DoAw&amp;ved=0CAkQ8wc&amp;usg=AFQjCNEqna95xRj2XMPgbhc6JI2dryL52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38" y="2348880"/>
            <a:ext cx="588865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2741" y="5590190"/>
            <a:ext cx="7812087" cy="41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038" rIns="92075" bIns="0" anchor="ctr">
            <a:spAutoFit/>
          </a:bodyPr>
          <a:lstStyle/>
          <a:p>
            <a:pPr algn="r"/>
            <a:r>
              <a:rPr lang="en-US" sz="800" dirty="0">
                <a:solidFill>
                  <a:srgbClr val="808080"/>
                </a:solidFill>
                <a:latin typeface="+mn-lt"/>
              </a:rPr>
              <a:t> </a:t>
            </a:r>
            <a:br>
              <a:rPr lang="en-US" sz="800" dirty="0">
                <a:solidFill>
                  <a:srgbClr val="808080"/>
                </a:solidFill>
                <a:latin typeface="+mn-lt"/>
              </a:rPr>
            </a:br>
            <a:r>
              <a:rPr lang="en-US" sz="800" dirty="0" smtClean="0">
                <a:solidFill>
                  <a:srgbClr val="808080"/>
                </a:solidFill>
                <a:latin typeface="+mn-lt"/>
              </a:rPr>
              <a:t>Image from:  The </a:t>
            </a:r>
            <a:r>
              <a:rPr lang="en-US" sz="800" dirty="0" err="1" smtClean="0">
                <a:solidFill>
                  <a:srgbClr val="808080"/>
                </a:solidFill>
                <a:latin typeface="+mn-lt"/>
              </a:rPr>
              <a:t>Situationist</a:t>
            </a:r>
            <a:r>
              <a:rPr lang="en-US" sz="800" dirty="0" smtClean="0">
                <a:solidFill>
                  <a:srgbClr val="808080"/>
                </a:solidFill>
                <a:latin typeface="+mn-lt"/>
              </a:rPr>
              <a:t> Staff, Dec. 22, 2007</a:t>
            </a:r>
            <a:br>
              <a:rPr lang="en-US" sz="800" dirty="0" smtClean="0">
                <a:solidFill>
                  <a:srgbClr val="808080"/>
                </a:solidFill>
                <a:latin typeface="+mn-lt"/>
              </a:rPr>
            </a:br>
            <a:r>
              <a:rPr lang="en-US" sz="800" dirty="0" smtClean="0">
                <a:solidFill>
                  <a:srgbClr val="808080"/>
                </a:solidFill>
                <a:latin typeface="+mn-lt"/>
              </a:rPr>
              <a:t>http://thesituationist.wordpress.com/2007/12/22/the-milgram-experiment-today/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4540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smtClean="0"/>
              <a:t>Ethics – after the test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sz="2000" smtClean="0"/>
              <a:t>Make the users feel comfortable</a:t>
            </a:r>
          </a:p>
          <a:p>
            <a:pPr lvl="1"/>
            <a:r>
              <a:rPr lang="en-US" sz="1600" smtClean="0"/>
              <a:t>state that the user has helped you find areas of improvement</a:t>
            </a:r>
            <a:br>
              <a:rPr lang="en-US" sz="1600" smtClean="0"/>
            </a:br>
            <a:endParaRPr lang="en-US" sz="1600" smtClean="0"/>
          </a:p>
          <a:p>
            <a:r>
              <a:rPr lang="en-US" sz="2000" smtClean="0"/>
              <a:t>Inform the user</a:t>
            </a:r>
          </a:p>
          <a:p>
            <a:pPr lvl="1"/>
            <a:r>
              <a:rPr lang="en-US" sz="1600" smtClean="0"/>
              <a:t>answer particular questions about the experiment that could have biased the results before</a:t>
            </a:r>
            <a:br>
              <a:rPr lang="en-US" sz="1600" smtClean="0"/>
            </a:br>
            <a:endParaRPr lang="en-US" sz="1600" smtClean="0"/>
          </a:p>
          <a:p>
            <a:r>
              <a:rPr lang="en-US" sz="2000" smtClean="0"/>
              <a:t>Maintain privacy</a:t>
            </a:r>
          </a:p>
          <a:p>
            <a:pPr lvl="1"/>
            <a:r>
              <a:rPr lang="en-US" sz="1600" smtClean="0"/>
              <a:t>never report results in a way that individual users can be identified</a:t>
            </a:r>
          </a:p>
          <a:p>
            <a:pPr lvl="1"/>
            <a:r>
              <a:rPr lang="en-US" sz="1600" smtClean="0"/>
              <a:t>only show videotapes outside the research group with the user’s permission</a:t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endParaRPr lang="en-US" sz="1600" smtClean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Ethics Application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Per university / granting agency / industry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but processes are similar</a:t>
            </a:r>
          </a:p>
          <a:p>
            <a:pPr lvl="1">
              <a:buFont typeface="Arial" charset="0"/>
              <a:buChar char="•"/>
            </a:pPr>
            <a:endParaRPr lang="en-US" smtClean="0"/>
          </a:p>
          <a:p>
            <a:r>
              <a:rPr lang="en-US" smtClean="0"/>
              <a:t>Why?</a:t>
            </a:r>
          </a:p>
          <a:p>
            <a:pPr>
              <a:buFontTx/>
              <a:buChar char="•"/>
            </a:pPr>
            <a:r>
              <a:rPr lang="en-US" smtClean="0"/>
              <a:t>participant rights</a:t>
            </a:r>
          </a:p>
          <a:p>
            <a:pPr>
              <a:buFontTx/>
              <a:buChar char="•"/>
            </a:pPr>
            <a:r>
              <a:rPr lang="en-US" smtClean="0"/>
              <a:t>organizational backing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you have to follow your protocol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43125"/>
            <a:ext cx="36576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 The Applicant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Principle investigator is applicant</a:t>
            </a:r>
          </a:p>
          <a:p>
            <a:endParaRPr lang="en-US" smtClean="0"/>
          </a:p>
          <a:p>
            <a:r>
              <a:rPr lang="en-US" smtClean="0"/>
              <a:t>Your supervisor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always list</a:t>
            </a:r>
          </a:p>
          <a:p>
            <a:endParaRPr lang="en-US" smtClean="0"/>
          </a:p>
          <a:p>
            <a:r>
              <a:rPr lang="en-US" smtClean="0"/>
              <a:t>Co-applicants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other people involved in the research</a:t>
            </a:r>
          </a:p>
          <a:p>
            <a:pPr lvl="1">
              <a:buFontTx/>
              <a:buNone/>
            </a:pPr>
            <a:endParaRPr lang="en-US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Project Details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Title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short but meaningful</a:t>
            </a:r>
          </a:p>
          <a:p>
            <a:endParaRPr lang="en-US" smtClean="0"/>
          </a:p>
          <a:p>
            <a:r>
              <a:rPr lang="en-US" smtClean="0"/>
              <a:t>Funding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agencies </a:t>
            </a:r>
            <a:r>
              <a:rPr lang="en-US" i="1" smtClean="0"/>
              <a:t>directly</a:t>
            </a:r>
            <a:r>
              <a:rPr lang="en-US" smtClean="0"/>
              <a:t> funding the specific project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not scholarships, etc.</a:t>
            </a:r>
          </a:p>
          <a:p>
            <a:pPr lvl="1">
              <a:buFont typeface="Arial" charset="0"/>
              <a:buChar char="•"/>
            </a:pPr>
            <a:endParaRPr lang="en-US" smtClean="0"/>
          </a:p>
          <a:p>
            <a:r>
              <a:rPr lang="en-US" smtClean="0"/>
              <a:t>Title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short but meaningful</a:t>
            </a:r>
          </a:p>
          <a:p>
            <a:endParaRPr lang="en-US" smtClean="0"/>
          </a:p>
          <a:p>
            <a:r>
              <a:rPr lang="en-US" smtClean="0"/>
              <a:t>List of location(s) where date will be collected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you have to know where you are running your study</a:t>
            </a:r>
          </a:p>
          <a:p>
            <a:pPr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Project Details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purpose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objectives / aims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methodology (detailed)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what is required of participants</a:t>
            </a:r>
          </a:p>
          <a:p>
            <a:pPr lvl="1">
              <a:buFont typeface="Arial" charset="0"/>
              <a:buChar char="•"/>
            </a:pPr>
            <a:endParaRPr lang="en-US" smtClean="0"/>
          </a:p>
          <a:p>
            <a:r>
              <a:rPr lang="en-US" smtClean="0"/>
              <a:t>Include (appendix)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questionnaires</a:t>
            </a:r>
          </a:p>
          <a:p>
            <a:pPr lvl="2"/>
            <a:r>
              <a:rPr lang="en-US" smtClean="0"/>
              <a:t>could be samples of seed questions, e.g., if open-ended interview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other test instruments </a:t>
            </a:r>
          </a:p>
          <a:p>
            <a:pPr lvl="2"/>
            <a:r>
              <a:rPr lang="en-US" smtClean="0"/>
              <a:t>surveys, etc.</a:t>
            </a:r>
          </a:p>
          <a:p>
            <a:pPr>
              <a:buFontTx/>
              <a:buChar char="•"/>
            </a:pPr>
            <a:endParaRPr lang="en-US" smtClean="0"/>
          </a:p>
          <a:p>
            <a:endParaRPr lang="en-US" smtClean="0"/>
          </a:p>
          <a:p>
            <a:pPr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 Recruitment of Participants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Type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students, children, professionals (which ones), etc.</a:t>
            </a:r>
          </a:p>
          <a:p>
            <a:pPr lvl="1">
              <a:buFont typeface="Arial" charset="0"/>
              <a:buChar char="•"/>
            </a:pPr>
            <a:endParaRPr lang="en-US" smtClean="0"/>
          </a:p>
          <a:p>
            <a:r>
              <a:rPr lang="en-US" smtClean="0"/>
              <a:t>Renumeration 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dollars, food, donuts (if any)…</a:t>
            </a:r>
          </a:p>
          <a:p>
            <a:pPr lvl="1">
              <a:buFontTx/>
              <a:buNone/>
            </a:pPr>
            <a:endParaRPr lang="en-US" smtClean="0"/>
          </a:p>
          <a:p>
            <a:r>
              <a:rPr lang="en-US" smtClean="0"/>
              <a:t>How 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posters, email, snowball sampling, ads, web, etc.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must include example (e.g., email)</a:t>
            </a:r>
          </a:p>
          <a:p>
            <a:endParaRPr lang="en-US" smtClean="0"/>
          </a:p>
          <a:p>
            <a:endParaRPr lang="en-US" smtClean="0"/>
          </a:p>
          <a:p>
            <a:pPr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4. Informed consent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07" y="1700213"/>
            <a:ext cx="5397223" cy="4752975"/>
          </a:xfrm>
          <a:noFill/>
          <a:extLst>
            <a:ext uri="{91240B29-F687-4F45-9708-019B960494DF}">
              <a14:hiddenLine xmlns:a14="http://schemas.microsoft.com/office/drawing/2010/main" w="12699" cap="flat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4. Informed consent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Type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written / signed (the norm), web page checkbox…</a:t>
            </a:r>
          </a:p>
          <a:p>
            <a:pPr lvl="1">
              <a:buFontTx/>
              <a:buNone/>
            </a:pPr>
            <a:endParaRPr lang="en-US" smtClean="0"/>
          </a:p>
          <a:p>
            <a:r>
              <a:rPr lang="en-US" smtClean="0"/>
              <a:t>Content 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researchers, institute, contact information 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university ethics contact for complaints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purpose of the study (lay language)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participant expectations</a:t>
            </a:r>
          </a:p>
          <a:p>
            <a:pPr lvl="2"/>
            <a:r>
              <a:rPr lang="en-US" smtClean="0"/>
              <a:t>what they will do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benefits (to research, to society)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4. Informed consent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Content  (continued)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data collected 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measures, observations, quotes, video, audio…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how data will be used e.g.,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anonymity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masked individual information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reported only in aggregate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safe </a:t>
            </a:r>
            <a:r>
              <a:rPr lang="en-US" dirty="0" err="1" smtClean="0"/>
              <a:t>gaurds</a:t>
            </a:r>
            <a:r>
              <a:rPr lang="en-US" dirty="0" smtClean="0"/>
              <a:t> for data security…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specific permissions</a:t>
            </a:r>
          </a:p>
          <a:p>
            <a:pPr marL="966788" lvl="2" indent="-252413">
              <a:buFontTx/>
              <a:buNone/>
              <a:defRPr/>
            </a:pPr>
            <a:r>
              <a:rPr lang="en-US" dirty="0" smtClean="0"/>
              <a:t> I agree to be video taped.</a:t>
            </a:r>
          </a:p>
          <a:p>
            <a:pPr marL="966788" lvl="2" indent="-252413">
              <a:buFontTx/>
              <a:buNone/>
              <a:tabLst>
                <a:tab pos="966788" algn="l"/>
              </a:tabLst>
              <a:defRPr/>
            </a:pPr>
            <a:r>
              <a:rPr lang="en-US" dirty="0" smtClean="0"/>
              <a:t> I agree for video-taped segments to be presented as part of disseminating research results</a:t>
            </a:r>
          </a:p>
          <a:p>
            <a:pPr marL="966788" lvl="2" indent="-252413">
              <a:buFontTx/>
              <a:buNone/>
              <a:defRPr/>
            </a:pPr>
            <a:r>
              <a:rPr lang="en-US" dirty="0" smtClean="0"/>
              <a:t> I grant permission to be quoted in research reporting …</a:t>
            </a:r>
          </a:p>
          <a:p>
            <a:pPr lvl="2">
              <a:buFontTx/>
              <a:buNone/>
              <a:defRPr/>
            </a:pPr>
            <a:endParaRPr lang="en-US" dirty="0" smtClean="0"/>
          </a:p>
          <a:p>
            <a:pPr lvl="1"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4. Informed consent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Risks  (continued)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no / minimal risk </a:t>
            </a:r>
          </a:p>
          <a:p>
            <a:pPr lvl="2"/>
            <a:r>
              <a:rPr lang="en-US" smtClean="0"/>
              <a:t>“there is no known risk associated with your participation in this research”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some risk</a:t>
            </a:r>
          </a:p>
          <a:p>
            <a:pPr lvl="2"/>
            <a:r>
              <a:rPr lang="en-US" smtClean="0"/>
              <a:t>discomfort, fatigue, emotional stress, identification,…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high risk</a:t>
            </a:r>
          </a:p>
          <a:p>
            <a:pPr lvl="2"/>
            <a:r>
              <a:rPr lang="en-US" smtClean="0"/>
              <a:t>you probably want to talk to the ethics chair</a:t>
            </a:r>
          </a:p>
          <a:p>
            <a:pPr lvl="1">
              <a:buFontTx/>
              <a:buNone/>
            </a:pPr>
            <a:endParaRPr lang="en-US" smtClean="0"/>
          </a:p>
          <a:p>
            <a:r>
              <a:rPr lang="en-US" smtClean="0"/>
              <a:t>Right to withdraw at any time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what will happen to payment / data</a:t>
            </a:r>
          </a:p>
          <a:p>
            <a:endParaRPr lang="en-US" smtClean="0"/>
          </a:p>
          <a:p>
            <a:r>
              <a:rPr lang="en-US" smtClean="0"/>
              <a:t>Signature / date</a:t>
            </a:r>
          </a:p>
          <a:p>
            <a:pPr lvl="1">
              <a:buFontTx/>
              <a:buNone/>
            </a:pPr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 err="1" smtClean="0"/>
              <a:t>Millgram’s</a:t>
            </a:r>
            <a:r>
              <a:rPr lang="en-US" sz="1800" dirty="0" smtClean="0"/>
              <a:t> obedience to authority experiment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Why </a:t>
            </a:r>
            <a:r>
              <a:rPr lang="en-US" sz="1800" dirty="0"/>
              <a:t>ethics</a:t>
            </a:r>
            <a:r>
              <a:rPr lang="en-US" sz="1800" dirty="0" smtClean="0"/>
              <a:t>?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What </a:t>
            </a:r>
            <a:r>
              <a:rPr lang="en-US" sz="1800" dirty="0"/>
              <a:t>you have to do</a:t>
            </a:r>
          </a:p>
          <a:p>
            <a:pPr>
              <a:buFontTx/>
              <a:buChar char="•"/>
              <a:defRPr/>
            </a:pPr>
            <a:endParaRPr lang="en-US" sz="1800" i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50804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5. Privacy, Confidentiality, Anonymity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Raw data: usually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kept in secure location</a:t>
            </a:r>
          </a:p>
          <a:p>
            <a:pPr lvl="2"/>
            <a:r>
              <a:rPr lang="en-US" dirty="0" smtClean="0"/>
              <a:t>password protected accounts, locked offices/file cabinets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kept for 3 – 5 years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accessible only by investigators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does not identify participants (except a master sheet)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5. Privacy, Confidentiality, Anonymity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Processed data: usually reported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reported anonymously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in aggregate form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individually (e.g., quotes) but </a:t>
            </a:r>
            <a:r>
              <a:rPr lang="en-US" dirty="0" err="1" smtClean="0"/>
              <a:t>pseudononymous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e.g., participant 2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potentially revealing data (audio, video)</a:t>
            </a:r>
          </a:p>
          <a:p>
            <a:pPr lvl="2"/>
            <a:r>
              <a:rPr lang="en-US" dirty="0" smtClean="0"/>
              <a:t>get explicit permission in consent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8010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6. Estimation of Risks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Psychological or emotional manipulations</a:t>
            </a:r>
          </a:p>
          <a:p>
            <a:r>
              <a:rPr lang="en-US" sz="2000" dirty="0" smtClean="0"/>
              <a:t>Questions that may be upsetting</a:t>
            </a:r>
          </a:p>
          <a:p>
            <a:r>
              <a:rPr lang="en-US" sz="2000" dirty="0" smtClean="0"/>
              <a:t>Potential to identify distressed individuals</a:t>
            </a:r>
          </a:p>
          <a:p>
            <a:r>
              <a:rPr lang="en-US" sz="2000" dirty="0" smtClean="0"/>
              <a:t>Physical risk</a:t>
            </a:r>
          </a:p>
          <a:p>
            <a:r>
              <a:rPr lang="en-US" sz="2000" dirty="0" smtClean="0"/>
              <a:t>Is deception involved</a:t>
            </a:r>
          </a:p>
          <a:p>
            <a:r>
              <a:rPr lang="en-US" sz="2000" dirty="0" smtClean="0"/>
              <a:t>Is any information withheld in informed consent?</a:t>
            </a:r>
          </a:p>
          <a:p>
            <a:r>
              <a:rPr lang="en-US" sz="2000" dirty="0" smtClean="0"/>
              <a:t>Social risk</a:t>
            </a:r>
          </a:p>
          <a:p>
            <a:r>
              <a:rPr lang="en-US" sz="2000" dirty="0" smtClean="0"/>
              <a:t>Any chance of harm</a:t>
            </a:r>
          </a:p>
          <a:p>
            <a:r>
              <a:rPr lang="en-US" sz="2000" dirty="0" smtClean="0"/>
              <a:t>Is there potential for </a:t>
            </a:r>
            <a:r>
              <a:rPr lang="en-US" sz="2000" dirty="0" err="1" smtClean="0"/>
              <a:t>coersion</a:t>
            </a:r>
            <a:r>
              <a:rPr lang="en-US" sz="2000" dirty="0" smtClean="0"/>
              <a:t>?</a:t>
            </a:r>
          </a:p>
          <a:p>
            <a:pPr lvl="1">
              <a:buFont typeface="Arial" charset="0"/>
              <a:buChar char="•"/>
            </a:pPr>
            <a:r>
              <a:rPr lang="en-US" sz="1800" dirty="0" smtClean="0"/>
              <a:t>e.g., recruitment involves managers dictating employee participation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6. Benefits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</a:p>
          <a:p>
            <a:pPr lvl="1"/>
            <a:r>
              <a:rPr lang="en-US" dirty="0" smtClean="0"/>
              <a:t>the researcher</a:t>
            </a:r>
          </a:p>
          <a:p>
            <a:pPr lvl="1"/>
            <a:r>
              <a:rPr lang="en-US" dirty="0" smtClean="0"/>
              <a:t>the participant</a:t>
            </a:r>
          </a:p>
          <a:p>
            <a:pPr lvl="1"/>
            <a:r>
              <a:rPr lang="en-US" dirty="0" smtClean="0"/>
              <a:t>the research community</a:t>
            </a:r>
          </a:p>
          <a:p>
            <a:pPr lvl="1"/>
            <a:r>
              <a:rPr lang="en-US" dirty="0" smtClean="0"/>
              <a:t>society</a:t>
            </a:r>
          </a:p>
          <a:p>
            <a:pPr lvl="1">
              <a:buFontTx/>
              <a:buNone/>
            </a:pPr>
            <a:endParaRPr lang="en-US" dirty="0" smtClean="0"/>
          </a:p>
          <a:p>
            <a:r>
              <a:rPr lang="en-US" dirty="0" smtClean="0"/>
              <a:t>If no clear benefit, you are wasting people’s time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now know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Ethics is required to protect participant rights</a:t>
            </a:r>
            <a:br>
              <a:rPr lang="en-US" smtClean="0"/>
            </a:br>
            <a:endParaRPr lang="en-US" smtClean="0"/>
          </a:p>
          <a:p>
            <a:r>
              <a:rPr lang="en-US" smtClean="0"/>
              <a:t>Ethics in research is </a:t>
            </a:r>
            <a:r>
              <a:rPr lang="en-US" i="1" smtClean="0"/>
              <a:t>not</a:t>
            </a:r>
            <a:r>
              <a:rPr lang="en-US" smtClean="0"/>
              <a:t> optional</a:t>
            </a:r>
            <a:br>
              <a:rPr lang="en-US" smtClean="0"/>
            </a:br>
            <a:endParaRPr lang="en-US" smtClean="0"/>
          </a:p>
          <a:p>
            <a:r>
              <a:rPr lang="en-US" smtClean="0"/>
              <a:t>Ethics application requires planning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investigators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funding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title/method/project details/data collection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recruitment of participants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informed consent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privacy, confidentiality and anonymity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risks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benefits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Primary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/>
              <a:t>This slide deck </a:t>
            </a:r>
            <a:r>
              <a:rPr lang="en-CA" sz="2400" dirty="0" smtClean="0"/>
              <a:t>is partly based on the Tri-Council ethics review process at the University of Calgary</a:t>
            </a:r>
            <a:br>
              <a:rPr lang="en-CA" sz="2400" dirty="0" smtClean="0"/>
            </a:b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13311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Permissions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CA" sz="1000" b="1" dirty="0"/>
              <a:t>You are free:</a:t>
            </a:r>
          </a:p>
          <a:p>
            <a:pPr lvl="1">
              <a:defRPr/>
            </a:pPr>
            <a:r>
              <a:rPr lang="en-CA" sz="1000" b="1" dirty="0"/>
              <a:t>to Share</a:t>
            </a:r>
            <a:r>
              <a:rPr lang="en-CA" sz="1000" dirty="0"/>
              <a:t> — to copy, distribute and transmit the work</a:t>
            </a:r>
          </a:p>
          <a:p>
            <a:pPr lvl="1">
              <a:defRPr/>
            </a:pPr>
            <a:r>
              <a:rPr lang="en-CA" sz="1000" b="1" dirty="0"/>
              <a:t>to Remix</a:t>
            </a:r>
            <a:r>
              <a:rPr lang="en-CA" sz="1000" dirty="0"/>
              <a:t> — to adapt the work</a:t>
            </a:r>
          </a:p>
          <a:p>
            <a:pPr>
              <a:defRPr/>
            </a:pPr>
            <a:endParaRPr lang="en-CA" sz="1000" b="1" dirty="0" smtClean="0"/>
          </a:p>
          <a:p>
            <a:pPr>
              <a:defRPr/>
            </a:pPr>
            <a:r>
              <a:rPr lang="en-CA" sz="1000" b="1" dirty="0" smtClean="0"/>
              <a:t>Under </a:t>
            </a:r>
            <a:r>
              <a:rPr lang="en-CA" sz="1000" b="1" dirty="0"/>
              <a:t>the following conditions:</a:t>
            </a:r>
          </a:p>
          <a:p>
            <a:pPr>
              <a:defRPr/>
            </a:pPr>
            <a:r>
              <a:rPr lang="en-CA" sz="1000" b="1" dirty="0"/>
              <a:t>Attribution</a:t>
            </a:r>
            <a:r>
              <a:rPr lang="en-CA" sz="1000" dirty="0"/>
              <a:t> — You must attribute the work in the manner specified by the author </a:t>
            </a:r>
            <a:r>
              <a:rPr lang="en-CA" sz="1000" dirty="0" smtClean="0"/>
              <a:t>(</a:t>
            </a:r>
            <a:r>
              <a:rPr lang="en-CA" sz="1000" dirty="0"/>
              <a:t>but not in any way that suggests that they endorse you or your use of the work</a:t>
            </a:r>
            <a:r>
              <a:rPr lang="en-CA" sz="1000" dirty="0" smtClean="0"/>
              <a:t>) by citing: </a:t>
            </a:r>
          </a:p>
          <a:p>
            <a:pPr marL="715963" lvl="1" indent="0">
              <a:buFontTx/>
              <a:buNone/>
              <a:defRPr/>
            </a:pPr>
            <a:r>
              <a:rPr lang="en-CA" sz="1000" dirty="0" smtClean="0"/>
              <a:t>“Lecture materials by Saul Greenberg, University of Calgary, AB, Canada. http</a:t>
            </a:r>
            <a:r>
              <a:rPr lang="en-CA" sz="1000" dirty="0"/>
              <a:t>://saul.cpsc.ucalgary.ca/</a:t>
            </a:r>
            <a:r>
              <a:rPr lang="en-CA" sz="1000" dirty="0" err="1"/>
              <a:t>saul</a:t>
            </a:r>
            <a:r>
              <a:rPr lang="en-CA" sz="1000" dirty="0"/>
              <a:t>/</a:t>
            </a:r>
            <a:r>
              <a:rPr lang="en-CA" sz="1000" dirty="0" err="1"/>
              <a:t>pmwiki.php</a:t>
            </a:r>
            <a:r>
              <a:rPr lang="en-CA" sz="1000" dirty="0"/>
              <a:t>/</a:t>
            </a:r>
            <a:r>
              <a:rPr lang="en-CA" sz="1000" dirty="0" err="1"/>
              <a:t>HCIResources</a:t>
            </a:r>
            <a:r>
              <a:rPr lang="en-CA" sz="1000" dirty="0"/>
              <a:t>/</a:t>
            </a:r>
            <a:r>
              <a:rPr lang="en-CA" sz="1000" dirty="0" err="1"/>
              <a:t>HCILectures</a:t>
            </a:r>
            <a:r>
              <a:rPr lang="en-CA" sz="1000" dirty="0"/>
              <a:t>”</a:t>
            </a:r>
          </a:p>
          <a:p>
            <a:pPr>
              <a:defRPr/>
            </a:pPr>
            <a:r>
              <a:rPr lang="en-CA" sz="1000" b="1" dirty="0" err="1"/>
              <a:t>Noncommercial</a:t>
            </a:r>
            <a:r>
              <a:rPr lang="en-CA" sz="1000" dirty="0"/>
              <a:t> — You may not use this work for commercial </a:t>
            </a:r>
            <a:r>
              <a:rPr lang="en-CA" sz="1000" dirty="0" smtClean="0"/>
              <a:t>purposes, </a:t>
            </a:r>
            <a:r>
              <a:rPr lang="en-CA" sz="1000" b="1" u="sng" dirty="0" smtClean="0"/>
              <a:t>except</a:t>
            </a:r>
            <a:r>
              <a:rPr lang="en-CA" sz="1000" dirty="0" smtClean="0"/>
              <a:t> to assist one’s own teaching and training within commercial organizations.</a:t>
            </a:r>
          </a:p>
          <a:p>
            <a:pPr>
              <a:defRPr/>
            </a:pPr>
            <a:r>
              <a:rPr lang="en-CA" sz="1000" b="1" dirty="0"/>
              <a:t>Share Alike</a:t>
            </a:r>
            <a:r>
              <a:rPr lang="en-CA" sz="1000" dirty="0"/>
              <a:t> — If you alter, transform, or build upon this work, you may distribute the resulting work only under the same or similar license to this one.</a:t>
            </a:r>
          </a:p>
          <a:p>
            <a:pPr>
              <a:defRPr/>
            </a:pPr>
            <a:endParaRPr lang="en-CA" sz="1000" b="1" dirty="0" smtClean="0"/>
          </a:p>
          <a:p>
            <a:pPr>
              <a:defRPr/>
            </a:pPr>
            <a:r>
              <a:rPr lang="en-CA" sz="1000" b="1" dirty="0" smtClean="0"/>
              <a:t>With </a:t>
            </a:r>
            <a:r>
              <a:rPr lang="en-CA" sz="1000" b="1" dirty="0"/>
              <a:t>the understanding that:</a:t>
            </a:r>
          </a:p>
          <a:p>
            <a:pPr>
              <a:defRPr/>
            </a:pPr>
            <a:r>
              <a:rPr lang="en-CA" sz="1000" b="1" dirty="0" smtClean="0"/>
              <a:t>Not all material have transferable rights </a:t>
            </a:r>
            <a:r>
              <a:rPr lang="en-CA" sz="1000" dirty="0" smtClean="0"/>
              <a:t>— materials from other sources which are included here are cited </a:t>
            </a:r>
          </a:p>
          <a:p>
            <a:pPr>
              <a:defRPr/>
            </a:pPr>
            <a:r>
              <a:rPr lang="en-CA" sz="1000" b="1" dirty="0" smtClean="0"/>
              <a:t>Waiver</a:t>
            </a:r>
            <a:r>
              <a:rPr lang="en-CA" sz="1000" dirty="0"/>
              <a:t> — Any of the above conditions can be </a:t>
            </a:r>
            <a:r>
              <a:rPr lang="en-CA" sz="1000" b="1" u="sng" dirty="0"/>
              <a:t>waived</a:t>
            </a:r>
            <a:r>
              <a:rPr lang="en-CA" sz="1000" dirty="0"/>
              <a:t> if you get permission from the copyright holder.</a:t>
            </a:r>
          </a:p>
          <a:p>
            <a:pPr>
              <a:defRPr/>
            </a:pPr>
            <a:r>
              <a:rPr lang="en-CA" sz="1000" b="1" dirty="0"/>
              <a:t>Public Domain</a:t>
            </a:r>
            <a:r>
              <a:rPr lang="en-CA" sz="1000" dirty="0"/>
              <a:t> — Where the work or any of its elements is in the </a:t>
            </a:r>
            <a:r>
              <a:rPr lang="en-CA" sz="1000" b="1" u="sng" dirty="0"/>
              <a:t>public domain</a:t>
            </a:r>
            <a:r>
              <a:rPr lang="en-CA" sz="1000" dirty="0"/>
              <a:t> under applicable law, that status is in no way affected by the license.</a:t>
            </a:r>
          </a:p>
          <a:p>
            <a:pPr>
              <a:defRPr/>
            </a:pPr>
            <a:r>
              <a:rPr lang="en-CA" sz="1000" b="1" dirty="0"/>
              <a:t>Other Rights</a:t>
            </a:r>
            <a:r>
              <a:rPr lang="en-CA" sz="1000" dirty="0"/>
              <a:t> — In no way are any of the following rights affected by the license:</a:t>
            </a:r>
          </a:p>
          <a:p>
            <a:pPr lvl="1">
              <a:defRPr/>
            </a:pPr>
            <a:r>
              <a:rPr lang="en-CA" sz="1000" dirty="0"/>
              <a:t>Your fair dealing or </a:t>
            </a:r>
            <a:r>
              <a:rPr lang="en-CA" sz="1000" b="1" u="sng" dirty="0"/>
              <a:t>fair use</a:t>
            </a:r>
            <a:r>
              <a:rPr lang="en-CA" sz="1000" dirty="0"/>
              <a:t> rights, or other applicable copyright exceptions and limitations;</a:t>
            </a:r>
          </a:p>
          <a:p>
            <a:pPr lvl="1">
              <a:defRPr/>
            </a:pPr>
            <a:r>
              <a:rPr lang="en-CA" sz="1000" dirty="0"/>
              <a:t>The author's </a:t>
            </a:r>
            <a:r>
              <a:rPr lang="en-CA" sz="1000" b="1" u="sng" dirty="0"/>
              <a:t>moral</a:t>
            </a:r>
            <a:r>
              <a:rPr lang="en-CA" sz="1000" dirty="0"/>
              <a:t> rights;</a:t>
            </a:r>
          </a:p>
          <a:p>
            <a:pPr lvl="1">
              <a:defRPr/>
            </a:pPr>
            <a:r>
              <a:rPr lang="en-CA" sz="1000" dirty="0"/>
              <a:t>Rights other persons may have either in the work itself or in how the work is used, such </a:t>
            </a:r>
            <a:r>
              <a:rPr lang="en-CA" sz="1000" dirty="0" smtClean="0"/>
              <a:t>as </a:t>
            </a:r>
            <a:r>
              <a:rPr lang="en-CA" sz="1000" b="1" u="sng" dirty="0" smtClean="0"/>
              <a:t>publicity</a:t>
            </a:r>
            <a:r>
              <a:rPr lang="en-CA" sz="1000" dirty="0"/>
              <a:t> or privacy rights.</a:t>
            </a:r>
          </a:p>
          <a:p>
            <a:pPr>
              <a:defRPr/>
            </a:pPr>
            <a:r>
              <a:rPr lang="en-CA" sz="1000" b="1" dirty="0"/>
              <a:t>Notice</a:t>
            </a:r>
            <a:r>
              <a:rPr lang="en-CA" sz="1000" dirty="0"/>
              <a:t> — For any reuse or distribution, you must make clear to others the license terms of this work. The best way to do this is with a link to this web page.</a:t>
            </a:r>
          </a:p>
        </p:txBody>
      </p:sp>
      <p:pic>
        <p:nvPicPr>
          <p:cNvPr id="77828" name="Picture 6" descr="http://i.creativecommons.org/l/by-nc-sa/3.0/88x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15913"/>
            <a:ext cx="20462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213100"/>
            <a:ext cx="287338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635250"/>
            <a:ext cx="2841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527425"/>
            <a:ext cx="258762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37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Ethics?</a:t>
            </a: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1187450" y="1266825"/>
            <a:ext cx="7597775" cy="5618163"/>
            <a:chOff x="748" y="798"/>
            <a:chExt cx="4786" cy="3539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798"/>
              <a:ext cx="4786" cy="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6437" name="Text Box 5"/>
            <p:cNvSpPr txBox="1">
              <a:spLocks noChangeArrowheads="1"/>
            </p:cNvSpPr>
            <p:nvPr/>
          </p:nvSpPr>
          <p:spPr bwMode="auto">
            <a:xfrm>
              <a:off x="2064" y="978"/>
              <a:ext cx="1996" cy="640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 dirty="0">
                  <a:latin typeface="SketchFlow Print" pitchFamily="2" charset="0"/>
                </a:rPr>
                <a:t> 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SketchFlow Print" pitchFamily="2" charset="0"/>
                </a:rPr>
                <a:t>...and to think that </a:t>
              </a:r>
              <a:b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SketchFlow Print" pitchFamily="2" charset="0"/>
                </a:rPr>
              </a:b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SketchFlow Print" pitchFamily="2" charset="0"/>
                </a:rPr>
                <a:t>you want </a:t>
              </a:r>
              <a:b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SketchFlow Print" pitchFamily="2" charset="0"/>
                </a:rPr>
              </a:b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SketchFlow Print" pitchFamily="2" charset="0"/>
                </a:rPr>
                <a:t> </a:t>
              </a:r>
              <a:r>
                <a:rPr lang="en-US" sz="2000" b="1" u="sng" dirty="0">
                  <a:solidFill>
                    <a:schemeClr val="accent6">
                      <a:lumMod val="75000"/>
                    </a:schemeClr>
                  </a:solidFill>
                  <a:latin typeface="SketchFlow Print" pitchFamily="2" charset="0"/>
                </a:rPr>
                <a:t>me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SketchFlow Print" pitchFamily="2" charset="0"/>
                </a:rPr>
                <a:t> to test it!!!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7772400" cy="533400"/>
          </a:xfrm>
        </p:spPr>
        <p:txBody>
          <a:bodyPr/>
          <a:lstStyle/>
          <a:p>
            <a:r>
              <a:rPr lang="en-US" dirty="0" smtClean="0"/>
              <a:t>Why Ethics?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5926" y="6082856"/>
            <a:ext cx="5324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Ghostbusters (Columbia Pictures)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opening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scene </a:t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http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://www.youtube.com/watch?v=fn7-JZq0Yxs </a:t>
            </a:r>
          </a:p>
        </p:txBody>
      </p:sp>
      <p:pic>
        <p:nvPicPr>
          <p:cNvPr id="2" name="evaluation_ethicsGhostbusterExperim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297717"/>
            <a:ext cx="6380187" cy="47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7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7772400" cy="533400"/>
          </a:xfrm>
        </p:spPr>
        <p:txBody>
          <a:bodyPr/>
          <a:lstStyle/>
          <a:p>
            <a:r>
              <a:rPr lang="en-US" smtClean="0"/>
              <a:t>Why Ethics?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750" y="6286500"/>
            <a:ext cx="7858125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Ghostbusters</a:t>
            </a:r>
            <a:endParaRPr lang="en-US" sz="1600" dirty="0">
              <a:latin typeface="+mj-lt"/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57313"/>
            <a:ext cx="5857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714750"/>
            <a:ext cx="5629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126" name="Action Button: End 5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8215313" y="6072188"/>
            <a:ext cx="928687" cy="785812"/>
          </a:xfrm>
          <a:prstGeom prst="actionButtonEnd">
            <a:avLst/>
          </a:prstGeom>
          <a:solidFill>
            <a:schemeClr val="accent1"/>
          </a:solidFill>
          <a:ln w="12699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Milgram's</a:t>
            </a:r>
            <a:r>
              <a:rPr lang="en-US" dirty="0"/>
              <a:t> Obedience To </a:t>
            </a:r>
            <a:r>
              <a:rPr lang="en-US" dirty="0" smtClean="0"/>
              <a:t>Authority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3082" y="4580187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Video from </a:t>
            </a: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ABC News</a:t>
            </a:r>
            <a:b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http://www.youtube.com/watch?v=3f6LLV3fkXg</a:t>
            </a:r>
          </a:p>
        </p:txBody>
      </p:sp>
      <p:pic>
        <p:nvPicPr>
          <p:cNvPr id="3" name="MilgramExperiment-ABCNew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smtClean="0"/>
              <a:t>Ethics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smtClean="0"/>
              <a:t>Testing can be a distressing experience</a:t>
            </a:r>
          </a:p>
          <a:p>
            <a:pPr lvl="1"/>
            <a:r>
              <a:rPr lang="en-US" smtClean="0"/>
              <a:t>pressure to perform, errors inevitable</a:t>
            </a:r>
          </a:p>
          <a:p>
            <a:pPr lvl="1"/>
            <a:r>
              <a:rPr lang="en-US" smtClean="0"/>
              <a:t>feelings of inadequacy</a:t>
            </a:r>
          </a:p>
          <a:p>
            <a:pPr lvl="1"/>
            <a:r>
              <a:rPr lang="en-US" smtClean="0"/>
              <a:t>competition with other subjects</a:t>
            </a:r>
          </a:p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Golden rule</a:t>
            </a:r>
          </a:p>
          <a:p>
            <a:pPr lvl="1"/>
            <a:r>
              <a:rPr lang="en-US" smtClean="0"/>
              <a:t>subjects should always be treated with respect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04813"/>
            <a:ext cx="270033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Ethics – before the test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</a:pPr>
            <a:r>
              <a:rPr lang="en-US" sz="2000" dirty="0" smtClean="0"/>
              <a:t>Don’t waste the user’s time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use pilot tests to debug experiments, questionnaires </a:t>
            </a:r>
            <a:r>
              <a:rPr lang="en-US" sz="1600" dirty="0" err="1" smtClean="0"/>
              <a:t>etc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have everything ready before the user shows up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lnSpc>
                <a:spcPct val="80000"/>
              </a:lnSpc>
            </a:pPr>
            <a:r>
              <a:rPr lang="en-US" sz="2000" dirty="0" smtClean="0"/>
              <a:t>Make users feel comfortable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emphasize that it is the system that is being tested, not the user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acknowledge that the software may have problems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let users know they can stop at any time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lnSpc>
                <a:spcPct val="80000"/>
              </a:lnSpc>
            </a:pPr>
            <a:r>
              <a:rPr lang="en-US" sz="2000" dirty="0" smtClean="0"/>
              <a:t>Maintain privacy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tell user that individual test results will be completely confidential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lnSpc>
                <a:spcPct val="80000"/>
              </a:lnSpc>
            </a:pPr>
            <a:r>
              <a:rPr lang="en-US" sz="2000" dirty="0" smtClean="0"/>
              <a:t>Inform the user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explain any monitoring that is being used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answer all user’s questions (but avoid bias)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lnSpc>
                <a:spcPct val="80000"/>
              </a:lnSpc>
            </a:pPr>
            <a:r>
              <a:rPr lang="en-US" sz="2000" dirty="0" smtClean="0"/>
              <a:t>Only use volunteers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user must sign an informed consent form</a:t>
            </a:r>
          </a:p>
        </p:txBody>
      </p:sp>
    </p:spTree>
    <p:extLst>
      <p:ext uri="{BB962C8B-B14F-4D97-AF65-F5344CB8AC3E}">
        <p14:creationId xmlns:p14="http://schemas.microsoft.com/office/powerpoint/2010/main" val="3413925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Ethics – during the test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Don’t waste the user’s time</a:t>
            </a:r>
          </a:p>
          <a:p>
            <a:pPr lvl="1"/>
            <a:r>
              <a:rPr lang="en-US" sz="1600" dirty="0" smtClean="0"/>
              <a:t>never have the user perform unnecessary tasks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2000" dirty="0" smtClean="0"/>
              <a:t>Make users comfortable</a:t>
            </a:r>
          </a:p>
          <a:p>
            <a:pPr lvl="1"/>
            <a:r>
              <a:rPr lang="en-US" sz="1600" dirty="0" smtClean="0"/>
              <a:t>try to give user an early success experience</a:t>
            </a:r>
          </a:p>
          <a:p>
            <a:pPr lvl="1"/>
            <a:r>
              <a:rPr lang="en-US" sz="1600" dirty="0" smtClean="0"/>
              <a:t>keep a relaxed atmosphere in the room </a:t>
            </a:r>
          </a:p>
          <a:p>
            <a:pPr lvl="1"/>
            <a:r>
              <a:rPr lang="en-US" sz="1600" dirty="0" smtClean="0"/>
              <a:t>coffee, breaks, </a:t>
            </a:r>
            <a:r>
              <a:rPr lang="en-US" sz="1600" dirty="0" err="1" smtClean="0"/>
              <a:t>etc</a:t>
            </a:r>
            <a:endParaRPr lang="en-US" sz="1600" dirty="0" smtClean="0"/>
          </a:p>
          <a:p>
            <a:pPr lvl="1"/>
            <a:r>
              <a:rPr lang="en-US" sz="1600" dirty="0" smtClean="0"/>
              <a:t>hand out test tasks one at a time</a:t>
            </a:r>
          </a:p>
          <a:p>
            <a:pPr lvl="1"/>
            <a:r>
              <a:rPr lang="en-US" sz="1600" dirty="0" smtClean="0"/>
              <a:t>never indicate displeasure with the user’s performance</a:t>
            </a:r>
          </a:p>
          <a:p>
            <a:pPr lvl="1"/>
            <a:r>
              <a:rPr lang="en-US" sz="1600" dirty="0" smtClean="0"/>
              <a:t>avoid disruptions</a:t>
            </a:r>
          </a:p>
          <a:p>
            <a:pPr lvl="1"/>
            <a:r>
              <a:rPr lang="en-US" sz="1600" dirty="0" smtClean="0"/>
              <a:t>stop the test if it becomes too unpleasant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2000" dirty="0" smtClean="0"/>
              <a:t>Maintain privacy</a:t>
            </a:r>
          </a:p>
          <a:p>
            <a:pPr lvl="1"/>
            <a:r>
              <a:rPr lang="en-US" sz="1600" dirty="0" smtClean="0"/>
              <a:t>do not allow the user’s management to observe the test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phidgets">
  <a:themeElements>
    <a:clrScheme name="">
      <a:dk1>
        <a:srgbClr val="000000"/>
      </a:dk1>
      <a:lt1>
        <a:srgbClr val="FFFFA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D4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hidge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hidge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idge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dge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dge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dge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dge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idge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template-teaching</Template>
  <TotalTime>368</TotalTime>
  <Pages>28</Pages>
  <Words>720</Words>
  <Application>Microsoft Office PowerPoint</Application>
  <PresentationFormat>Letter Paper (8.5x11 in)</PresentationFormat>
  <Paragraphs>240</Paragraphs>
  <Slides>26</Slides>
  <Notes>2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phidgets</vt:lpstr>
      <vt:lpstr>Ethics in User Studies</vt:lpstr>
      <vt:lpstr>Overview</vt:lpstr>
      <vt:lpstr>Why Ethics?</vt:lpstr>
      <vt:lpstr>Why Ethics? </vt:lpstr>
      <vt:lpstr>Why Ethics? </vt:lpstr>
      <vt:lpstr>Milgram's Obedience To Authority</vt:lpstr>
      <vt:lpstr>Ethics</vt:lpstr>
      <vt:lpstr>Ethics – before the test</vt:lpstr>
      <vt:lpstr>Ethics – during the test</vt:lpstr>
      <vt:lpstr>Ethics – after the test</vt:lpstr>
      <vt:lpstr>The Ethics Application</vt:lpstr>
      <vt:lpstr>1. The Applicant</vt:lpstr>
      <vt:lpstr>2. Project Details</vt:lpstr>
      <vt:lpstr>2. Project Details</vt:lpstr>
      <vt:lpstr>3. Recruitment of Participants</vt:lpstr>
      <vt:lpstr>4. Informed consent</vt:lpstr>
      <vt:lpstr>4. Informed consent</vt:lpstr>
      <vt:lpstr>4. Informed consent</vt:lpstr>
      <vt:lpstr>4. Informed consent</vt:lpstr>
      <vt:lpstr>5. Privacy, Confidentiality, Anonymity</vt:lpstr>
      <vt:lpstr>5. Privacy, Confidentiality, Anonymity</vt:lpstr>
      <vt:lpstr>6. Estimation of Risks</vt:lpstr>
      <vt:lpstr>6. Benefits</vt:lpstr>
      <vt:lpstr>You now know</vt:lpstr>
      <vt:lpstr>Primary Sources</vt:lpstr>
      <vt:lpstr>Permissions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Quantitative ways to evaluate systems</dc:title>
  <dc:creator>Saul Greenberg, University of Calgary</dc:creator>
  <cp:lastModifiedBy>Saul Greenberg</cp:lastModifiedBy>
  <cp:revision>152</cp:revision>
  <cp:lastPrinted>1997-08-16T21:35:18Z</cp:lastPrinted>
  <dcterms:created xsi:type="dcterms:W3CDTF">1995-05-31T16:17:40Z</dcterms:created>
  <dcterms:modified xsi:type="dcterms:W3CDTF">2012-11-25T00:47:10Z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1</vt:i4>
  </property>
  <property fmtid="{D5CDD505-2E9C-101B-9397-08002B2CF9AE}" pid="7" name="MailAddress">
    <vt:lpwstr>saul@cpsc.ucalgary.ca</vt:lpwstr>
  </property>
  <property fmtid="{D5CDD505-2E9C-101B-9397-08002B2CF9AE}" pid="8" name="HomePage">
    <vt:lpwstr>http://www.cpsc.ucalgary.ca/~saul</vt:lpwstr>
  </property>
  <property fmtid="{D5CDD505-2E9C-101B-9397-08002B2CF9AE}" pid="9" name="Other">
    <vt:lpwstr>Saul Greenberg, _x000d_
Department of Computer Science, _x000d_
University of Calgary,  _x000d_
Calgary, Alberta CANADA_x000d_
T2N 1N4</vt:lpwstr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16777215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D:\@www\grouplab\saul\481\topics</vt:lpwstr>
  </property>
</Properties>
</file>