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33"/>
  </p:notesMasterIdLst>
  <p:handoutMasterIdLst>
    <p:handoutMasterId r:id="rId34"/>
  </p:handoutMasterIdLst>
  <p:sldIdLst>
    <p:sldId id="312" r:id="rId2"/>
    <p:sldId id="317" r:id="rId3"/>
    <p:sldId id="316" r:id="rId4"/>
    <p:sldId id="290" r:id="rId5"/>
    <p:sldId id="303" r:id="rId6"/>
    <p:sldId id="291" r:id="rId7"/>
    <p:sldId id="292" r:id="rId8"/>
    <p:sldId id="304" r:id="rId9"/>
    <p:sldId id="305" r:id="rId10"/>
    <p:sldId id="306" r:id="rId11"/>
    <p:sldId id="293" r:id="rId12"/>
    <p:sldId id="282" r:id="rId13"/>
    <p:sldId id="283" r:id="rId14"/>
    <p:sldId id="307" r:id="rId15"/>
    <p:sldId id="310" r:id="rId16"/>
    <p:sldId id="297" r:id="rId17"/>
    <p:sldId id="311" r:id="rId18"/>
    <p:sldId id="300" r:id="rId19"/>
    <p:sldId id="308" r:id="rId20"/>
    <p:sldId id="298" r:id="rId21"/>
    <p:sldId id="309" r:id="rId22"/>
    <p:sldId id="299" r:id="rId23"/>
    <p:sldId id="294" r:id="rId24"/>
    <p:sldId id="269" r:id="rId25"/>
    <p:sldId id="270" r:id="rId26"/>
    <p:sldId id="271" r:id="rId27"/>
    <p:sldId id="272" r:id="rId28"/>
    <p:sldId id="296" r:id="rId29"/>
    <p:sldId id="302" r:id="rId30"/>
    <p:sldId id="314" r:id="rId31"/>
    <p:sldId id="315" r:id="rId32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896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67" tIns="0" rIns="20067" bIns="0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67" tIns="0" rIns="20067" bIns="0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54138" y="8616950"/>
            <a:ext cx="27352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67" tIns="0" rIns="20067" bIns="0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Evaluation - Anova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78325" y="8616950"/>
            <a:ext cx="15859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67" tIns="0" rIns="20067" bIns="0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fld id="{1631BA5B-B262-4670-9A7F-67F5E99B4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5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67" tIns="0" rIns="20067" bIns="0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67" tIns="0" rIns="20067" bIns="0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67" tIns="0" rIns="20067" bIns="0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67" tIns="0" rIns="20067" bIns="0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CBB6D77-6790-4E92-9434-CF9114864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4000"/>
            <a:ext cx="806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973" tIns="46824" rIns="91973" bIns="46824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200">
                <a:latin typeface="Arial" charset="0"/>
              </a:rPr>
              <a:t>Page </a:t>
            </a:r>
            <a:fld id="{88649593-D1B4-4C12-A8CC-585A1A2A938E}" type="slidenum">
              <a:rPr lang="en-US" sz="1200">
                <a:latin typeface="Arial" charset="0"/>
              </a:rPr>
              <a:pPr algn="ctr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307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7075"/>
            <a:ext cx="4779962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2" tIns="48496" rIns="96992" bIns="48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5552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7777559" cy="720080"/>
          </a:xfrm>
        </p:spPr>
        <p:txBody>
          <a:bodyPr/>
          <a:lstStyle>
            <a:lvl1pPr algn="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2060848"/>
            <a:ext cx="5000600" cy="334888"/>
          </a:xfrm>
        </p:spPr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263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99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66725" y="1700213"/>
            <a:ext cx="4064000" cy="475297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25" y="1700213"/>
            <a:ext cx="4065588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8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700213"/>
            <a:ext cx="4064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700213"/>
            <a:ext cx="406558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8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1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38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210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00213"/>
            <a:ext cx="828198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000066"/>
          </a:solidFill>
          <a:latin typeface="+mj-lt"/>
          <a:ea typeface="+mn-ea"/>
          <a:cs typeface="+mn-cs"/>
        </a:defRPr>
      </a:lvl1pPr>
      <a:lvl2pPr marL="536575" indent="-268288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•"/>
        <a:defRPr sz="2400">
          <a:solidFill>
            <a:srgbClr val="000066"/>
          </a:solidFill>
          <a:latin typeface="+mj-lt"/>
        </a:defRPr>
      </a:lvl2pPr>
      <a:lvl3pPr marL="1073150" indent="-268288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o"/>
        <a:defRPr sz="2000">
          <a:solidFill>
            <a:srgbClr val="000066"/>
          </a:solidFill>
          <a:latin typeface="+mj-lt"/>
        </a:defRPr>
      </a:lvl3pPr>
      <a:lvl4pPr marL="1611313" indent="-358775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Font typeface="Times New Roman" pitchFamily="18" charset="0"/>
        <a:buChar char="–"/>
        <a:defRPr sz="1600">
          <a:solidFill>
            <a:srgbClr val="000066"/>
          </a:solidFill>
          <a:latin typeface="+mj-lt"/>
        </a:defRPr>
      </a:lvl4pPr>
      <a:lvl5pPr marL="20637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j-lt"/>
        </a:defRPr>
      </a:lvl5pPr>
      <a:lvl6pPr marL="25209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9781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4353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8925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11188" y="1412875"/>
            <a:ext cx="7777162" cy="720725"/>
          </a:xfrm>
        </p:spPr>
        <p:txBody>
          <a:bodyPr/>
          <a:lstStyle/>
          <a:p>
            <a:r>
              <a:rPr lang="en-US" dirty="0"/>
              <a:t>Controlled </a:t>
            </a:r>
            <a:r>
              <a:rPr lang="en-US" dirty="0" smtClean="0"/>
              <a:t>Experiments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313" y="2060575"/>
            <a:ext cx="5721350" cy="504329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dirty="0"/>
              <a:t>Analysis of </a:t>
            </a:r>
            <a:r>
              <a:rPr lang="en-US" dirty="0" smtClean="0"/>
              <a:t>Variance</a:t>
            </a:r>
            <a:br>
              <a:rPr lang="en-US" dirty="0" smtClean="0"/>
            </a:br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Lecture 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/slide deck produced by Saul Greenberg, University of Calgary, Canada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2446" y="6537749"/>
            <a:ext cx="78120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0" anchor="ctr">
            <a:spAutoFit/>
          </a:bodyPr>
          <a:lstStyle/>
          <a:p>
            <a:r>
              <a:rPr lang="en-US" sz="800" dirty="0">
                <a:solidFill>
                  <a:srgbClr val="808080"/>
                </a:solidFill>
                <a:latin typeface="+mn-lt"/>
              </a:rPr>
              <a:t> </a:t>
            </a:r>
            <a:br>
              <a:rPr lang="en-US" sz="800" dirty="0">
                <a:solidFill>
                  <a:srgbClr val="808080"/>
                </a:solidFill>
                <a:latin typeface="+mn-lt"/>
              </a:rPr>
            </a:br>
            <a:r>
              <a:rPr lang="en-US" sz="800" dirty="0">
                <a:solidFill>
                  <a:srgbClr val="808080"/>
                </a:solidFill>
                <a:latin typeface="+mn-lt"/>
              </a:rPr>
              <a:t>Notice: some material in this deck is used from other sources without permission. Credit to the original source is given if it is known,</a:t>
            </a:r>
            <a:endParaRPr lang="en-US" dirty="0">
              <a:latin typeface="+mn-lt"/>
            </a:endParaRPr>
          </a:p>
        </p:txBody>
      </p:sp>
      <p:pic>
        <p:nvPicPr>
          <p:cNvPr id="44034" name="Picture 2" descr="http://www.google.com/url?source=imglanding&amp;ct=img&amp;q=http://www.bexcellence.org/image-files/anova.jpg&amp;sa=X&amp;ei=BCexUNOHGs7siQLj8YCQCw&amp;ved=0CAkQ8wc4Ew&amp;usg=AFQjCNG_LO-vhP90JDwOAWFzlIaF1V5ck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5" t="60668" r="14013"/>
          <a:stretch/>
        </p:blipFill>
        <p:spPr bwMode="auto">
          <a:xfrm>
            <a:off x="1314127" y="2561422"/>
            <a:ext cx="7244609" cy="288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9551" y="5445224"/>
            <a:ext cx="7812087" cy="29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0" anchor="ctr">
            <a:spAutoFit/>
          </a:bodyPr>
          <a:lstStyle/>
          <a:p>
            <a:pPr algn="r"/>
            <a:r>
              <a:rPr lang="en-US" sz="800" dirty="0">
                <a:solidFill>
                  <a:srgbClr val="808080"/>
                </a:solidFill>
                <a:latin typeface="+mn-lt"/>
              </a:rPr>
              <a:t> </a:t>
            </a:r>
            <a:br>
              <a:rPr lang="en-US" sz="800" dirty="0">
                <a:solidFill>
                  <a:srgbClr val="808080"/>
                </a:solidFill>
                <a:latin typeface="+mn-lt"/>
              </a:rPr>
            </a:br>
            <a:r>
              <a:rPr lang="en-US" sz="800" dirty="0" smtClean="0">
                <a:solidFill>
                  <a:srgbClr val="808080"/>
                </a:solidFill>
                <a:latin typeface="+mn-lt"/>
              </a:rPr>
              <a:t>Image from : Business Excellence:  http://www.bexcellence.org/Anova.html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0071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Anova terminology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80151" cy="4824413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Counter-balanced ordering</a:t>
            </a:r>
          </a:p>
          <a:p>
            <a:pPr lvl="1" eaLnBrk="1" hangingPunct="1"/>
            <a:r>
              <a:rPr lang="en-US" dirty="0" smtClean="0"/>
              <a:t>mitigates order problem</a:t>
            </a:r>
          </a:p>
          <a:p>
            <a:pPr lvl="1" eaLnBrk="1" hangingPunct="1"/>
            <a:r>
              <a:rPr lang="en-US" dirty="0" smtClean="0"/>
              <a:t>subjects do factor levels in different orders</a:t>
            </a:r>
          </a:p>
          <a:p>
            <a:pPr lvl="1" eaLnBrk="1" hangingPunct="1"/>
            <a:r>
              <a:rPr lang="en-US" dirty="0" smtClean="0"/>
              <a:t>distributes order effect across all conditions, but does not remove them </a:t>
            </a:r>
            <a:br>
              <a:rPr lang="en-US" dirty="0" smtClean="0"/>
            </a:br>
            <a:endParaRPr lang="en-US" dirty="0" smtClean="0"/>
          </a:p>
          <a:p>
            <a:pPr marL="0" indent="0" eaLnBrk="1" hangingPunct="1"/>
            <a:r>
              <a:rPr lang="en-US" dirty="0" smtClean="0"/>
              <a:t>Works only if order effects equal between conditions</a:t>
            </a:r>
          </a:p>
          <a:p>
            <a:pPr lvl="1" eaLnBrk="1" hangingPunct="1"/>
            <a:r>
              <a:rPr lang="en-US" dirty="0" smtClean="0"/>
              <a:t>e.g., people’s performance improves when starting on Qwerty but worsens when starting on Random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71563" y="5357813"/>
            <a:ext cx="56435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S1: Q then R then A  	</a:t>
            </a:r>
            <a:r>
              <a:rPr lang="en-US" sz="1600" i="1" dirty="0">
                <a:solidFill>
                  <a:schemeClr val="accent2"/>
                </a:solidFill>
                <a:latin typeface="Verdana" pitchFamily="34" charset="0"/>
              </a:rPr>
              <a:t>q &gt;   (r &lt; a)</a:t>
            </a:r>
            <a:endParaRPr lang="en-US" sz="1600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S2: R then A then Q	</a:t>
            </a:r>
            <a:r>
              <a:rPr lang="en-US" sz="1600" i="1" dirty="0">
                <a:solidFill>
                  <a:schemeClr val="accent2"/>
                </a:solidFill>
                <a:latin typeface="Verdana" pitchFamily="34" charset="0"/>
              </a:rPr>
              <a:t>r &lt;&lt;  a &lt; q</a:t>
            </a:r>
          </a:p>
          <a:p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S3: A then Q then R	</a:t>
            </a:r>
            <a:r>
              <a:rPr lang="en-US" sz="1600" i="1" dirty="0">
                <a:solidFill>
                  <a:schemeClr val="accent2"/>
                </a:solidFill>
                <a:latin typeface="Verdana" pitchFamily="34" charset="0"/>
              </a:rPr>
              <a:t>a &lt;    q &lt; r</a:t>
            </a:r>
            <a:endParaRPr lang="en-US" sz="1600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S4: Q then A then R…	q &gt;   (a &lt; r)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terminology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Mixed factor</a:t>
            </a:r>
          </a:p>
          <a:p>
            <a:pPr lvl="1" eaLnBrk="1" hangingPunct="1"/>
            <a:r>
              <a:rPr lang="en-US" smtClean="0"/>
              <a:t>contains both between and within subject combinations</a:t>
            </a:r>
            <a:br>
              <a:rPr lang="en-US" smtClean="0"/>
            </a:br>
            <a:endParaRPr lang="en-US" smtClean="0"/>
          </a:p>
          <a:p>
            <a:pPr lvl="1" eaLnBrk="1" hangingPunct="1"/>
            <a:r>
              <a:rPr lang="en-US" smtClean="0"/>
              <a:t>within subjects:    keyboard type</a:t>
            </a:r>
          </a:p>
          <a:p>
            <a:pPr lvl="1" eaLnBrk="1" hangingPunct="1"/>
            <a:r>
              <a:rPr lang="en-US" smtClean="0"/>
              <a:t>between subjects: size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78450" y="4281488"/>
            <a:ext cx="747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Qwerty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473825" y="4300538"/>
            <a:ext cx="862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Random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454900" y="4287838"/>
            <a:ext cx="1014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Alphabetic</a:t>
            </a:r>
          </a:p>
        </p:txBody>
      </p:sp>
      <p:grpSp>
        <p:nvGrpSpPr>
          <p:cNvPr id="11271" name="Group 10"/>
          <p:cNvGrpSpPr>
            <a:grpSpLocks/>
          </p:cNvGrpSpPr>
          <p:nvPr/>
        </p:nvGrpSpPr>
        <p:grpSpPr bwMode="auto">
          <a:xfrm>
            <a:off x="5292725" y="4583113"/>
            <a:ext cx="3260725" cy="952500"/>
            <a:chOff x="2984" y="2100"/>
            <a:chExt cx="2054" cy="600"/>
          </a:xfrm>
        </p:grpSpPr>
        <p:sp>
          <p:nvSpPr>
            <p:cNvPr id="11286" name="Rectangle 7"/>
            <p:cNvSpPr>
              <a:spLocks noChangeArrowheads="1"/>
            </p:cNvSpPr>
            <p:nvPr/>
          </p:nvSpPr>
          <p:spPr bwMode="auto">
            <a:xfrm>
              <a:off x="2984" y="2108"/>
              <a:ext cx="2054" cy="57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8"/>
            <p:cNvSpPr>
              <a:spLocks noChangeShapeType="1"/>
            </p:cNvSpPr>
            <p:nvPr/>
          </p:nvSpPr>
          <p:spPr bwMode="auto">
            <a:xfrm>
              <a:off x="3552" y="2100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9"/>
            <p:cNvSpPr>
              <a:spLocks noChangeShapeType="1"/>
            </p:cNvSpPr>
            <p:nvPr/>
          </p:nvSpPr>
          <p:spPr bwMode="auto">
            <a:xfrm>
              <a:off x="4314" y="2112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6426200" y="3948113"/>
            <a:ext cx="1481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28600" lvl="2" eaLnBrk="0" hangingPunct="0"/>
            <a:r>
              <a:rPr lang="en-US" sz="1800" b="1">
                <a:latin typeface="Arial" charset="0"/>
              </a:rPr>
              <a:t>Keyboard</a:t>
            </a:r>
          </a:p>
        </p:txBody>
      </p:sp>
      <p:grpSp>
        <p:nvGrpSpPr>
          <p:cNvPr id="11273" name="Group 15"/>
          <p:cNvGrpSpPr>
            <a:grpSpLocks/>
          </p:cNvGrpSpPr>
          <p:nvPr/>
        </p:nvGrpSpPr>
        <p:grpSpPr bwMode="auto">
          <a:xfrm>
            <a:off x="5292725" y="5516563"/>
            <a:ext cx="3260725" cy="952500"/>
            <a:chOff x="2984" y="2688"/>
            <a:chExt cx="2054" cy="600"/>
          </a:xfrm>
        </p:grpSpPr>
        <p:sp>
          <p:nvSpPr>
            <p:cNvPr id="11283" name="Rectangle 12"/>
            <p:cNvSpPr>
              <a:spLocks noChangeArrowheads="1"/>
            </p:cNvSpPr>
            <p:nvPr/>
          </p:nvSpPr>
          <p:spPr bwMode="auto">
            <a:xfrm>
              <a:off x="2984" y="2696"/>
              <a:ext cx="2054" cy="57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3"/>
            <p:cNvSpPr>
              <a:spLocks noChangeShapeType="1"/>
            </p:cNvSpPr>
            <p:nvPr/>
          </p:nvSpPr>
          <p:spPr bwMode="auto">
            <a:xfrm>
              <a:off x="3552" y="2688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4"/>
            <p:cNvSpPr>
              <a:spLocks noChangeShapeType="1"/>
            </p:cNvSpPr>
            <p:nvPr/>
          </p:nvSpPr>
          <p:spPr bwMode="auto">
            <a:xfrm>
              <a:off x="4314" y="2700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4" name="Rectangle 16"/>
          <p:cNvSpPr>
            <a:spLocks noChangeArrowheads="1"/>
          </p:cNvSpPr>
          <p:nvPr/>
        </p:nvSpPr>
        <p:spPr bwMode="auto">
          <a:xfrm>
            <a:off x="5414963" y="4894263"/>
            <a:ext cx="658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S1-20</a:t>
            </a:r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5416550" y="5853113"/>
            <a:ext cx="755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S21-40</a:t>
            </a:r>
          </a:p>
        </p:txBody>
      </p:sp>
      <p:sp>
        <p:nvSpPr>
          <p:cNvPr id="11276" name="Rectangle 20"/>
          <p:cNvSpPr>
            <a:spLocks noChangeArrowheads="1"/>
          </p:cNvSpPr>
          <p:nvPr/>
        </p:nvSpPr>
        <p:spPr bwMode="auto">
          <a:xfrm>
            <a:off x="6464300" y="5834063"/>
            <a:ext cx="757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S21-40</a:t>
            </a:r>
          </a:p>
        </p:txBody>
      </p:sp>
      <p:sp>
        <p:nvSpPr>
          <p:cNvPr id="11277" name="Rectangle 21"/>
          <p:cNvSpPr>
            <a:spLocks noChangeArrowheads="1"/>
          </p:cNvSpPr>
          <p:nvPr/>
        </p:nvSpPr>
        <p:spPr bwMode="auto">
          <a:xfrm>
            <a:off x="7559675" y="5862638"/>
            <a:ext cx="757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S21-40</a:t>
            </a:r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 rot="-5400000">
            <a:off x="3803651" y="5260975"/>
            <a:ext cx="6477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Size</a:t>
            </a:r>
          </a:p>
        </p:txBody>
      </p:sp>
      <p:sp>
        <p:nvSpPr>
          <p:cNvPr id="11279" name="Rectangle 23"/>
          <p:cNvSpPr>
            <a:spLocks noChangeArrowheads="1"/>
          </p:cNvSpPr>
          <p:nvPr/>
        </p:nvSpPr>
        <p:spPr bwMode="auto">
          <a:xfrm>
            <a:off x="4292600" y="4843463"/>
            <a:ext cx="642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Large</a:t>
            </a:r>
          </a:p>
        </p:txBody>
      </p:sp>
      <p:sp>
        <p:nvSpPr>
          <p:cNvPr id="11280" name="Rectangle 24"/>
          <p:cNvSpPr>
            <a:spLocks noChangeArrowheads="1"/>
          </p:cNvSpPr>
          <p:nvPr/>
        </p:nvSpPr>
        <p:spPr bwMode="auto">
          <a:xfrm>
            <a:off x="4283075" y="5843588"/>
            <a:ext cx="63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Small</a:t>
            </a:r>
          </a:p>
        </p:txBody>
      </p:sp>
      <p:sp>
        <p:nvSpPr>
          <p:cNvPr id="11281" name="Rectangle 26"/>
          <p:cNvSpPr>
            <a:spLocks noChangeArrowheads="1"/>
          </p:cNvSpPr>
          <p:nvPr/>
        </p:nvSpPr>
        <p:spPr bwMode="auto">
          <a:xfrm>
            <a:off x="6496050" y="4894263"/>
            <a:ext cx="658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S1-20</a:t>
            </a:r>
          </a:p>
        </p:txBody>
      </p:sp>
      <p:sp>
        <p:nvSpPr>
          <p:cNvPr id="11282" name="Rectangle 27"/>
          <p:cNvSpPr>
            <a:spLocks noChangeArrowheads="1"/>
          </p:cNvSpPr>
          <p:nvPr/>
        </p:nvSpPr>
        <p:spPr bwMode="auto">
          <a:xfrm>
            <a:off x="7575550" y="4894263"/>
            <a:ext cx="658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S1-20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Single Factor Analysis of Variance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Compare means between two or more factor levels within a single factor</a:t>
            </a:r>
          </a:p>
          <a:p>
            <a:pPr marL="0" indent="0"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example:</a:t>
            </a:r>
          </a:p>
          <a:p>
            <a:pPr lvl="1" eaLnBrk="1" hangingPunct="1"/>
            <a:r>
              <a:rPr lang="en-US" smtClean="0"/>
              <a:t>independent variable (factor): keyboard</a:t>
            </a:r>
          </a:p>
          <a:p>
            <a:pPr lvl="1" eaLnBrk="1" hangingPunct="1"/>
            <a:r>
              <a:rPr lang="en-US" smtClean="0"/>
              <a:t>dependent variable: mouse-typing speed</a:t>
            </a:r>
          </a:p>
          <a:p>
            <a:pPr lvl="1" eaLnBrk="1" hangingPunct="1">
              <a:buFontTx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4013" y="5113338"/>
            <a:ext cx="1309687" cy="1257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673225" y="5113338"/>
            <a:ext cx="1311275" cy="1257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994025" y="5113338"/>
            <a:ext cx="1309688" cy="1257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57188" y="4714875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Qwerty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727200" y="4689475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Alphabetic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13100" y="4702175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Random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27038" y="5197475"/>
            <a:ext cx="12588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S1:    25 secs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S2:    29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…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S20: 33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731963" y="5197475"/>
            <a:ext cx="13081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S21:   40 secs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S22:   55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…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S40:   33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017838" y="5235575"/>
            <a:ext cx="13081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S51:   17 secs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S52:   45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…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S60:   23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866900" y="4405313"/>
            <a:ext cx="123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Keyboard</a:t>
            </a:r>
          </a:p>
        </p:txBody>
      </p:sp>
      <p:sp>
        <p:nvSpPr>
          <p:cNvPr id="12302" name="Rectangle 4"/>
          <p:cNvSpPr>
            <a:spLocks noChangeArrowheads="1"/>
          </p:cNvSpPr>
          <p:nvPr/>
        </p:nvSpPr>
        <p:spPr bwMode="auto">
          <a:xfrm>
            <a:off x="4837113" y="5100638"/>
            <a:ext cx="1309687" cy="1257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5"/>
          <p:cNvSpPr>
            <a:spLocks noChangeArrowheads="1"/>
          </p:cNvSpPr>
          <p:nvPr/>
        </p:nvSpPr>
        <p:spPr bwMode="auto">
          <a:xfrm>
            <a:off x="6156325" y="5100638"/>
            <a:ext cx="1311275" cy="1257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6"/>
          <p:cNvSpPr>
            <a:spLocks noChangeArrowheads="1"/>
          </p:cNvSpPr>
          <p:nvPr/>
        </p:nvSpPr>
        <p:spPr bwMode="auto">
          <a:xfrm>
            <a:off x="7477125" y="5100638"/>
            <a:ext cx="1309688" cy="1257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7"/>
          <p:cNvSpPr>
            <a:spLocks noChangeArrowheads="1"/>
          </p:cNvSpPr>
          <p:nvPr/>
        </p:nvSpPr>
        <p:spPr bwMode="auto">
          <a:xfrm>
            <a:off x="4840288" y="4702175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Qwerty</a:t>
            </a:r>
          </a:p>
        </p:txBody>
      </p:sp>
      <p:sp>
        <p:nvSpPr>
          <p:cNvPr id="12306" name="Rectangle 8"/>
          <p:cNvSpPr>
            <a:spLocks noChangeArrowheads="1"/>
          </p:cNvSpPr>
          <p:nvPr/>
        </p:nvSpPr>
        <p:spPr bwMode="auto">
          <a:xfrm>
            <a:off x="6210300" y="4676775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Alphabetic</a:t>
            </a:r>
          </a:p>
        </p:txBody>
      </p:sp>
      <p:sp>
        <p:nvSpPr>
          <p:cNvPr id="12307" name="Rectangle 9"/>
          <p:cNvSpPr>
            <a:spLocks noChangeArrowheads="1"/>
          </p:cNvSpPr>
          <p:nvPr/>
        </p:nvSpPr>
        <p:spPr bwMode="auto">
          <a:xfrm>
            <a:off x="7696200" y="4689475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Random</a:t>
            </a:r>
          </a:p>
        </p:txBody>
      </p:sp>
      <p:sp>
        <p:nvSpPr>
          <p:cNvPr id="12308" name="Rectangle 10"/>
          <p:cNvSpPr>
            <a:spLocks noChangeArrowheads="1"/>
          </p:cNvSpPr>
          <p:nvPr/>
        </p:nvSpPr>
        <p:spPr bwMode="auto">
          <a:xfrm>
            <a:off x="4910138" y="5184775"/>
            <a:ext cx="12588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S1:    25 secs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S2:    29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…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S20: 33</a:t>
            </a:r>
          </a:p>
        </p:txBody>
      </p:sp>
      <p:sp>
        <p:nvSpPr>
          <p:cNvPr id="12309" name="Rectangle 11"/>
          <p:cNvSpPr>
            <a:spLocks noChangeArrowheads="1"/>
          </p:cNvSpPr>
          <p:nvPr/>
        </p:nvSpPr>
        <p:spPr bwMode="auto">
          <a:xfrm>
            <a:off x="6215063" y="5184775"/>
            <a:ext cx="1220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S1:   40 secs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S2:   55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…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S20:  43</a:t>
            </a:r>
          </a:p>
        </p:txBody>
      </p:sp>
      <p:sp>
        <p:nvSpPr>
          <p:cNvPr id="12310" name="Rectangle 12"/>
          <p:cNvSpPr>
            <a:spLocks noChangeArrowheads="1"/>
          </p:cNvSpPr>
          <p:nvPr/>
        </p:nvSpPr>
        <p:spPr bwMode="auto">
          <a:xfrm>
            <a:off x="7500938" y="5222875"/>
            <a:ext cx="1220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S1:   41 secs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S2:   54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…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S20: 47</a:t>
            </a:r>
          </a:p>
        </p:txBody>
      </p:sp>
      <p:sp>
        <p:nvSpPr>
          <p:cNvPr id="12311" name="Rectangle 13"/>
          <p:cNvSpPr>
            <a:spLocks noChangeArrowheads="1"/>
          </p:cNvSpPr>
          <p:nvPr/>
        </p:nvSpPr>
        <p:spPr bwMode="auto">
          <a:xfrm>
            <a:off x="6350000" y="4392613"/>
            <a:ext cx="123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Keyboard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500063" y="6396038"/>
            <a:ext cx="2929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between subject design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5072063" y="6396038"/>
            <a:ext cx="26452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within subject design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Compares relationships between many factors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In reality, we must look at multiple variables to understand what is going on</a:t>
            </a:r>
          </a:p>
          <a:p>
            <a:pPr marL="0" indent="0"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Provides more informed results</a:t>
            </a:r>
          </a:p>
          <a:p>
            <a:pPr lvl="1" eaLnBrk="1" hangingPunct="1"/>
            <a:r>
              <a:rPr lang="en-US" smtClean="0"/>
              <a:t>considers the </a:t>
            </a:r>
            <a:r>
              <a:rPr lang="en-US" i="1" smtClean="0"/>
              <a:t>interactions</a:t>
            </a:r>
            <a:r>
              <a:rPr lang="en-US" smtClean="0"/>
              <a:t> between factors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Interactions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Example interaction</a:t>
            </a:r>
          </a:p>
          <a:p>
            <a:pPr lvl="1" eaLnBrk="1" hangingPunct="1"/>
            <a:r>
              <a:rPr lang="en-US" smtClean="0"/>
              <a:t>typists are:</a:t>
            </a:r>
          </a:p>
          <a:p>
            <a:pPr lvl="2" eaLnBrk="1" hangingPunct="1"/>
            <a:r>
              <a:rPr lang="en-US" smtClean="0"/>
              <a:t> faster on Qwerty-large keyboards</a:t>
            </a:r>
          </a:p>
          <a:p>
            <a:pPr lvl="2" eaLnBrk="1" hangingPunct="1"/>
            <a:r>
              <a:rPr lang="en-US" smtClean="0"/>
              <a:t> slower on the Alpha-small</a:t>
            </a:r>
          </a:p>
          <a:p>
            <a:pPr lvl="2" eaLnBrk="1" hangingPunct="1"/>
            <a:r>
              <a:rPr lang="en-US" smtClean="0"/>
              <a:t> same on all other keyboards is the same</a:t>
            </a:r>
          </a:p>
          <a:p>
            <a:pPr lvl="1" eaLnBrk="1" hangingPunct="1"/>
            <a:r>
              <a:rPr lang="en-US" smtClean="0"/>
              <a:t>cannot simply say that one layout is best without talking about size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194371" y="4637643"/>
            <a:ext cx="1103313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318321" y="4637643"/>
            <a:ext cx="1104900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434334" y="4637643"/>
            <a:ext cx="1103312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205484" y="4347131"/>
            <a:ext cx="827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Qwerty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362771" y="4328081"/>
            <a:ext cx="9604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Random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616896" y="4337606"/>
            <a:ext cx="708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Alpha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280096" y="4931331"/>
            <a:ext cx="862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S1-S10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481834" y="4920218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S11-S20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570859" y="4910693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S21-S30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194371" y="5610781"/>
            <a:ext cx="1103313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318321" y="5610781"/>
            <a:ext cx="1104900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7434334" y="5610781"/>
            <a:ext cx="1103312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280096" y="5904468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S31-S40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481834" y="5894943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S41-S50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7570859" y="5885418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S51-S60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4133921" y="5067856"/>
            <a:ext cx="1555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175196" y="4988481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large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165671" y="5988606"/>
            <a:ext cx="604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small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Interactions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Example interaction</a:t>
            </a:r>
          </a:p>
          <a:p>
            <a:pPr lvl="1" eaLnBrk="1" hangingPunct="1"/>
            <a:r>
              <a:rPr lang="en-US" smtClean="0"/>
              <a:t>typists are faster on Qwerty than the other keyboards</a:t>
            </a:r>
          </a:p>
          <a:p>
            <a:pPr lvl="1" eaLnBrk="1" hangingPunct="1"/>
            <a:r>
              <a:rPr lang="en-US" smtClean="0"/>
              <a:t>non-typists perform the same across all keyboards</a:t>
            </a:r>
          </a:p>
          <a:p>
            <a:pPr lvl="1" eaLnBrk="1" hangingPunct="1"/>
            <a:r>
              <a:rPr lang="en-US" smtClean="0"/>
              <a:t>cannot simply say that one keyboard is best without talking about typing ability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29225" y="4478337"/>
            <a:ext cx="1103313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353175" y="4478337"/>
            <a:ext cx="1104900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469188" y="4478337"/>
            <a:ext cx="1103312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240338" y="4187825"/>
            <a:ext cx="827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Qwerty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397625" y="4168775"/>
            <a:ext cx="9604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Random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651750" y="4178300"/>
            <a:ext cx="708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Alpha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314950" y="4772025"/>
            <a:ext cx="862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S1-S10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516688" y="4760912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S11-S20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7605713" y="4751387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S21-S30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229225" y="5451475"/>
            <a:ext cx="1103313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353175" y="5451475"/>
            <a:ext cx="1104900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7469188" y="5451475"/>
            <a:ext cx="1103312" cy="9620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314950" y="5745162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S31-S40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516688" y="5735637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S41-S50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7605713" y="5726112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S51-S60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168775" y="4908550"/>
            <a:ext cx="1555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210050" y="4829175"/>
            <a:ext cx="95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non-typist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200525" y="5829300"/>
            <a:ext cx="598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typist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- Interactions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Example: </a:t>
            </a:r>
          </a:p>
          <a:p>
            <a:pPr lvl="1" eaLnBrk="1" hangingPunct="1"/>
            <a:r>
              <a:rPr lang="en-US" smtClean="0"/>
              <a:t>t-test: crest </a:t>
            </a:r>
            <a:r>
              <a:rPr lang="en-US" i="1" smtClean="0"/>
              <a:t>vs</a:t>
            </a:r>
            <a:r>
              <a:rPr lang="en-US" smtClean="0"/>
              <a:t> no-teeth</a:t>
            </a:r>
          </a:p>
          <a:p>
            <a:pPr lvl="2" eaLnBrk="1" hangingPunct="1"/>
            <a:r>
              <a:rPr lang="en-US" smtClean="0"/>
              <a:t>subjects who use crest have fewer cavities</a:t>
            </a:r>
          </a:p>
          <a:p>
            <a:pPr lvl="1" eaLnBrk="1" hangingPunct="1"/>
            <a:r>
              <a:rPr lang="en-US" smtClean="0"/>
              <a:t>interpretation: recommend crest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>
              <a:latin typeface="Arial" charset="0"/>
            </a:endParaRPr>
          </a:p>
          <a:p>
            <a:pPr lvl="2" eaLnBrk="1" hangingPunct="1"/>
            <a:endParaRPr lang="en-US" smtClean="0"/>
          </a:p>
        </p:txBody>
      </p:sp>
      <p:grpSp>
        <p:nvGrpSpPr>
          <p:cNvPr id="16388" name="Group 34"/>
          <p:cNvGrpSpPr>
            <a:grpSpLocks/>
          </p:cNvGrpSpPr>
          <p:nvPr/>
        </p:nvGrpSpPr>
        <p:grpSpPr bwMode="auto">
          <a:xfrm>
            <a:off x="2589212" y="3673347"/>
            <a:ext cx="3902075" cy="3155950"/>
            <a:chOff x="3313110" y="3956054"/>
            <a:chExt cx="2770188" cy="1914525"/>
          </a:xfrm>
        </p:grpSpPr>
        <p:grpSp>
          <p:nvGrpSpPr>
            <p:cNvPr id="16391" name="Group 6"/>
            <p:cNvGrpSpPr>
              <a:grpSpLocks/>
            </p:cNvGrpSpPr>
            <p:nvPr/>
          </p:nvGrpSpPr>
          <p:grpSpPr bwMode="auto">
            <a:xfrm>
              <a:off x="4214810" y="4000504"/>
              <a:ext cx="1724025" cy="1476375"/>
              <a:chOff x="4146" y="1104"/>
              <a:chExt cx="1086" cy="930"/>
            </a:xfrm>
          </p:grpSpPr>
          <p:sp>
            <p:nvSpPr>
              <p:cNvPr id="16399" name="Line 4"/>
              <p:cNvSpPr>
                <a:spLocks noChangeShapeType="1"/>
              </p:cNvSpPr>
              <p:nvPr/>
            </p:nvSpPr>
            <p:spPr bwMode="auto">
              <a:xfrm>
                <a:off x="4146" y="1104"/>
                <a:ext cx="0" cy="9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Line 5"/>
              <p:cNvSpPr>
                <a:spLocks noChangeShapeType="1"/>
              </p:cNvSpPr>
              <p:nvPr/>
            </p:nvSpPr>
            <p:spPr bwMode="auto">
              <a:xfrm flipH="1">
                <a:off x="4152" y="2034"/>
                <a:ext cx="10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2" name="Rectangle 7"/>
            <p:cNvSpPr>
              <a:spLocks noChangeArrowheads="1"/>
            </p:cNvSpPr>
            <p:nvPr/>
          </p:nvSpPr>
          <p:spPr bwMode="auto">
            <a:xfrm>
              <a:off x="3313110" y="4670429"/>
              <a:ext cx="7762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cavities</a:t>
              </a:r>
            </a:p>
          </p:txBody>
        </p:sp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3913185" y="5260979"/>
              <a:ext cx="2825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0</a:t>
              </a:r>
            </a:p>
          </p:txBody>
        </p:sp>
        <p:sp>
          <p:nvSpPr>
            <p:cNvPr id="16394" name="Rectangle 9"/>
            <p:cNvSpPr>
              <a:spLocks noChangeArrowheads="1"/>
            </p:cNvSpPr>
            <p:nvPr/>
          </p:nvSpPr>
          <p:spPr bwMode="auto">
            <a:xfrm>
              <a:off x="3903660" y="3956054"/>
              <a:ext cx="2825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5</a:t>
              </a:r>
            </a:p>
          </p:txBody>
        </p:sp>
        <p:sp>
          <p:nvSpPr>
            <p:cNvPr id="16395" name="Rectangle 10"/>
            <p:cNvSpPr>
              <a:spLocks noChangeArrowheads="1"/>
            </p:cNvSpPr>
            <p:nvPr/>
          </p:nvSpPr>
          <p:spPr bwMode="auto">
            <a:xfrm>
              <a:off x="4275135" y="5537204"/>
              <a:ext cx="5699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crest</a:t>
              </a:r>
            </a:p>
          </p:txBody>
        </p:sp>
        <p:sp>
          <p:nvSpPr>
            <p:cNvPr id="16396" name="Rectangle 11"/>
            <p:cNvSpPr>
              <a:spLocks noChangeArrowheads="1"/>
            </p:cNvSpPr>
            <p:nvPr/>
          </p:nvSpPr>
          <p:spPr bwMode="auto">
            <a:xfrm>
              <a:off x="5246685" y="5565779"/>
              <a:ext cx="8366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no-teeth</a:t>
              </a: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 flipH="1">
              <a:off x="4557710" y="5162554"/>
              <a:ext cx="9525" cy="1905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Oval 13"/>
            <p:cNvSpPr>
              <a:spLocks noChangeArrowheads="1"/>
            </p:cNvSpPr>
            <p:nvPr/>
          </p:nvSpPr>
          <p:spPr bwMode="auto">
            <a:xfrm flipH="1">
              <a:off x="5595935" y="4352929"/>
              <a:ext cx="9525" cy="1905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6519068" y="5031453"/>
            <a:ext cx="1571625" cy="158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390" name="Rectangle 38"/>
          <p:cNvSpPr>
            <a:spLocks noChangeArrowheads="1"/>
          </p:cNvSpPr>
          <p:nvPr/>
        </p:nvSpPr>
        <p:spPr bwMode="auto">
          <a:xfrm>
            <a:off x="7375524" y="4602034"/>
            <a:ext cx="1266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Statistically 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different</a:t>
            </a:r>
            <a:endParaRPr lang="en-US" sz="1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- Interactions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428750"/>
            <a:ext cx="8096544" cy="4824413"/>
          </a:xfrm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dirty="0" smtClean="0"/>
              <a:t>Example: </a:t>
            </a:r>
          </a:p>
          <a:p>
            <a:pPr lvl="1" eaLnBrk="1" hangingPunct="1"/>
            <a:r>
              <a:rPr lang="en-US" dirty="0" err="1" smtClean="0"/>
              <a:t>anova</a:t>
            </a:r>
            <a:r>
              <a:rPr lang="en-US" dirty="0" smtClean="0"/>
              <a:t>: toothpaste x age</a:t>
            </a:r>
          </a:p>
          <a:p>
            <a:pPr lvl="2" eaLnBrk="1" hangingPunct="1"/>
            <a:r>
              <a:rPr lang="en-US" dirty="0" smtClean="0"/>
              <a:t>subjects 14 or less have fewer cavities with crest.</a:t>
            </a:r>
          </a:p>
          <a:p>
            <a:pPr lvl="2" eaLnBrk="1" hangingPunct="1"/>
            <a:r>
              <a:rPr lang="en-US" dirty="0" smtClean="0"/>
              <a:t>subjects older than 14 have fewer cavities with no-teeth.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nterpretation: </a:t>
            </a:r>
            <a:r>
              <a:rPr lang="en-US" dirty="0"/>
              <a:t>the sweet taste of crest</a:t>
            </a:r>
            <a:endParaRPr lang="en-US" dirty="0" smtClean="0"/>
          </a:p>
          <a:p>
            <a:pPr lvl="2" eaLnBrk="1" hangingPunct="1"/>
            <a:r>
              <a:rPr lang="en-US" dirty="0" smtClean="0"/>
              <a:t> makes kids use it more</a:t>
            </a:r>
          </a:p>
          <a:p>
            <a:pPr lvl="2"/>
            <a:r>
              <a:rPr lang="en-US" dirty="0" smtClean="0"/>
              <a:t>repels older folks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grpSp>
        <p:nvGrpSpPr>
          <p:cNvPr id="17412" name="Group 34"/>
          <p:cNvGrpSpPr>
            <a:grpSpLocks/>
          </p:cNvGrpSpPr>
          <p:nvPr/>
        </p:nvGrpSpPr>
        <p:grpSpPr bwMode="auto">
          <a:xfrm>
            <a:off x="3472156" y="3717032"/>
            <a:ext cx="4412211" cy="3131593"/>
            <a:chOff x="3566" y="2627"/>
            <a:chExt cx="1743" cy="1117"/>
          </a:xfrm>
        </p:grpSpPr>
        <p:grpSp>
          <p:nvGrpSpPr>
            <p:cNvPr id="17417" name="Group 16"/>
            <p:cNvGrpSpPr>
              <a:grpSpLocks/>
            </p:cNvGrpSpPr>
            <p:nvPr/>
          </p:nvGrpSpPr>
          <p:grpSpPr bwMode="auto">
            <a:xfrm>
              <a:off x="4134" y="2700"/>
              <a:ext cx="1086" cy="930"/>
              <a:chOff x="4134" y="2700"/>
              <a:chExt cx="1086" cy="930"/>
            </a:xfrm>
          </p:grpSpPr>
          <p:sp>
            <p:nvSpPr>
              <p:cNvPr id="17435" name="Line 14"/>
              <p:cNvSpPr>
                <a:spLocks noChangeShapeType="1"/>
              </p:cNvSpPr>
              <p:nvPr/>
            </p:nvSpPr>
            <p:spPr bwMode="auto">
              <a:xfrm>
                <a:off x="4134" y="2700"/>
                <a:ext cx="0" cy="9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6" name="Line 15"/>
              <p:cNvSpPr>
                <a:spLocks noChangeShapeType="1"/>
              </p:cNvSpPr>
              <p:nvPr/>
            </p:nvSpPr>
            <p:spPr bwMode="auto">
              <a:xfrm flipH="1">
                <a:off x="4140" y="3630"/>
                <a:ext cx="10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18" name="Rectangle 17"/>
            <p:cNvSpPr>
              <a:spLocks noChangeArrowheads="1"/>
            </p:cNvSpPr>
            <p:nvPr/>
          </p:nvSpPr>
          <p:spPr bwMode="auto">
            <a:xfrm>
              <a:off x="3566" y="3122"/>
              <a:ext cx="4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cavities</a:t>
              </a:r>
            </a:p>
          </p:txBody>
        </p:sp>
        <p:sp>
          <p:nvSpPr>
            <p:cNvPr id="17419" name="Rectangle 18"/>
            <p:cNvSpPr>
              <a:spLocks noChangeArrowheads="1"/>
            </p:cNvSpPr>
            <p:nvPr/>
          </p:nvSpPr>
          <p:spPr bwMode="auto">
            <a:xfrm>
              <a:off x="3944" y="3494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0</a:t>
              </a:r>
            </a:p>
          </p:txBody>
        </p:sp>
        <p:sp>
          <p:nvSpPr>
            <p:cNvPr id="17420" name="Rectangle 19"/>
            <p:cNvSpPr>
              <a:spLocks noChangeArrowheads="1"/>
            </p:cNvSpPr>
            <p:nvPr/>
          </p:nvSpPr>
          <p:spPr bwMode="auto">
            <a:xfrm>
              <a:off x="3938" y="267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5</a:t>
              </a:r>
            </a:p>
          </p:txBody>
        </p:sp>
        <p:sp>
          <p:nvSpPr>
            <p:cNvPr id="17421" name="Rectangle 20"/>
            <p:cNvSpPr>
              <a:spLocks noChangeArrowheads="1"/>
            </p:cNvSpPr>
            <p:nvPr/>
          </p:nvSpPr>
          <p:spPr bwMode="auto">
            <a:xfrm>
              <a:off x="4172" y="3618"/>
              <a:ext cx="3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crest</a:t>
              </a:r>
            </a:p>
          </p:txBody>
        </p:sp>
        <p:sp>
          <p:nvSpPr>
            <p:cNvPr id="17422" name="Rectangle 21"/>
            <p:cNvSpPr>
              <a:spLocks noChangeArrowheads="1"/>
            </p:cNvSpPr>
            <p:nvPr/>
          </p:nvSpPr>
          <p:spPr bwMode="auto">
            <a:xfrm>
              <a:off x="4784" y="3618"/>
              <a:ext cx="52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no-teeth</a:t>
              </a:r>
            </a:p>
          </p:txBody>
        </p:sp>
        <p:sp>
          <p:nvSpPr>
            <p:cNvPr id="17423" name="Oval 22"/>
            <p:cNvSpPr>
              <a:spLocks noChangeArrowheads="1"/>
            </p:cNvSpPr>
            <p:nvPr/>
          </p:nvSpPr>
          <p:spPr bwMode="auto">
            <a:xfrm flipH="1">
              <a:off x="4350" y="3432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23"/>
            <p:cNvSpPr>
              <a:spLocks noChangeArrowheads="1"/>
            </p:cNvSpPr>
            <p:nvPr/>
          </p:nvSpPr>
          <p:spPr bwMode="auto">
            <a:xfrm flipH="1">
              <a:off x="5004" y="2922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Rectangle 24"/>
            <p:cNvSpPr>
              <a:spLocks noChangeArrowheads="1"/>
            </p:cNvSpPr>
            <p:nvPr/>
          </p:nvSpPr>
          <p:spPr bwMode="auto">
            <a:xfrm>
              <a:off x="4520" y="3245"/>
              <a:ext cx="4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i="1">
                  <a:latin typeface="Arial" charset="0"/>
                </a:rPr>
                <a:t>age 0-6</a:t>
              </a:r>
            </a:p>
          </p:txBody>
        </p:sp>
        <p:sp>
          <p:nvSpPr>
            <p:cNvPr id="17426" name="Line 25"/>
            <p:cNvSpPr>
              <a:spLocks noChangeShapeType="1"/>
            </p:cNvSpPr>
            <p:nvPr/>
          </p:nvSpPr>
          <p:spPr bwMode="auto">
            <a:xfrm flipV="1">
              <a:off x="4344" y="2922"/>
              <a:ext cx="660" cy="5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Oval 26"/>
            <p:cNvSpPr>
              <a:spLocks noChangeArrowheads="1"/>
            </p:cNvSpPr>
            <p:nvPr/>
          </p:nvSpPr>
          <p:spPr bwMode="auto">
            <a:xfrm flipH="1">
              <a:off x="4344" y="3276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Oval 27"/>
            <p:cNvSpPr>
              <a:spLocks noChangeArrowheads="1"/>
            </p:cNvSpPr>
            <p:nvPr/>
          </p:nvSpPr>
          <p:spPr bwMode="auto">
            <a:xfrm flipH="1">
              <a:off x="5004" y="2862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28"/>
            <p:cNvSpPr>
              <a:spLocks noChangeArrowheads="1"/>
            </p:cNvSpPr>
            <p:nvPr/>
          </p:nvSpPr>
          <p:spPr bwMode="auto">
            <a:xfrm>
              <a:off x="4256" y="2957"/>
              <a:ext cx="49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i="1">
                  <a:latin typeface="Arial" charset="0"/>
                </a:rPr>
                <a:t>age 7-14</a:t>
              </a:r>
            </a:p>
          </p:txBody>
        </p:sp>
        <p:sp>
          <p:nvSpPr>
            <p:cNvPr id="17430" name="Line 29"/>
            <p:cNvSpPr>
              <a:spLocks noChangeShapeType="1"/>
            </p:cNvSpPr>
            <p:nvPr/>
          </p:nvSpPr>
          <p:spPr bwMode="auto">
            <a:xfrm flipV="1">
              <a:off x="4338" y="2868"/>
              <a:ext cx="660" cy="4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Line 30"/>
            <p:cNvSpPr>
              <a:spLocks noChangeShapeType="1"/>
            </p:cNvSpPr>
            <p:nvPr/>
          </p:nvSpPr>
          <p:spPr bwMode="auto">
            <a:xfrm>
              <a:off x="4362" y="2676"/>
              <a:ext cx="648" cy="3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Rectangle 31"/>
            <p:cNvSpPr>
              <a:spLocks noChangeArrowheads="1"/>
            </p:cNvSpPr>
            <p:nvPr/>
          </p:nvSpPr>
          <p:spPr bwMode="auto">
            <a:xfrm>
              <a:off x="4478" y="2627"/>
              <a:ext cx="4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i="1">
                  <a:latin typeface="Arial" charset="0"/>
                </a:rPr>
                <a:t>age &gt;14</a:t>
              </a:r>
            </a:p>
          </p:txBody>
        </p:sp>
        <p:sp>
          <p:nvSpPr>
            <p:cNvPr id="17433" name="Oval 32"/>
            <p:cNvSpPr>
              <a:spLocks noChangeArrowheads="1"/>
            </p:cNvSpPr>
            <p:nvPr/>
          </p:nvSpPr>
          <p:spPr bwMode="auto">
            <a:xfrm flipH="1">
              <a:off x="5010" y="3036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33"/>
            <p:cNvSpPr>
              <a:spLocks noChangeArrowheads="1"/>
            </p:cNvSpPr>
            <p:nvPr/>
          </p:nvSpPr>
          <p:spPr bwMode="auto">
            <a:xfrm flipH="1">
              <a:off x="4374" y="2682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5" name="Straight Arrow Connector 34"/>
          <p:cNvCxnSpPr/>
          <p:nvPr/>
        </p:nvCxnSpPr>
        <p:spPr bwMode="auto">
          <a:xfrm rot="5400000">
            <a:off x="6580482" y="5075388"/>
            <a:ext cx="1500187" cy="158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414" name="Rectangle 35"/>
          <p:cNvSpPr>
            <a:spLocks noChangeArrowheads="1"/>
          </p:cNvSpPr>
          <p:nvPr/>
        </p:nvSpPr>
        <p:spPr bwMode="auto">
          <a:xfrm>
            <a:off x="7465198" y="4535730"/>
            <a:ext cx="1265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Statistically 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different</a:t>
            </a:r>
            <a:endParaRPr lang="en-US" sz="1600" dirty="0"/>
          </a:p>
        </p:txBody>
      </p:sp>
      <p:sp>
        <p:nvSpPr>
          <p:cNvPr id="17415" name="Right Brace 36"/>
          <p:cNvSpPr>
            <a:spLocks/>
          </p:cNvSpPr>
          <p:nvPr/>
        </p:nvSpPr>
        <p:spPr bwMode="auto">
          <a:xfrm>
            <a:off x="7044032" y="5610375"/>
            <a:ext cx="214312" cy="471488"/>
          </a:xfrm>
          <a:prstGeom prst="rightBrace">
            <a:avLst>
              <a:gd name="adj1" fmla="val 8342"/>
              <a:gd name="adj2" fmla="val 50000"/>
            </a:avLst>
          </a:prstGeom>
          <a:noFill/>
          <a:ln w="381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7416" name="Right Brace 37"/>
          <p:cNvSpPr>
            <a:spLocks/>
          </p:cNvSpPr>
          <p:nvPr/>
        </p:nvSpPr>
        <p:spPr bwMode="auto">
          <a:xfrm>
            <a:off x="7044032" y="4110188"/>
            <a:ext cx="214312" cy="471487"/>
          </a:xfrm>
          <a:prstGeom prst="rightBrace">
            <a:avLst>
              <a:gd name="adj1" fmla="val 8342"/>
              <a:gd name="adj2" fmla="val 50000"/>
            </a:avLst>
          </a:prstGeom>
          <a:noFill/>
          <a:ln w="381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case study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The situation</a:t>
            </a:r>
          </a:p>
          <a:p>
            <a:pPr lvl="1" eaLnBrk="1" hangingPunct="1"/>
            <a:r>
              <a:rPr lang="en-US" smtClean="0"/>
              <a:t>text-based menu display for large telephone directory</a:t>
            </a:r>
          </a:p>
          <a:p>
            <a:pPr lvl="1" eaLnBrk="1" hangingPunct="1"/>
            <a:r>
              <a:rPr lang="en-US" smtClean="0"/>
              <a:t>names listed as a range within a selectable menu item</a:t>
            </a:r>
          </a:p>
          <a:p>
            <a:pPr lvl="1" eaLnBrk="1" hangingPunct="1"/>
            <a:r>
              <a:rPr lang="en-US" smtClean="0"/>
              <a:t>users navigate menu until unique names are reached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55650" y="3500438"/>
            <a:ext cx="2124075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1) Arbor	- Kalmer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2) Kalmerson	- Ulston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3) Unger	- Zlotsky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492500" y="4724400"/>
            <a:ext cx="2124075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1) Arbor	- Farquar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2) Farston	- Hoover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3) Hover	- Kalmer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588125" y="5734050"/>
            <a:ext cx="2124075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1) Horace    - Horton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2) Hoster, James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3) Howard, Rex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2700338" y="3716338"/>
            <a:ext cx="863600" cy="1152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5364163" y="5300663"/>
            <a:ext cx="431800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6227763" y="5949950"/>
            <a:ext cx="360362" cy="2873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5795963" y="5516563"/>
            <a:ext cx="39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case study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The problem</a:t>
            </a:r>
          </a:p>
          <a:p>
            <a:pPr lvl="1" eaLnBrk="1" hangingPunct="1"/>
            <a:r>
              <a:rPr lang="en-US" smtClean="0"/>
              <a:t>we can display these ranges in several possible ways</a:t>
            </a:r>
          </a:p>
          <a:p>
            <a:pPr lvl="1" eaLnBrk="1" hangingPunct="1"/>
            <a:r>
              <a:rPr lang="en-US" smtClean="0"/>
              <a:t>expected users have varied computer experiences</a:t>
            </a:r>
            <a:br>
              <a:rPr lang="en-US" smtClean="0"/>
            </a:br>
            <a:endParaRPr lang="en-US" smtClean="0"/>
          </a:p>
          <a:p>
            <a:pPr marL="0" indent="0" eaLnBrk="1" hangingPunct="1"/>
            <a:r>
              <a:rPr lang="en-US" smtClean="0"/>
              <a:t>General question</a:t>
            </a:r>
          </a:p>
          <a:p>
            <a:pPr lvl="1" eaLnBrk="1" hangingPunct="1"/>
            <a:r>
              <a:rPr lang="en-US" smtClean="0"/>
              <a:t>which display method is best for particular classes of user expertise?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•"/>
            </a:pPr>
            <a:r>
              <a:rPr lang="en-US" sz="2000" dirty="0"/>
              <a:t>ANOVA </a:t>
            </a:r>
            <a:r>
              <a:rPr lang="en-US" dirty="0" smtClean="0"/>
              <a:t>applications</a:t>
            </a:r>
          </a:p>
          <a:p>
            <a:pPr marL="457200" indent="-457200">
              <a:buFontTx/>
              <a:buChar char="•"/>
            </a:pPr>
            <a:r>
              <a:rPr lang="en-US" sz="2000" dirty="0" smtClean="0"/>
              <a:t>ANOVA </a:t>
            </a:r>
            <a:r>
              <a:rPr lang="en-US" dirty="0" smtClean="0"/>
              <a:t>terminology</a:t>
            </a:r>
            <a:endParaRPr lang="en-US" dirty="0"/>
          </a:p>
          <a:p>
            <a:pPr marL="457200" indent="-457200">
              <a:buFontTx/>
              <a:buChar char="•"/>
            </a:pPr>
            <a:r>
              <a:rPr lang="en-US" dirty="0" smtClean="0"/>
              <a:t>within </a:t>
            </a:r>
            <a:r>
              <a:rPr lang="en-US" dirty="0"/>
              <a:t>and between subject designs</a:t>
            </a:r>
          </a:p>
          <a:p>
            <a:pPr marL="457200" indent="-457200">
              <a:buFontTx/>
              <a:buChar char="•"/>
            </a:pPr>
            <a:r>
              <a:rPr lang="en-US" dirty="0" smtClean="0"/>
              <a:t>case studies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95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673600" y="958850"/>
            <a:ext cx="1169988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1) Arbor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2) Barrymore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3) Danby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4) Farquar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5) Kalmerson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6) Moriarty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7) Proctor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8) Sagin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9) Unger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--(Zlotsky)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635750" y="939800"/>
            <a:ext cx="1060450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-- (Arbor)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1) Barney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2) Dacker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3) Estovitch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4) Kalmer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5) Moreen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6) Praleen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7) Sageen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8) Ulston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9) Zlotsky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939925" y="968375"/>
            <a:ext cx="2124075" cy="201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1) Arbor	- Barney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2) Barrymore	- Dacker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3) Danby	- Estovitch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4) Farquar	- Kalmer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5) Kalmerson	- Moreen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6) Moriarty	- Praleen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7) Proctor	- Sageen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8) Sagin	- Ulston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9) Unger	- Zlotsky</a:t>
            </a:r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1447800" y="438150"/>
            <a:ext cx="6315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3908425" y="307975"/>
            <a:ext cx="16827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Range Delimeters</a:t>
            </a:r>
          </a:p>
        </p:txBody>
      </p:sp>
      <p:sp>
        <p:nvSpPr>
          <p:cNvPr id="20487" name="Rectangle 12"/>
          <p:cNvSpPr>
            <a:spLocks noChangeArrowheads="1"/>
          </p:cNvSpPr>
          <p:nvPr/>
        </p:nvSpPr>
        <p:spPr bwMode="auto">
          <a:xfrm>
            <a:off x="2339975" y="620713"/>
            <a:ext cx="4699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Full</a:t>
            </a:r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4932363" y="620713"/>
            <a:ext cx="6667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Lower</a:t>
            </a:r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6804025" y="620713"/>
            <a:ext cx="6667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Upper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673600" y="958850"/>
            <a:ext cx="1169988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1) Arbor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2) Barrymore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3) Danby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4) Farquar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5) Kalmerson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6) Moriarty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7) Proctor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8) Sagin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9) Unger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--(Zlotsky)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64075" y="3892550"/>
            <a:ext cx="992188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1) A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2) Barr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3) Dan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4) F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5) Kalmers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6) Mori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7) Pro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8) Sagi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9) Un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--(Z)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635750" y="939800"/>
            <a:ext cx="1060450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-- (Arbor)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1) Barney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2) Dacker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3) Estovitch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4) Kalmer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5) Moreen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6) Praleen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7) Sageen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8) Ulston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9) Zlotsky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939925" y="968375"/>
            <a:ext cx="2124075" cy="201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1) Arbor	- Barney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2) Barrymore	- Dacker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3) Danby	- Estovitch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4) Farquar	- Kalmer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5) Kalmerson	- Moreen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6) Moriarty	- Praleen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7) Proctor	- Sageen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8) Sagin	- Ulston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9) Unger	- Zlotsky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597650" y="3892550"/>
            <a:ext cx="1001713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-- (A)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1) Barn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2) Dac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3) E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4) Kalmera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5) More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6) Pra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7) Sage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8) Ul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9) Z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892300" y="3892550"/>
            <a:ext cx="2124075" cy="201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1) A	- Barn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2) Barr	- Dac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3) Dan	- E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4) F	- Kalmerr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5) Kalmers	- More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6) Mori	- Pra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7) Pro	- Sage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8) Sagi	- Ul</a:t>
            </a:r>
          </a:p>
          <a:p>
            <a:pPr eaLnBrk="0" hangingPunct="0">
              <a:tabLst>
                <a:tab pos="1143000" algn="l"/>
              </a:tabLst>
            </a:pPr>
            <a:r>
              <a:rPr lang="en-US" sz="1400">
                <a:latin typeface="Times New Roman" pitchFamily="18" charset="0"/>
              </a:rPr>
              <a:t>9) Un	- Z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447800" y="438150"/>
            <a:ext cx="6315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908425" y="307975"/>
            <a:ext cx="16827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Range Delimeters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885825" y="600075"/>
            <a:ext cx="0" cy="545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55600" y="2946400"/>
            <a:ext cx="10985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Truncation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339975" y="620713"/>
            <a:ext cx="4699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Full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4932363" y="620713"/>
            <a:ext cx="6667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Lower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804025" y="620713"/>
            <a:ext cx="6667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Upper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331913" y="1916113"/>
            <a:ext cx="60801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None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827088" y="4797425"/>
            <a:ext cx="10795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Truncated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30425" y="2816225"/>
            <a:ext cx="1169988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1) Arbor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2) Barrymore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3) Danby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4) Farquar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5) Kalmerson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6) Moriarty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7) Proctor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8) Sagin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9) Unger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--(Zlotsky)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73600" y="2778125"/>
            <a:ext cx="985838" cy="223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1) Danby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2) Danton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3) Desiran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4) Desis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5) Dolton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6) Dormer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7) Eason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8) Erick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9) Fabian</a:t>
            </a:r>
          </a:p>
          <a:p>
            <a:pPr eaLnBrk="0" hangingPunct="0"/>
            <a:r>
              <a:rPr lang="en-US" sz="1400">
                <a:latin typeface="Times New Roman" pitchFamily="18" charset="0"/>
              </a:rPr>
              <a:t>--(Farquar)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308225" y="2155825"/>
            <a:ext cx="11303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Wide Span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670425" y="2165350"/>
            <a:ext cx="134937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400" i="1">
                <a:latin typeface="Arial" charset="0"/>
              </a:rPr>
              <a:t>Narrow Span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88975" y="725488"/>
            <a:ext cx="71818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Span</a:t>
            </a:r>
            <a:endParaRPr lang="en-US">
              <a:latin typeface="Arial" charset="0"/>
            </a:endParaRPr>
          </a:p>
          <a:p>
            <a:pPr marL="114300" lvl="1" eaLnBrk="0" hangingPunct="0"/>
            <a:r>
              <a:rPr lang="en-US" sz="1800">
                <a:latin typeface="Arial" charset="0"/>
              </a:rPr>
              <a:t>as one descends the menu hierarchy, name suffixes become similar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51275" y="1773238"/>
            <a:ext cx="6175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Span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Null Hypothesis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7772400" cy="4824412"/>
          </a:xfrm>
          <a:noFill/>
        </p:spPr>
        <p:txBody>
          <a:bodyPr lIns="92075" tIns="46038" rIns="92075" bIns="46038"/>
          <a:lstStyle/>
          <a:p>
            <a:pPr lvl="1" eaLnBrk="1" hangingPunct="1"/>
            <a:r>
              <a:rPr lang="en-US" smtClean="0"/>
              <a:t>six menu display systems based on combinations of </a:t>
            </a:r>
            <a:r>
              <a:rPr lang="en-US" b="1" i="1" smtClean="0"/>
              <a:t>truncation</a:t>
            </a:r>
            <a:r>
              <a:rPr lang="en-US" smtClean="0"/>
              <a:t> and </a:t>
            </a:r>
            <a:r>
              <a:rPr lang="en-US" b="1" i="1" smtClean="0"/>
              <a:t>range delimiter</a:t>
            </a:r>
            <a:r>
              <a:rPr lang="en-US" smtClean="0"/>
              <a:t> methods do not differ significantly from each other as measured by people’s </a:t>
            </a:r>
            <a:r>
              <a:rPr lang="en-US" b="1" smtClean="0"/>
              <a:t>scanning speed</a:t>
            </a:r>
            <a:r>
              <a:rPr lang="en-US" smtClean="0"/>
              <a:t> and </a:t>
            </a:r>
            <a:r>
              <a:rPr lang="en-US" b="1" i="1" smtClean="0"/>
              <a:t>error rate</a:t>
            </a:r>
          </a:p>
          <a:p>
            <a:pPr lvl="1" eaLnBrk="1" hangingPunct="1"/>
            <a:r>
              <a:rPr lang="en-US" b="1" i="1" smtClean="0"/>
              <a:t>menu span</a:t>
            </a:r>
            <a:r>
              <a:rPr lang="en-US" smtClean="0"/>
              <a:t> and </a:t>
            </a:r>
            <a:r>
              <a:rPr lang="en-US" b="1" i="1" smtClean="0"/>
              <a:t>user experience</a:t>
            </a:r>
            <a:r>
              <a:rPr lang="en-US" smtClean="0"/>
              <a:t> has no significant effect on these results</a:t>
            </a:r>
            <a:br>
              <a:rPr lang="en-US" smtClean="0"/>
            </a:br>
            <a:endParaRPr lang="en-US" smtClean="0"/>
          </a:p>
          <a:p>
            <a:pPr lvl="1" eaLnBrk="1" hangingPunct="1"/>
            <a:r>
              <a:rPr lang="en-US" smtClean="0"/>
              <a:t>2 level (truncation)  x</a:t>
            </a:r>
            <a:br>
              <a:rPr lang="en-US" smtClean="0"/>
            </a:br>
            <a:r>
              <a:rPr lang="en-US" smtClean="0"/>
              <a:t>2 level (menu span) x</a:t>
            </a:r>
            <a:br>
              <a:rPr lang="en-US" smtClean="0"/>
            </a:br>
            <a:r>
              <a:rPr lang="en-US" smtClean="0"/>
              <a:t>2 level (experience) x</a:t>
            </a:r>
            <a:br>
              <a:rPr lang="en-US" smtClean="0"/>
            </a:br>
            <a:r>
              <a:rPr lang="en-US" smtClean="0"/>
              <a:t>3 level (delimiter)</a:t>
            </a:r>
          </a:p>
        </p:txBody>
      </p:sp>
      <p:grpSp>
        <p:nvGrpSpPr>
          <p:cNvPr id="23556" name="Group 118"/>
          <p:cNvGrpSpPr>
            <a:grpSpLocks/>
          </p:cNvGrpSpPr>
          <p:nvPr/>
        </p:nvGrpSpPr>
        <p:grpSpPr bwMode="auto">
          <a:xfrm>
            <a:off x="3784600" y="3708400"/>
            <a:ext cx="5359400" cy="3149600"/>
            <a:chOff x="2134" y="2068"/>
            <a:chExt cx="3376" cy="1984"/>
          </a:xfrm>
        </p:grpSpPr>
        <p:grpSp>
          <p:nvGrpSpPr>
            <p:cNvPr id="23557" name="Group 6"/>
            <p:cNvGrpSpPr>
              <a:grpSpLocks/>
            </p:cNvGrpSpPr>
            <p:nvPr/>
          </p:nvGrpSpPr>
          <p:grpSpPr bwMode="auto">
            <a:xfrm>
              <a:off x="3316" y="2518"/>
              <a:ext cx="535" cy="249"/>
              <a:chOff x="3316" y="2518"/>
              <a:chExt cx="535" cy="249"/>
            </a:xfrm>
          </p:grpSpPr>
          <p:sp>
            <p:nvSpPr>
              <p:cNvPr id="23669" name="Rectangle 4"/>
              <p:cNvSpPr>
                <a:spLocks noChangeArrowheads="1"/>
              </p:cNvSpPr>
              <p:nvPr/>
            </p:nvSpPr>
            <p:spPr bwMode="auto">
              <a:xfrm>
                <a:off x="3316" y="2518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0" name="Rectangle 5"/>
              <p:cNvSpPr>
                <a:spLocks noChangeArrowheads="1"/>
              </p:cNvSpPr>
              <p:nvPr/>
            </p:nvSpPr>
            <p:spPr bwMode="auto">
              <a:xfrm>
                <a:off x="3404" y="2574"/>
                <a:ext cx="3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S1-8</a:t>
                </a:r>
              </a:p>
            </p:txBody>
          </p:sp>
        </p:grpSp>
        <p:grpSp>
          <p:nvGrpSpPr>
            <p:cNvPr id="23558" name="Group 9"/>
            <p:cNvGrpSpPr>
              <a:grpSpLocks/>
            </p:cNvGrpSpPr>
            <p:nvPr/>
          </p:nvGrpSpPr>
          <p:grpSpPr bwMode="auto">
            <a:xfrm>
              <a:off x="3859" y="2518"/>
              <a:ext cx="535" cy="249"/>
              <a:chOff x="3859" y="2518"/>
              <a:chExt cx="535" cy="249"/>
            </a:xfrm>
          </p:grpSpPr>
          <p:sp>
            <p:nvSpPr>
              <p:cNvPr id="23667" name="Rectangle 7"/>
              <p:cNvSpPr>
                <a:spLocks noChangeArrowheads="1"/>
              </p:cNvSpPr>
              <p:nvPr/>
            </p:nvSpPr>
            <p:spPr bwMode="auto">
              <a:xfrm>
                <a:off x="3859" y="2518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8" name="Rectangle 8"/>
              <p:cNvSpPr>
                <a:spLocks noChangeArrowheads="1"/>
              </p:cNvSpPr>
              <p:nvPr/>
            </p:nvSpPr>
            <p:spPr bwMode="auto">
              <a:xfrm>
                <a:off x="3947" y="2574"/>
                <a:ext cx="3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S1-8</a:t>
                </a:r>
              </a:p>
            </p:txBody>
          </p:sp>
        </p:grpSp>
        <p:grpSp>
          <p:nvGrpSpPr>
            <p:cNvPr id="23559" name="Group 12"/>
            <p:cNvGrpSpPr>
              <a:grpSpLocks/>
            </p:cNvGrpSpPr>
            <p:nvPr/>
          </p:nvGrpSpPr>
          <p:grpSpPr bwMode="auto">
            <a:xfrm>
              <a:off x="4402" y="2518"/>
              <a:ext cx="535" cy="249"/>
              <a:chOff x="4402" y="2518"/>
              <a:chExt cx="535" cy="249"/>
            </a:xfrm>
          </p:grpSpPr>
          <p:sp>
            <p:nvSpPr>
              <p:cNvPr id="23665" name="Rectangle 10"/>
              <p:cNvSpPr>
                <a:spLocks noChangeArrowheads="1"/>
              </p:cNvSpPr>
              <p:nvPr/>
            </p:nvSpPr>
            <p:spPr bwMode="auto">
              <a:xfrm>
                <a:off x="4402" y="2518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" name="Rectangle 11"/>
              <p:cNvSpPr>
                <a:spLocks noChangeArrowheads="1"/>
              </p:cNvSpPr>
              <p:nvPr/>
            </p:nvSpPr>
            <p:spPr bwMode="auto">
              <a:xfrm>
                <a:off x="4490" y="2574"/>
                <a:ext cx="3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S1-8</a:t>
                </a:r>
              </a:p>
            </p:txBody>
          </p:sp>
        </p:grpSp>
        <p:grpSp>
          <p:nvGrpSpPr>
            <p:cNvPr id="23560" name="Group 15"/>
            <p:cNvGrpSpPr>
              <a:grpSpLocks/>
            </p:cNvGrpSpPr>
            <p:nvPr/>
          </p:nvGrpSpPr>
          <p:grpSpPr bwMode="auto">
            <a:xfrm>
              <a:off x="4945" y="2518"/>
              <a:ext cx="535" cy="249"/>
              <a:chOff x="4945" y="2518"/>
              <a:chExt cx="535" cy="249"/>
            </a:xfrm>
          </p:grpSpPr>
          <p:sp>
            <p:nvSpPr>
              <p:cNvPr id="23663" name="Rectangle 13"/>
              <p:cNvSpPr>
                <a:spLocks noChangeArrowheads="1"/>
              </p:cNvSpPr>
              <p:nvPr/>
            </p:nvSpPr>
            <p:spPr bwMode="auto">
              <a:xfrm>
                <a:off x="4945" y="2518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" name="Rectangle 14"/>
              <p:cNvSpPr>
                <a:spLocks noChangeArrowheads="1"/>
              </p:cNvSpPr>
              <p:nvPr/>
            </p:nvSpPr>
            <p:spPr bwMode="auto">
              <a:xfrm>
                <a:off x="5033" y="2574"/>
                <a:ext cx="3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S1-8</a:t>
                </a:r>
              </a:p>
            </p:txBody>
          </p:sp>
        </p:grpSp>
        <p:grpSp>
          <p:nvGrpSpPr>
            <p:cNvPr id="23561" name="Group 18"/>
            <p:cNvGrpSpPr>
              <a:grpSpLocks/>
            </p:cNvGrpSpPr>
            <p:nvPr/>
          </p:nvGrpSpPr>
          <p:grpSpPr bwMode="auto">
            <a:xfrm>
              <a:off x="2773" y="2518"/>
              <a:ext cx="547" cy="249"/>
              <a:chOff x="2773" y="2518"/>
              <a:chExt cx="547" cy="249"/>
            </a:xfrm>
          </p:grpSpPr>
          <p:sp>
            <p:nvSpPr>
              <p:cNvPr id="23661" name="Rectangle 16"/>
              <p:cNvSpPr>
                <a:spLocks noChangeArrowheads="1"/>
              </p:cNvSpPr>
              <p:nvPr/>
            </p:nvSpPr>
            <p:spPr bwMode="auto">
              <a:xfrm>
                <a:off x="2773" y="2518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2" name="Rectangle 17"/>
              <p:cNvSpPr>
                <a:spLocks noChangeArrowheads="1"/>
              </p:cNvSpPr>
              <p:nvPr/>
            </p:nvSpPr>
            <p:spPr bwMode="auto">
              <a:xfrm>
                <a:off x="2862" y="2574"/>
                <a:ext cx="45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Novice</a:t>
                </a:r>
              </a:p>
            </p:txBody>
          </p:sp>
        </p:grpSp>
        <p:grpSp>
          <p:nvGrpSpPr>
            <p:cNvPr id="23562" name="Group 21"/>
            <p:cNvGrpSpPr>
              <a:grpSpLocks/>
            </p:cNvGrpSpPr>
            <p:nvPr/>
          </p:nvGrpSpPr>
          <p:grpSpPr bwMode="auto">
            <a:xfrm>
              <a:off x="3316" y="2775"/>
              <a:ext cx="535" cy="249"/>
              <a:chOff x="3316" y="2775"/>
              <a:chExt cx="535" cy="249"/>
            </a:xfrm>
          </p:grpSpPr>
          <p:sp>
            <p:nvSpPr>
              <p:cNvPr id="23659" name="Rectangle 19"/>
              <p:cNvSpPr>
                <a:spLocks noChangeArrowheads="1"/>
              </p:cNvSpPr>
              <p:nvPr/>
            </p:nvSpPr>
            <p:spPr bwMode="auto">
              <a:xfrm>
                <a:off x="3316" y="2775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0" name="Rectangle 20"/>
              <p:cNvSpPr>
                <a:spLocks noChangeArrowheads="1"/>
              </p:cNvSpPr>
              <p:nvPr/>
            </p:nvSpPr>
            <p:spPr bwMode="auto">
              <a:xfrm>
                <a:off x="3404" y="2832"/>
                <a:ext cx="41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S9-16</a:t>
                </a:r>
              </a:p>
            </p:txBody>
          </p:sp>
        </p:grpSp>
        <p:grpSp>
          <p:nvGrpSpPr>
            <p:cNvPr id="23563" name="Group 24"/>
            <p:cNvGrpSpPr>
              <a:grpSpLocks/>
            </p:cNvGrpSpPr>
            <p:nvPr/>
          </p:nvGrpSpPr>
          <p:grpSpPr bwMode="auto">
            <a:xfrm>
              <a:off x="3859" y="2775"/>
              <a:ext cx="535" cy="249"/>
              <a:chOff x="3859" y="2775"/>
              <a:chExt cx="535" cy="249"/>
            </a:xfrm>
          </p:grpSpPr>
          <p:sp>
            <p:nvSpPr>
              <p:cNvPr id="23657" name="Rectangle 22"/>
              <p:cNvSpPr>
                <a:spLocks noChangeArrowheads="1"/>
              </p:cNvSpPr>
              <p:nvPr/>
            </p:nvSpPr>
            <p:spPr bwMode="auto">
              <a:xfrm>
                <a:off x="3859" y="2775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8" name="Rectangle 23"/>
              <p:cNvSpPr>
                <a:spLocks noChangeArrowheads="1"/>
              </p:cNvSpPr>
              <p:nvPr/>
            </p:nvSpPr>
            <p:spPr bwMode="auto">
              <a:xfrm>
                <a:off x="3947" y="2832"/>
                <a:ext cx="41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S9-16</a:t>
                </a:r>
              </a:p>
            </p:txBody>
          </p:sp>
        </p:grpSp>
        <p:grpSp>
          <p:nvGrpSpPr>
            <p:cNvPr id="23564" name="Group 27"/>
            <p:cNvGrpSpPr>
              <a:grpSpLocks/>
            </p:cNvGrpSpPr>
            <p:nvPr/>
          </p:nvGrpSpPr>
          <p:grpSpPr bwMode="auto">
            <a:xfrm>
              <a:off x="4402" y="2775"/>
              <a:ext cx="535" cy="249"/>
              <a:chOff x="4402" y="2775"/>
              <a:chExt cx="535" cy="249"/>
            </a:xfrm>
          </p:grpSpPr>
          <p:sp>
            <p:nvSpPr>
              <p:cNvPr id="23655" name="Rectangle 25"/>
              <p:cNvSpPr>
                <a:spLocks noChangeArrowheads="1"/>
              </p:cNvSpPr>
              <p:nvPr/>
            </p:nvSpPr>
            <p:spPr bwMode="auto">
              <a:xfrm>
                <a:off x="4402" y="2775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6" name="Rectangle 26"/>
              <p:cNvSpPr>
                <a:spLocks noChangeArrowheads="1"/>
              </p:cNvSpPr>
              <p:nvPr/>
            </p:nvSpPr>
            <p:spPr bwMode="auto">
              <a:xfrm>
                <a:off x="4490" y="2832"/>
                <a:ext cx="41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S9-16</a:t>
                </a:r>
              </a:p>
            </p:txBody>
          </p:sp>
        </p:grpSp>
        <p:grpSp>
          <p:nvGrpSpPr>
            <p:cNvPr id="23565" name="Group 30"/>
            <p:cNvGrpSpPr>
              <a:grpSpLocks/>
            </p:cNvGrpSpPr>
            <p:nvPr/>
          </p:nvGrpSpPr>
          <p:grpSpPr bwMode="auto">
            <a:xfrm>
              <a:off x="4945" y="2775"/>
              <a:ext cx="535" cy="249"/>
              <a:chOff x="4945" y="2775"/>
              <a:chExt cx="535" cy="249"/>
            </a:xfrm>
          </p:grpSpPr>
          <p:sp>
            <p:nvSpPr>
              <p:cNvPr id="23653" name="Rectangle 28"/>
              <p:cNvSpPr>
                <a:spLocks noChangeArrowheads="1"/>
              </p:cNvSpPr>
              <p:nvPr/>
            </p:nvSpPr>
            <p:spPr bwMode="auto">
              <a:xfrm>
                <a:off x="4945" y="2775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4" name="Rectangle 29"/>
              <p:cNvSpPr>
                <a:spLocks noChangeArrowheads="1"/>
              </p:cNvSpPr>
              <p:nvPr/>
            </p:nvSpPr>
            <p:spPr bwMode="auto">
              <a:xfrm>
                <a:off x="5033" y="2832"/>
                <a:ext cx="41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S9-16</a:t>
                </a:r>
              </a:p>
            </p:txBody>
          </p:sp>
        </p:grpSp>
        <p:grpSp>
          <p:nvGrpSpPr>
            <p:cNvPr id="23566" name="Group 33"/>
            <p:cNvGrpSpPr>
              <a:grpSpLocks/>
            </p:cNvGrpSpPr>
            <p:nvPr/>
          </p:nvGrpSpPr>
          <p:grpSpPr bwMode="auto">
            <a:xfrm>
              <a:off x="2773" y="2775"/>
              <a:ext cx="535" cy="249"/>
              <a:chOff x="2773" y="2775"/>
              <a:chExt cx="535" cy="249"/>
            </a:xfrm>
          </p:grpSpPr>
          <p:sp>
            <p:nvSpPr>
              <p:cNvPr id="23651" name="Rectangle 31"/>
              <p:cNvSpPr>
                <a:spLocks noChangeArrowheads="1"/>
              </p:cNvSpPr>
              <p:nvPr/>
            </p:nvSpPr>
            <p:spPr bwMode="auto">
              <a:xfrm>
                <a:off x="2773" y="2775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2" name="Rectangle 32"/>
              <p:cNvSpPr>
                <a:spLocks noChangeArrowheads="1"/>
              </p:cNvSpPr>
              <p:nvPr/>
            </p:nvSpPr>
            <p:spPr bwMode="auto">
              <a:xfrm>
                <a:off x="2862" y="2832"/>
                <a:ext cx="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Expert</a:t>
                </a:r>
              </a:p>
            </p:txBody>
          </p:sp>
        </p:grpSp>
        <p:grpSp>
          <p:nvGrpSpPr>
            <p:cNvPr id="23567" name="Group 36"/>
            <p:cNvGrpSpPr>
              <a:grpSpLocks/>
            </p:cNvGrpSpPr>
            <p:nvPr/>
          </p:nvGrpSpPr>
          <p:grpSpPr bwMode="auto">
            <a:xfrm>
              <a:off x="3316" y="3032"/>
              <a:ext cx="565" cy="249"/>
              <a:chOff x="3316" y="3032"/>
              <a:chExt cx="565" cy="249"/>
            </a:xfrm>
          </p:grpSpPr>
          <p:sp>
            <p:nvSpPr>
              <p:cNvPr id="23649" name="Rectangle 34"/>
              <p:cNvSpPr>
                <a:spLocks noChangeArrowheads="1"/>
              </p:cNvSpPr>
              <p:nvPr/>
            </p:nvSpPr>
            <p:spPr bwMode="auto">
              <a:xfrm>
                <a:off x="3316" y="3032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0" name="Rectangle 35"/>
              <p:cNvSpPr>
                <a:spLocks noChangeArrowheads="1"/>
              </p:cNvSpPr>
              <p:nvPr/>
            </p:nvSpPr>
            <p:spPr bwMode="auto">
              <a:xfrm>
                <a:off x="3404" y="3089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S17-24</a:t>
                </a:r>
              </a:p>
            </p:txBody>
          </p:sp>
        </p:grpSp>
        <p:grpSp>
          <p:nvGrpSpPr>
            <p:cNvPr id="23568" name="Group 39"/>
            <p:cNvGrpSpPr>
              <a:grpSpLocks/>
            </p:cNvGrpSpPr>
            <p:nvPr/>
          </p:nvGrpSpPr>
          <p:grpSpPr bwMode="auto">
            <a:xfrm>
              <a:off x="3859" y="3032"/>
              <a:ext cx="565" cy="249"/>
              <a:chOff x="3859" y="3032"/>
              <a:chExt cx="565" cy="249"/>
            </a:xfrm>
          </p:grpSpPr>
          <p:sp>
            <p:nvSpPr>
              <p:cNvPr id="23647" name="Rectangle 37"/>
              <p:cNvSpPr>
                <a:spLocks noChangeArrowheads="1"/>
              </p:cNvSpPr>
              <p:nvPr/>
            </p:nvSpPr>
            <p:spPr bwMode="auto">
              <a:xfrm>
                <a:off x="3859" y="3032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8" name="Rectangle 38"/>
              <p:cNvSpPr>
                <a:spLocks noChangeArrowheads="1"/>
              </p:cNvSpPr>
              <p:nvPr/>
            </p:nvSpPr>
            <p:spPr bwMode="auto">
              <a:xfrm>
                <a:off x="3947" y="3089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S17-24</a:t>
                </a:r>
              </a:p>
            </p:txBody>
          </p:sp>
        </p:grpSp>
        <p:grpSp>
          <p:nvGrpSpPr>
            <p:cNvPr id="23569" name="Group 42"/>
            <p:cNvGrpSpPr>
              <a:grpSpLocks/>
            </p:cNvGrpSpPr>
            <p:nvPr/>
          </p:nvGrpSpPr>
          <p:grpSpPr bwMode="auto">
            <a:xfrm>
              <a:off x="4402" y="3032"/>
              <a:ext cx="565" cy="249"/>
              <a:chOff x="4402" y="3032"/>
              <a:chExt cx="565" cy="249"/>
            </a:xfrm>
          </p:grpSpPr>
          <p:sp>
            <p:nvSpPr>
              <p:cNvPr id="23645" name="Rectangle 40"/>
              <p:cNvSpPr>
                <a:spLocks noChangeArrowheads="1"/>
              </p:cNvSpPr>
              <p:nvPr/>
            </p:nvSpPr>
            <p:spPr bwMode="auto">
              <a:xfrm>
                <a:off x="4402" y="3032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6" name="Rectangle 41"/>
              <p:cNvSpPr>
                <a:spLocks noChangeArrowheads="1"/>
              </p:cNvSpPr>
              <p:nvPr/>
            </p:nvSpPr>
            <p:spPr bwMode="auto">
              <a:xfrm>
                <a:off x="4490" y="3089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S17-24</a:t>
                </a:r>
              </a:p>
            </p:txBody>
          </p:sp>
        </p:grpSp>
        <p:grpSp>
          <p:nvGrpSpPr>
            <p:cNvPr id="23570" name="Group 45"/>
            <p:cNvGrpSpPr>
              <a:grpSpLocks/>
            </p:cNvGrpSpPr>
            <p:nvPr/>
          </p:nvGrpSpPr>
          <p:grpSpPr bwMode="auto">
            <a:xfrm>
              <a:off x="4945" y="3032"/>
              <a:ext cx="565" cy="249"/>
              <a:chOff x="4945" y="3032"/>
              <a:chExt cx="565" cy="249"/>
            </a:xfrm>
          </p:grpSpPr>
          <p:sp>
            <p:nvSpPr>
              <p:cNvPr id="23643" name="Rectangle 43"/>
              <p:cNvSpPr>
                <a:spLocks noChangeArrowheads="1"/>
              </p:cNvSpPr>
              <p:nvPr/>
            </p:nvSpPr>
            <p:spPr bwMode="auto">
              <a:xfrm>
                <a:off x="4945" y="3032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" name="Rectangle 44"/>
              <p:cNvSpPr>
                <a:spLocks noChangeArrowheads="1"/>
              </p:cNvSpPr>
              <p:nvPr/>
            </p:nvSpPr>
            <p:spPr bwMode="auto">
              <a:xfrm>
                <a:off x="5033" y="3089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S17-24</a:t>
                </a:r>
              </a:p>
            </p:txBody>
          </p:sp>
        </p:grpSp>
        <p:grpSp>
          <p:nvGrpSpPr>
            <p:cNvPr id="23571" name="Group 48"/>
            <p:cNvGrpSpPr>
              <a:grpSpLocks/>
            </p:cNvGrpSpPr>
            <p:nvPr/>
          </p:nvGrpSpPr>
          <p:grpSpPr bwMode="auto">
            <a:xfrm>
              <a:off x="2773" y="3032"/>
              <a:ext cx="547" cy="249"/>
              <a:chOff x="2773" y="3032"/>
              <a:chExt cx="547" cy="249"/>
            </a:xfrm>
          </p:grpSpPr>
          <p:sp>
            <p:nvSpPr>
              <p:cNvPr id="23641" name="Rectangle 46"/>
              <p:cNvSpPr>
                <a:spLocks noChangeArrowheads="1"/>
              </p:cNvSpPr>
              <p:nvPr/>
            </p:nvSpPr>
            <p:spPr bwMode="auto">
              <a:xfrm>
                <a:off x="2773" y="3032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2" name="Rectangle 47"/>
              <p:cNvSpPr>
                <a:spLocks noChangeArrowheads="1"/>
              </p:cNvSpPr>
              <p:nvPr/>
            </p:nvSpPr>
            <p:spPr bwMode="auto">
              <a:xfrm>
                <a:off x="2862" y="3089"/>
                <a:ext cx="45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Novice</a:t>
                </a:r>
              </a:p>
            </p:txBody>
          </p:sp>
        </p:grpSp>
        <p:grpSp>
          <p:nvGrpSpPr>
            <p:cNvPr id="23572" name="Group 51"/>
            <p:cNvGrpSpPr>
              <a:grpSpLocks/>
            </p:cNvGrpSpPr>
            <p:nvPr/>
          </p:nvGrpSpPr>
          <p:grpSpPr bwMode="auto">
            <a:xfrm>
              <a:off x="3316" y="3289"/>
              <a:ext cx="565" cy="249"/>
              <a:chOff x="3316" y="3289"/>
              <a:chExt cx="565" cy="249"/>
            </a:xfrm>
          </p:grpSpPr>
          <p:sp>
            <p:nvSpPr>
              <p:cNvPr id="23639" name="Rectangle 49"/>
              <p:cNvSpPr>
                <a:spLocks noChangeArrowheads="1"/>
              </p:cNvSpPr>
              <p:nvPr/>
            </p:nvSpPr>
            <p:spPr bwMode="auto">
              <a:xfrm>
                <a:off x="3316" y="3289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0" name="Rectangle 50"/>
              <p:cNvSpPr>
                <a:spLocks noChangeArrowheads="1"/>
              </p:cNvSpPr>
              <p:nvPr/>
            </p:nvSpPr>
            <p:spPr bwMode="auto">
              <a:xfrm>
                <a:off x="3404" y="3346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S25-32</a:t>
                </a:r>
              </a:p>
            </p:txBody>
          </p:sp>
        </p:grpSp>
        <p:grpSp>
          <p:nvGrpSpPr>
            <p:cNvPr id="23573" name="Group 54"/>
            <p:cNvGrpSpPr>
              <a:grpSpLocks/>
            </p:cNvGrpSpPr>
            <p:nvPr/>
          </p:nvGrpSpPr>
          <p:grpSpPr bwMode="auto">
            <a:xfrm>
              <a:off x="3859" y="3289"/>
              <a:ext cx="565" cy="249"/>
              <a:chOff x="3859" y="3289"/>
              <a:chExt cx="565" cy="249"/>
            </a:xfrm>
          </p:grpSpPr>
          <p:sp>
            <p:nvSpPr>
              <p:cNvPr id="23637" name="Rectangle 52"/>
              <p:cNvSpPr>
                <a:spLocks noChangeArrowheads="1"/>
              </p:cNvSpPr>
              <p:nvPr/>
            </p:nvSpPr>
            <p:spPr bwMode="auto">
              <a:xfrm>
                <a:off x="3859" y="3289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8" name="Rectangle 53"/>
              <p:cNvSpPr>
                <a:spLocks noChangeArrowheads="1"/>
              </p:cNvSpPr>
              <p:nvPr/>
            </p:nvSpPr>
            <p:spPr bwMode="auto">
              <a:xfrm>
                <a:off x="3947" y="3346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S25-32</a:t>
                </a:r>
              </a:p>
            </p:txBody>
          </p:sp>
        </p:grpSp>
        <p:grpSp>
          <p:nvGrpSpPr>
            <p:cNvPr id="23574" name="Group 57"/>
            <p:cNvGrpSpPr>
              <a:grpSpLocks/>
            </p:cNvGrpSpPr>
            <p:nvPr/>
          </p:nvGrpSpPr>
          <p:grpSpPr bwMode="auto">
            <a:xfrm>
              <a:off x="4402" y="3289"/>
              <a:ext cx="565" cy="249"/>
              <a:chOff x="4402" y="3289"/>
              <a:chExt cx="565" cy="249"/>
            </a:xfrm>
          </p:grpSpPr>
          <p:sp>
            <p:nvSpPr>
              <p:cNvPr id="23635" name="Rectangle 55"/>
              <p:cNvSpPr>
                <a:spLocks noChangeArrowheads="1"/>
              </p:cNvSpPr>
              <p:nvPr/>
            </p:nvSpPr>
            <p:spPr bwMode="auto">
              <a:xfrm>
                <a:off x="4402" y="3289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6" name="Rectangle 56"/>
              <p:cNvSpPr>
                <a:spLocks noChangeArrowheads="1"/>
              </p:cNvSpPr>
              <p:nvPr/>
            </p:nvSpPr>
            <p:spPr bwMode="auto">
              <a:xfrm>
                <a:off x="4490" y="3346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S25-32</a:t>
                </a:r>
              </a:p>
            </p:txBody>
          </p:sp>
        </p:grpSp>
        <p:grpSp>
          <p:nvGrpSpPr>
            <p:cNvPr id="23575" name="Group 60"/>
            <p:cNvGrpSpPr>
              <a:grpSpLocks/>
            </p:cNvGrpSpPr>
            <p:nvPr/>
          </p:nvGrpSpPr>
          <p:grpSpPr bwMode="auto">
            <a:xfrm>
              <a:off x="4945" y="3289"/>
              <a:ext cx="565" cy="249"/>
              <a:chOff x="4945" y="3289"/>
              <a:chExt cx="565" cy="249"/>
            </a:xfrm>
          </p:grpSpPr>
          <p:sp>
            <p:nvSpPr>
              <p:cNvPr id="23633" name="Rectangle 58"/>
              <p:cNvSpPr>
                <a:spLocks noChangeArrowheads="1"/>
              </p:cNvSpPr>
              <p:nvPr/>
            </p:nvSpPr>
            <p:spPr bwMode="auto">
              <a:xfrm>
                <a:off x="4945" y="3289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4" name="Rectangle 59"/>
              <p:cNvSpPr>
                <a:spLocks noChangeArrowheads="1"/>
              </p:cNvSpPr>
              <p:nvPr/>
            </p:nvSpPr>
            <p:spPr bwMode="auto">
              <a:xfrm>
                <a:off x="5033" y="3346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S25-32</a:t>
                </a:r>
              </a:p>
            </p:txBody>
          </p:sp>
        </p:grpSp>
        <p:grpSp>
          <p:nvGrpSpPr>
            <p:cNvPr id="23576" name="Group 63"/>
            <p:cNvGrpSpPr>
              <a:grpSpLocks/>
            </p:cNvGrpSpPr>
            <p:nvPr/>
          </p:nvGrpSpPr>
          <p:grpSpPr bwMode="auto">
            <a:xfrm>
              <a:off x="2773" y="3289"/>
              <a:ext cx="535" cy="249"/>
              <a:chOff x="2773" y="3289"/>
              <a:chExt cx="535" cy="249"/>
            </a:xfrm>
          </p:grpSpPr>
          <p:sp>
            <p:nvSpPr>
              <p:cNvPr id="23631" name="Rectangle 61"/>
              <p:cNvSpPr>
                <a:spLocks noChangeArrowheads="1"/>
              </p:cNvSpPr>
              <p:nvPr/>
            </p:nvSpPr>
            <p:spPr bwMode="auto">
              <a:xfrm>
                <a:off x="2773" y="3289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2" name="Rectangle 62"/>
              <p:cNvSpPr>
                <a:spLocks noChangeArrowheads="1"/>
              </p:cNvSpPr>
              <p:nvPr/>
            </p:nvSpPr>
            <p:spPr bwMode="auto">
              <a:xfrm>
                <a:off x="2862" y="3346"/>
                <a:ext cx="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Expert</a:t>
                </a:r>
              </a:p>
            </p:txBody>
          </p:sp>
        </p:grpSp>
        <p:grpSp>
          <p:nvGrpSpPr>
            <p:cNvPr id="23577" name="Group 66"/>
            <p:cNvGrpSpPr>
              <a:grpSpLocks/>
            </p:cNvGrpSpPr>
            <p:nvPr/>
          </p:nvGrpSpPr>
          <p:grpSpPr bwMode="auto">
            <a:xfrm>
              <a:off x="3316" y="3546"/>
              <a:ext cx="565" cy="249"/>
              <a:chOff x="3316" y="3546"/>
              <a:chExt cx="565" cy="249"/>
            </a:xfrm>
          </p:grpSpPr>
          <p:sp>
            <p:nvSpPr>
              <p:cNvPr id="23629" name="Rectangle 64"/>
              <p:cNvSpPr>
                <a:spLocks noChangeArrowheads="1"/>
              </p:cNvSpPr>
              <p:nvPr/>
            </p:nvSpPr>
            <p:spPr bwMode="auto">
              <a:xfrm>
                <a:off x="3316" y="3546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0" name="Rectangle 65"/>
              <p:cNvSpPr>
                <a:spLocks noChangeArrowheads="1"/>
              </p:cNvSpPr>
              <p:nvPr/>
            </p:nvSpPr>
            <p:spPr bwMode="auto">
              <a:xfrm>
                <a:off x="3404" y="3603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S33-40</a:t>
                </a:r>
              </a:p>
            </p:txBody>
          </p:sp>
        </p:grpSp>
        <p:grpSp>
          <p:nvGrpSpPr>
            <p:cNvPr id="23578" name="Group 69"/>
            <p:cNvGrpSpPr>
              <a:grpSpLocks/>
            </p:cNvGrpSpPr>
            <p:nvPr/>
          </p:nvGrpSpPr>
          <p:grpSpPr bwMode="auto">
            <a:xfrm>
              <a:off x="3859" y="3546"/>
              <a:ext cx="565" cy="249"/>
              <a:chOff x="3859" y="3546"/>
              <a:chExt cx="565" cy="249"/>
            </a:xfrm>
          </p:grpSpPr>
          <p:sp>
            <p:nvSpPr>
              <p:cNvPr id="23627" name="Rectangle 67"/>
              <p:cNvSpPr>
                <a:spLocks noChangeArrowheads="1"/>
              </p:cNvSpPr>
              <p:nvPr/>
            </p:nvSpPr>
            <p:spPr bwMode="auto">
              <a:xfrm>
                <a:off x="3859" y="3546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8" name="Rectangle 68"/>
              <p:cNvSpPr>
                <a:spLocks noChangeArrowheads="1"/>
              </p:cNvSpPr>
              <p:nvPr/>
            </p:nvSpPr>
            <p:spPr bwMode="auto">
              <a:xfrm>
                <a:off x="3947" y="3603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S33-40</a:t>
                </a:r>
              </a:p>
            </p:txBody>
          </p:sp>
        </p:grpSp>
        <p:grpSp>
          <p:nvGrpSpPr>
            <p:cNvPr id="23579" name="Group 72"/>
            <p:cNvGrpSpPr>
              <a:grpSpLocks/>
            </p:cNvGrpSpPr>
            <p:nvPr/>
          </p:nvGrpSpPr>
          <p:grpSpPr bwMode="auto">
            <a:xfrm>
              <a:off x="4402" y="3546"/>
              <a:ext cx="565" cy="249"/>
              <a:chOff x="4402" y="3546"/>
              <a:chExt cx="565" cy="249"/>
            </a:xfrm>
          </p:grpSpPr>
          <p:sp>
            <p:nvSpPr>
              <p:cNvPr id="23625" name="Rectangle 70"/>
              <p:cNvSpPr>
                <a:spLocks noChangeArrowheads="1"/>
              </p:cNvSpPr>
              <p:nvPr/>
            </p:nvSpPr>
            <p:spPr bwMode="auto">
              <a:xfrm>
                <a:off x="4402" y="3546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6" name="Rectangle 71"/>
              <p:cNvSpPr>
                <a:spLocks noChangeArrowheads="1"/>
              </p:cNvSpPr>
              <p:nvPr/>
            </p:nvSpPr>
            <p:spPr bwMode="auto">
              <a:xfrm>
                <a:off x="4490" y="3603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S33-40</a:t>
                </a:r>
              </a:p>
            </p:txBody>
          </p:sp>
        </p:grpSp>
        <p:grpSp>
          <p:nvGrpSpPr>
            <p:cNvPr id="23580" name="Group 75"/>
            <p:cNvGrpSpPr>
              <a:grpSpLocks/>
            </p:cNvGrpSpPr>
            <p:nvPr/>
          </p:nvGrpSpPr>
          <p:grpSpPr bwMode="auto">
            <a:xfrm>
              <a:off x="4945" y="3546"/>
              <a:ext cx="565" cy="249"/>
              <a:chOff x="4945" y="3546"/>
              <a:chExt cx="565" cy="249"/>
            </a:xfrm>
          </p:grpSpPr>
          <p:sp>
            <p:nvSpPr>
              <p:cNvPr id="23623" name="Rectangle 73"/>
              <p:cNvSpPr>
                <a:spLocks noChangeArrowheads="1"/>
              </p:cNvSpPr>
              <p:nvPr/>
            </p:nvSpPr>
            <p:spPr bwMode="auto">
              <a:xfrm>
                <a:off x="4945" y="3546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4" name="Rectangle 74"/>
              <p:cNvSpPr>
                <a:spLocks noChangeArrowheads="1"/>
              </p:cNvSpPr>
              <p:nvPr/>
            </p:nvSpPr>
            <p:spPr bwMode="auto">
              <a:xfrm>
                <a:off x="5033" y="3603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S33-40</a:t>
                </a:r>
              </a:p>
            </p:txBody>
          </p:sp>
        </p:grpSp>
        <p:grpSp>
          <p:nvGrpSpPr>
            <p:cNvPr id="23581" name="Group 78"/>
            <p:cNvGrpSpPr>
              <a:grpSpLocks/>
            </p:cNvGrpSpPr>
            <p:nvPr/>
          </p:nvGrpSpPr>
          <p:grpSpPr bwMode="auto">
            <a:xfrm>
              <a:off x="2773" y="3546"/>
              <a:ext cx="547" cy="249"/>
              <a:chOff x="2773" y="3546"/>
              <a:chExt cx="547" cy="249"/>
            </a:xfrm>
          </p:grpSpPr>
          <p:sp>
            <p:nvSpPr>
              <p:cNvPr id="23621" name="Rectangle 76"/>
              <p:cNvSpPr>
                <a:spLocks noChangeArrowheads="1"/>
              </p:cNvSpPr>
              <p:nvPr/>
            </p:nvSpPr>
            <p:spPr bwMode="auto">
              <a:xfrm>
                <a:off x="2773" y="3546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2" name="Rectangle 77"/>
              <p:cNvSpPr>
                <a:spLocks noChangeArrowheads="1"/>
              </p:cNvSpPr>
              <p:nvPr/>
            </p:nvSpPr>
            <p:spPr bwMode="auto">
              <a:xfrm>
                <a:off x="2862" y="3603"/>
                <a:ext cx="45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Novice</a:t>
                </a:r>
              </a:p>
            </p:txBody>
          </p:sp>
        </p:grpSp>
        <p:grpSp>
          <p:nvGrpSpPr>
            <p:cNvPr id="23582" name="Group 81"/>
            <p:cNvGrpSpPr>
              <a:grpSpLocks/>
            </p:cNvGrpSpPr>
            <p:nvPr/>
          </p:nvGrpSpPr>
          <p:grpSpPr bwMode="auto">
            <a:xfrm>
              <a:off x="3316" y="3803"/>
              <a:ext cx="565" cy="249"/>
              <a:chOff x="3316" y="3803"/>
              <a:chExt cx="565" cy="249"/>
            </a:xfrm>
          </p:grpSpPr>
          <p:sp>
            <p:nvSpPr>
              <p:cNvPr id="23619" name="Rectangle 79"/>
              <p:cNvSpPr>
                <a:spLocks noChangeArrowheads="1"/>
              </p:cNvSpPr>
              <p:nvPr/>
            </p:nvSpPr>
            <p:spPr bwMode="auto">
              <a:xfrm>
                <a:off x="3316" y="3803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0" name="Rectangle 80"/>
              <p:cNvSpPr>
                <a:spLocks noChangeArrowheads="1"/>
              </p:cNvSpPr>
              <p:nvPr/>
            </p:nvSpPr>
            <p:spPr bwMode="auto">
              <a:xfrm>
                <a:off x="3404" y="3860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S40-48</a:t>
                </a:r>
              </a:p>
            </p:txBody>
          </p:sp>
        </p:grpSp>
        <p:grpSp>
          <p:nvGrpSpPr>
            <p:cNvPr id="23583" name="Group 84"/>
            <p:cNvGrpSpPr>
              <a:grpSpLocks/>
            </p:cNvGrpSpPr>
            <p:nvPr/>
          </p:nvGrpSpPr>
          <p:grpSpPr bwMode="auto">
            <a:xfrm>
              <a:off x="3859" y="3803"/>
              <a:ext cx="565" cy="249"/>
              <a:chOff x="3859" y="3803"/>
              <a:chExt cx="565" cy="249"/>
            </a:xfrm>
          </p:grpSpPr>
          <p:sp>
            <p:nvSpPr>
              <p:cNvPr id="23617" name="Rectangle 82"/>
              <p:cNvSpPr>
                <a:spLocks noChangeArrowheads="1"/>
              </p:cNvSpPr>
              <p:nvPr/>
            </p:nvSpPr>
            <p:spPr bwMode="auto">
              <a:xfrm>
                <a:off x="3859" y="3803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8" name="Rectangle 83"/>
              <p:cNvSpPr>
                <a:spLocks noChangeArrowheads="1"/>
              </p:cNvSpPr>
              <p:nvPr/>
            </p:nvSpPr>
            <p:spPr bwMode="auto">
              <a:xfrm>
                <a:off x="3947" y="3860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S40-48</a:t>
                </a:r>
              </a:p>
            </p:txBody>
          </p:sp>
        </p:grpSp>
        <p:grpSp>
          <p:nvGrpSpPr>
            <p:cNvPr id="23584" name="Group 87"/>
            <p:cNvGrpSpPr>
              <a:grpSpLocks/>
            </p:cNvGrpSpPr>
            <p:nvPr/>
          </p:nvGrpSpPr>
          <p:grpSpPr bwMode="auto">
            <a:xfrm>
              <a:off x="4402" y="3803"/>
              <a:ext cx="565" cy="249"/>
              <a:chOff x="4402" y="3803"/>
              <a:chExt cx="565" cy="249"/>
            </a:xfrm>
          </p:grpSpPr>
          <p:sp>
            <p:nvSpPr>
              <p:cNvPr id="23615" name="Rectangle 85"/>
              <p:cNvSpPr>
                <a:spLocks noChangeArrowheads="1"/>
              </p:cNvSpPr>
              <p:nvPr/>
            </p:nvSpPr>
            <p:spPr bwMode="auto">
              <a:xfrm>
                <a:off x="4402" y="3803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6" name="Rectangle 86"/>
              <p:cNvSpPr>
                <a:spLocks noChangeArrowheads="1"/>
              </p:cNvSpPr>
              <p:nvPr/>
            </p:nvSpPr>
            <p:spPr bwMode="auto">
              <a:xfrm>
                <a:off x="4490" y="3860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S40-48</a:t>
                </a:r>
              </a:p>
            </p:txBody>
          </p:sp>
        </p:grpSp>
        <p:grpSp>
          <p:nvGrpSpPr>
            <p:cNvPr id="23585" name="Group 90"/>
            <p:cNvGrpSpPr>
              <a:grpSpLocks/>
            </p:cNvGrpSpPr>
            <p:nvPr/>
          </p:nvGrpSpPr>
          <p:grpSpPr bwMode="auto">
            <a:xfrm>
              <a:off x="4945" y="3803"/>
              <a:ext cx="565" cy="249"/>
              <a:chOff x="4945" y="3803"/>
              <a:chExt cx="565" cy="249"/>
            </a:xfrm>
          </p:grpSpPr>
          <p:sp>
            <p:nvSpPr>
              <p:cNvPr id="23613" name="Rectangle 88"/>
              <p:cNvSpPr>
                <a:spLocks noChangeArrowheads="1"/>
              </p:cNvSpPr>
              <p:nvPr/>
            </p:nvSpPr>
            <p:spPr bwMode="auto">
              <a:xfrm>
                <a:off x="4945" y="3803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4" name="Rectangle 89"/>
              <p:cNvSpPr>
                <a:spLocks noChangeArrowheads="1"/>
              </p:cNvSpPr>
              <p:nvPr/>
            </p:nvSpPr>
            <p:spPr bwMode="auto">
              <a:xfrm>
                <a:off x="5033" y="3860"/>
                <a:ext cx="47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S40-48</a:t>
                </a:r>
              </a:p>
            </p:txBody>
          </p:sp>
        </p:grpSp>
        <p:grpSp>
          <p:nvGrpSpPr>
            <p:cNvPr id="23586" name="Group 93"/>
            <p:cNvGrpSpPr>
              <a:grpSpLocks/>
            </p:cNvGrpSpPr>
            <p:nvPr/>
          </p:nvGrpSpPr>
          <p:grpSpPr bwMode="auto">
            <a:xfrm>
              <a:off x="2773" y="3803"/>
              <a:ext cx="535" cy="249"/>
              <a:chOff x="2773" y="3803"/>
              <a:chExt cx="535" cy="249"/>
            </a:xfrm>
          </p:grpSpPr>
          <p:sp>
            <p:nvSpPr>
              <p:cNvPr id="23611" name="Rectangle 91"/>
              <p:cNvSpPr>
                <a:spLocks noChangeArrowheads="1"/>
              </p:cNvSpPr>
              <p:nvPr/>
            </p:nvSpPr>
            <p:spPr bwMode="auto">
              <a:xfrm>
                <a:off x="2773" y="3803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2" name="Rectangle 92"/>
              <p:cNvSpPr>
                <a:spLocks noChangeArrowheads="1"/>
              </p:cNvSpPr>
              <p:nvPr/>
            </p:nvSpPr>
            <p:spPr bwMode="auto">
              <a:xfrm>
                <a:off x="2862" y="3860"/>
                <a:ext cx="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Expert</a:t>
                </a:r>
              </a:p>
            </p:txBody>
          </p:sp>
        </p:grpSp>
        <p:sp>
          <p:nvSpPr>
            <p:cNvPr id="23587" name="Rectangle 94"/>
            <p:cNvSpPr>
              <a:spLocks noChangeArrowheads="1"/>
            </p:cNvSpPr>
            <p:nvPr/>
          </p:nvSpPr>
          <p:spPr bwMode="auto">
            <a:xfrm>
              <a:off x="2134" y="2518"/>
              <a:ext cx="625" cy="5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Rectangle 95"/>
            <p:cNvSpPr>
              <a:spLocks noChangeArrowheads="1"/>
            </p:cNvSpPr>
            <p:nvPr/>
          </p:nvSpPr>
          <p:spPr bwMode="auto">
            <a:xfrm>
              <a:off x="2134" y="3032"/>
              <a:ext cx="625" cy="5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96"/>
            <p:cNvSpPr>
              <a:spLocks noChangeArrowheads="1"/>
            </p:cNvSpPr>
            <p:nvPr/>
          </p:nvSpPr>
          <p:spPr bwMode="auto">
            <a:xfrm>
              <a:off x="2134" y="3546"/>
              <a:ext cx="625" cy="5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Rectangle 97"/>
            <p:cNvSpPr>
              <a:spLocks noChangeArrowheads="1"/>
            </p:cNvSpPr>
            <p:nvPr/>
          </p:nvSpPr>
          <p:spPr bwMode="auto">
            <a:xfrm>
              <a:off x="2324" y="2692"/>
              <a:ext cx="2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Full</a:t>
              </a:r>
            </a:p>
          </p:txBody>
        </p:sp>
        <p:sp>
          <p:nvSpPr>
            <p:cNvPr id="23591" name="Rectangle 98"/>
            <p:cNvSpPr>
              <a:spLocks noChangeArrowheads="1"/>
            </p:cNvSpPr>
            <p:nvPr/>
          </p:nvSpPr>
          <p:spPr bwMode="auto">
            <a:xfrm>
              <a:off x="2313" y="3190"/>
              <a:ext cx="4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Upper</a:t>
              </a:r>
            </a:p>
          </p:txBody>
        </p:sp>
        <p:sp>
          <p:nvSpPr>
            <p:cNvPr id="23592" name="Rectangle 99"/>
            <p:cNvSpPr>
              <a:spLocks noChangeArrowheads="1"/>
            </p:cNvSpPr>
            <p:nvPr/>
          </p:nvSpPr>
          <p:spPr bwMode="auto">
            <a:xfrm>
              <a:off x="2302" y="3704"/>
              <a:ext cx="4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Lower</a:t>
              </a:r>
            </a:p>
          </p:txBody>
        </p:sp>
        <p:grpSp>
          <p:nvGrpSpPr>
            <p:cNvPr id="23593" name="Group 102"/>
            <p:cNvGrpSpPr>
              <a:grpSpLocks/>
            </p:cNvGrpSpPr>
            <p:nvPr/>
          </p:nvGrpSpPr>
          <p:grpSpPr bwMode="auto">
            <a:xfrm>
              <a:off x="3316" y="2261"/>
              <a:ext cx="546" cy="249"/>
              <a:chOff x="3316" y="2261"/>
              <a:chExt cx="546" cy="249"/>
            </a:xfrm>
          </p:grpSpPr>
          <p:sp>
            <p:nvSpPr>
              <p:cNvPr id="23609" name="Rectangle 100"/>
              <p:cNvSpPr>
                <a:spLocks noChangeArrowheads="1"/>
              </p:cNvSpPr>
              <p:nvPr/>
            </p:nvSpPr>
            <p:spPr bwMode="auto">
              <a:xfrm>
                <a:off x="3316" y="2261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0" name="Rectangle 101"/>
              <p:cNvSpPr>
                <a:spLocks noChangeArrowheads="1"/>
              </p:cNvSpPr>
              <p:nvPr/>
            </p:nvSpPr>
            <p:spPr bwMode="auto">
              <a:xfrm>
                <a:off x="3404" y="2317"/>
                <a:ext cx="45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narrow</a:t>
                </a:r>
              </a:p>
            </p:txBody>
          </p:sp>
        </p:grpSp>
        <p:grpSp>
          <p:nvGrpSpPr>
            <p:cNvPr id="23594" name="Group 105"/>
            <p:cNvGrpSpPr>
              <a:grpSpLocks/>
            </p:cNvGrpSpPr>
            <p:nvPr/>
          </p:nvGrpSpPr>
          <p:grpSpPr bwMode="auto">
            <a:xfrm>
              <a:off x="3859" y="2261"/>
              <a:ext cx="535" cy="249"/>
              <a:chOff x="3859" y="2261"/>
              <a:chExt cx="535" cy="249"/>
            </a:xfrm>
          </p:grpSpPr>
          <p:sp>
            <p:nvSpPr>
              <p:cNvPr id="23607" name="Rectangle 103"/>
              <p:cNvSpPr>
                <a:spLocks noChangeArrowheads="1"/>
              </p:cNvSpPr>
              <p:nvPr/>
            </p:nvSpPr>
            <p:spPr bwMode="auto">
              <a:xfrm>
                <a:off x="3859" y="2261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8" name="Rectangle 104"/>
              <p:cNvSpPr>
                <a:spLocks noChangeArrowheads="1"/>
              </p:cNvSpPr>
              <p:nvPr/>
            </p:nvSpPr>
            <p:spPr bwMode="auto">
              <a:xfrm>
                <a:off x="3947" y="2317"/>
                <a:ext cx="3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wide</a:t>
                </a:r>
              </a:p>
            </p:txBody>
          </p:sp>
        </p:grpSp>
        <p:grpSp>
          <p:nvGrpSpPr>
            <p:cNvPr id="23595" name="Group 108"/>
            <p:cNvGrpSpPr>
              <a:grpSpLocks/>
            </p:cNvGrpSpPr>
            <p:nvPr/>
          </p:nvGrpSpPr>
          <p:grpSpPr bwMode="auto">
            <a:xfrm>
              <a:off x="4402" y="2261"/>
              <a:ext cx="546" cy="249"/>
              <a:chOff x="4402" y="2261"/>
              <a:chExt cx="546" cy="249"/>
            </a:xfrm>
          </p:grpSpPr>
          <p:sp>
            <p:nvSpPr>
              <p:cNvPr id="23605" name="Rectangle 106"/>
              <p:cNvSpPr>
                <a:spLocks noChangeArrowheads="1"/>
              </p:cNvSpPr>
              <p:nvPr/>
            </p:nvSpPr>
            <p:spPr bwMode="auto">
              <a:xfrm>
                <a:off x="4402" y="2261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6" name="Rectangle 107"/>
              <p:cNvSpPr>
                <a:spLocks noChangeArrowheads="1"/>
              </p:cNvSpPr>
              <p:nvPr/>
            </p:nvSpPr>
            <p:spPr bwMode="auto">
              <a:xfrm>
                <a:off x="4490" y="2317"/>
                <a:ext cx="45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narrow</a:t>
                </a:r>
              </a:p>
            </p:txBody>
          </p:sp>
        </p:grp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4945" y="2261"/>
              <a:ext cx="535" cy="249"/>
              <a:chOff x="4945" y="2261"/>
              <a:chExt cx="535" cy="249"/>
            </a:xfrm>
          </p:grpSpPr>
          <p:sp>
            <p:nvSpPr>
              <p:cNvPr id="23603" name="Rectangle 109"/>
              <p:cNvSpPr>
                <a:spLocks noChangeArrowheads="1"/>
              </p:cNvSpPr>
              <p:nvPr/>
            </p:nvSpPr>
            <p:spPr bwMode="auto">
              <a:xfrm>
                <a:off x="4945" y="2261"/>
                <a:ext cx="535" cy="2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4" name="Rectangle 110"/>
              <p:cNvSpPr>
                <a:spLocks noChangeArrowheads="1"/>
              </p:cNvSpPr>
              <p:nvPr/>
            </p:nvSpPr>
            <p:spPr bwMode="auto">
              <a:xfrm>
                <a:off x="5033" y="2317"/>
                <a:ext cx="3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wide</a:t>
                </a:r>
              </a:p>
            </p:txBody>
          </p:sp>
        </p:grpSp>
        <p:grpSp>
          <p:nvGrpSpPr>
            <p:cNvPr id="23597" name="Group 114"/>
            <p:cNvGrpSpPr>
              <a:grpSpLocks/>
            </p:cNvGrpSpPr>
            <p:nvPr/>
          </p:nvGrpSpPr>
          <p:grpSpPr bwMode="auto">
            <a:xfrm>
              <a:off x="3316" y="2068"/>
              <a:ext cx="1078" cy="234"/>
              <a:chOff x="3316" y="2068"/>
              <a:chExt cx="1078" cy="234"/>
            </a:xfrm>
          </p:grpSpPr>
          <p:sp>
            <p:nvSpPr>
              <p:cNvPr id="23601" name="Rectangle 112"/>
              <p:cNvSpPr>
                <a:spLocks noChangeArrowheads="1"/>
              </p:cNvSpPr>
              <p:nvPr/>
            </p:nvSpPr>
            <p:spPr bwMode="auto">
              <a:xfrm>
                <a:off x="3316" y="2068"/>
                <a:ext cx="1078" cy="18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2" name="Rectangle 113"/>
              <p:cNvSpPr>
                <a:spLocks noChangeArrowheads="1"/>
              </p:cNvSpPr>
              <p:nvPr/>
            </p:nvSpPr>
            <p:spPr bwMode="auto">
              <a:xfrm>
                <a:off x="3497" y="2110"/>
                <a:ext cx="61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Truncated</a:t>
                </a:r>
              </a:p>
            </p:txBody>
          </p:sp>
        </p:grpSp>
        <p:grpSp>
          <p:nvGrpSpPr>
            <p:cNvPr id="23598" name="Group 117"/>
            <p:cNvGrpSpPr>
              <a:grpSpLocks/>
            </p:cNvGrpSpPr>
            <p:nvPr/>
          </p:nvGrpSpPr>
          <p:grpSpPr bwMode="auto">
            <a:xfrm>
              <a:off x="4402" y="2068"/>
              <a:ext cx="1078" cy="234"/>
              <a:chOff x="4402" y="2068"/>
              <a:chExt cx="1078" cy="234"/>
            </a:xfrm>
          </p:grpSpPr>
          <p:sp>
            <p:nvSpPr>
              <p:cNvPr id="23599" name="Rectangle 115"/>
              <p:cNvSpPr>
                <a:spLocks noChangeArrowheads="1"/>
              </p:cNvSpPr>
              <p:nvPr/>
            </p:nvSpPr>
            <p:spPr bwMode="auto">
              <a:xfrm>
                <a:off x="4402" y="2068"/>
                <a:ext cx="1078" cy="18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0" name="Rectangle 116"/>
              <p:cNvSpPr>
                <a:spLocks noChangeArrowheads="1"/>
              </p:cNvSpPr>
              <p:nvPr/>
            </p:nvSpPr>
            <p:spPr bwMode="auto">
              <a:xfrm>
                <a:off x="4583" y="2110"/>
                <a:ext cx="82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>
                    <a:latin typeface="Arial" charset="0"/>
                  </a:rPr>
                  <a:t>Not Truncated</a:t>
                </a: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Statistical 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3086100" cy="665162"/>
          </a:xfrm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Scanning speed </a:t>
            </a:r>
          </a:p>
          <a:p>
            <a:pPr marL="0" indent="0" eaLnBrk="1" hangingPunct="1"/>
            <a:endParaRPr lang="en-US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71775" y="1628775"/>
            <a:ext cx="5930900" cy="501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i="1">
                <a:latin typeface="Arial" charset="0"/>
              </a:rPr>
              <a:t>                                    F-ratio.	p</a:t>
            </a:r>
            <a:endParaRPr lang="en-US" sz="2000">
              <a:latin typeface="Arial" charset="0"/>
            </a:endParaRP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latin typeface="Arial" charset="0"/>
              </a:rPr>
              <a:t>Range delimeter (R)	2.2*	&lt;0.5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Truncation (T)	0.4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latin typeface="Arial" charset="0"/>
              </a:rPr>
              <a:t>Experience (E)	5.5*	&lt;0.5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latin typeface="Arial" charset="0"/>
              </a:rPr>
              <a:t>Menu Span (S)	216.0**	&lt;0.01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RxT	0.0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RxE	1.0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RxS	3.0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TxE	1.1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Trunc. X Span	14.8*	&lt;0.5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ExS	1.0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RxTxE	0.0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RxTxS	1.0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RxExS	1.7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TxExS	0.3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RxTxExS	0.5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Statistical results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8313" y="1412875"/>
            <a:ext cx="8429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90000"/>
              </a:spcBef>
            </a:pPr>
            <a:r>
              <a:rPr lang="en-US" sz="2000" b="1">
                <a:latin typeface="Times New Roman" pitchFamily="18" charset="0"/>
              </a:rPr>
              <a:t>Scanning speed: </a:t>
            </a:r>
          </a:p>
          <a:p>
            <a:pPr marL="285750" lvl="1" indent="-1714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Truncation x Span			Main effects (means)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endParaRPr lang="en-US" sz="2000">
              <a:latin typeface="Times New Roman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ct val="90000"/>
              </a:spcBef>
            </a:pPr>
            <a:r>
              <a:rPr lang="en-US" sz="2000" b="1">
                <a:latin typeface="Times New Roman" pitchFamily="18" charset="0"/>
              </a:rPr>
              <a:t>Results on Selection time</a:t>
            </a:r>
          </a:p>
          <a:p>
            <a:pPr marL="285750" lvl="1" indent="-1714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Full range delimiters slowest</a:t>
            </a:r>
          </a:p>
          <a:p>
            <a:pPr marL="285750" lvl="1" indent="-1714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Truncation has very minor effect on time: ignore</a:t>
            </a:r>
          </a:p>
          <a:p>
            <a:pPr marL="285750" lvl="1" indent="-1714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Narrow span menus are slowest</a:t>
            </a:r>
          </a:p>
          <a:p>
            <a:pPr marL="285750" lvl="1" indent="-1714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Novices are slower</a:t>
            </a:r>
          </a:p>
        </p:txBody>
      </p:sp>
      <p:grpSp>
        <p:nvGrpSpPr>
          <p:cNvPr id="25604" name="Group 20"/>
          <p:cNvGrpSpPr>
            <a:grpSpLocks/>
          </p:cNvGrpSpPr>
          <p:nvPr/>
        </p:nvGrpSpPr>
        <p:grpSpPr bwMode="auto">
          <a:xfrm>
            <a:off x="728663" y="2387600"/>
            <a:ext cx="3340100" cy="1914525"/>
            <a:chOff x="452" y="1214"/>
            <a:chExt cx="2104" cy="1206"/>
          </a:xfrm>
        </p:grpSpPr>
        <p:grpSp>
          <p:nvGrpSpPr>
            <p:cNvPr id="25608" name="Group 6"/>
            <p:cNvGrpSpPr>
              <a:grpSpLocks/>
            </p:cNvGrpSpPr>
            <p:nvPr/>
          </p:nvGrpSpPr>
          <p:grpSpPr bwMode="auto">
            <a:xfrm>
              <a:off x="1020" y="1242"/>
              <a:ext cx="1086" cy="930"/>
              <a:chOff x="1020" y="1242"/>
              <a:chExt cx="1086" cy="930"/>
            </a:xfrm>
          </p:grpSpPr>
          <p:sp>
            <p:nvSpPr>
              <p:cNvPr id="25622" name="Line 4"/>
              <p:cNvSpPr>
                <a:spLocks noChangeShapeType="1"/>
              </p:cNvSpPr>
              <p:nvPr/>
            </p:nvSpPr>
            <p:spPr bwMode="auto">
              <a:xfrm>
                <a:off x="1020" y="1242"/>
                <a:ext cx="0" cy="9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Line 5"/>
              <p:cNvSpPr>
                <a:spLocks noChangeShapeType="1"/>
              </p:cNvSpPr>
              <p:nvPr/>
            </p:nvSpPr>
            <p:spPr bwMode="auto">
              <a:xfrm flipH="1">
                <a:off x="1026" y="2172"/>
                <a:ext cx="10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09" name="Rectangle 7"/>
            <p:cNvSpPr>
              <a:spLocks noChangeArrowheads="1"/>
            </p:cNvSpPr>
            <p:nvPr/>
          </p:nvSpPr>
          <p:spPr bwMode="auto">
            <a:xfrm>
              <a:off x="452" y="1664"/>
              <a:ext cx="4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speed</a:t>
              </a:r>
            </a:p>
          </p:txBody>
        </p:sp>
        <p:sp>
          <p:nvSpPr>
            <p:cNvPr id="25610" name="Rectangle 8"/>
            <p:cNvSpPr>
              <a:spLocks noChangeArrowheads="1"/>
            </p:cNvSpPr>
            <p:nvPr/>
          </p:nvSpPr>
          <p:spPr bwMode="auto">
            <a:xfrm>
              <a:off x="830" y="2036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4</a:t>
              </a:r>
            </a:p>
          </p:txBody>
        </p:sp>
        <p:sp>
          <p:nvSpPr>
            <p:cNvPr id="25611" name="Rectangle 9"/>
            <p:cNvSpPr>
              <a:spLocks noChangeArrowheads="1"/>
            </p:cNvSpPr>
            <p:nvPr/>
          </p:nvSpPr>
          <p:spPr bwMode="auto">
            <a:xfrm>
              <a:off x="824" y="1214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25612" name="Rectangle 10"/>
            <p:cNvSpPr>
              <a:spLocks noChangeArrowheads="1"/>
            </p:cNvSpPr>
            <p:nvPr/>
          </p:nvSpPr>
          <p:spPr bwMode="auto">
            <a:xfrm>
              <a:off x="1058" y="2210"/>
              <a:ext cx="34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wide</a:t>
              </a:r>
            </a:p>
          </p:txBody>
        </p:sp>
        <p:sp>
          <p:nvSpPr>
            <p:cNvPr id="25613" name="Rectangle 11"/>
            <p:cNvSpPr>
              <a:spLocks noChangeArrowheads="1"/>
            </p:cNvSpPr>
            <p:nvPr/>
          </p:nvSpPr>
          <p:spPr bwMode="auto">
            <a:xfrm>
              <a:off x="1670" y="2228"/>
              <a:ext cx="4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narrow</a:t>
              </a:r>
            </a:p>
          </p:txBody>
        </p:sp>
        <p:sp>
          <p:nvSpPr>
            <p:cNvPr id="25614" name="Oval 12"/>
            <p:cNvSpPr>
              <a:spLocks noChangeArrowheads="1"/>
            </p:cNvSpPr>
            <p:nvPr/>
          </p:nvSpPr>
          <p:spPr bwMode="auto">
            <a:xfrm flipH="1">
              <a:off x="1236" y="1974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Oval 13"/>
            <p:cNvSpPr>
              <a:spLocks noChangeArrowheads="1"/>
            </p:cNvSpPr>
            <p:nvPr/>
          </p:nvSpPr>
          <p:spPr bwMode="auto">
            <a:xfrm flipH="1">
              <a:off x="1890" y="1464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Rectangle 14"/>
            <p:cNvSpPr>
              <a:spLocks noChangeArrowheads="1"/>
            </p:cNvSpPr>
            <p:nvPr/>
          </p:nvSpPr>
          <p:spPr bwMode="auto">
            <a:xfrm>
              <a:off x="1790" y="1559"/>
              <a:ext cx="7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200" i="1">
                  <a:latin typeface="Arial" charset="0"/>
                </a:rPr>
                <a:t>not truncated</a:t>
              </a:r>
            </a:p>
          </p:txBody>
        </p:sp>
        <p:sp>
          <p:nvSpPr>
            <p:cNvPr id="25617" name="Line 15"/>
            <p:cNvSpPr>
              <a:spLocks noChangeShapeType="1"/>
            </p:cNvSpPr>
            <p:nvPr/>
          </p:nvSpPr>
          <p:spPr bwMode="auto">
            <a:xfrm flipV="1">
              <a:off x="1224" y="1464"/>
              <a:ext cx="666" cy="5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Oval 16"/>
            <p:cNvSpPr>
              <a:spLocks noChangeArrowheads="1"/>
            </p:cNvSpPr>
            <p:nvPr/>
          </p:nvSpPr>
          <p:spPr bwMode="auto">
            <a:xfrm flipH="1">
              <a:off x="1236" y="2034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Oval 17"/>
            <p:cNvSpPr>
              <a:spLocks noChangeArrowheads="1"/>
            </p:cNvSpPr>
            <p:nvPr/>
          </p:nvSpPr>
          <p:spPr bwMode="auto">
            <a:xfrm flipH="1">
              <a:off x="1890" y="1380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Rectangle 18"/>
            <p:cNvSpPr>
              <a:spLocks noChangeArrowheads="1"/>
            </p:cNvSpPr>
            <p:nvPr/>
          </p:nvSpPr>
          <p:spPr bwMode="auto">
            <a:xfrm>
              <a:off x="1262" y="1355"/>
              <a:ext cx="5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i="1">
                  <a:latin typeface="Arial" charset="0"/>
                </a:rPr>
                <a:t>truncated</a:t>
              </a:r>
            </a:p>
          </p:txBody>
        </p:sp>
        <p:sp>
          <p:nvSpPr>
            <p:cNvPr id="25621" name="Line 19"/>
            <p:cNvSpPr>
              <a:spLocks noChangeShapeType="1"/>
            </p:cNvSpPr>
            <p:nvPr/>
          </p:nvSpPr>
          <p:spPr bwMode="auto">
            <a:xfrm flipV="1">
              <a:off x="1236" y="1368"/>
              <a:ext cx="654" cy="6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5" name="Rectangle 21"/>
          <p:cNvSpPr>
            <a:spLocks noChangeArrowheads="1"/>
          </p:cNvSpPr>
          <p:nvPr/>
        </p:nvSpPr>
        <p:spPr bwMode="auto">
          <a:xfrm>
            <a:off x="4919663" y="2330450"/>
            <a:ext cx="34115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	Full	Lower	Upper</a:t>
            </a:r>
          </a:p>
          <a:p>
            <a:pPr eaLnBrk="0" hangingPunct="0"/>
            <a:r>
              <a:rPr lang="en-US" sz="1400">
                <a:latin typeface="Arial" charset="0"/>
              </a:rPr>
              <a:t>Full	----	1.15*	1.31*</a:t>
            </a:r>
          </a:p>
          <a:p>
            <a:pPr eaLnBrk="0" hangingPunct="0"/>
            <a:r>
              <a:rPr lang="en-US" sz="1400">
                <a:latin typeface="Arial" charset="0"/>
              </a:rPr>
              <a:t>Lower		----	0.16</a:t>
            </a:r>
          </a:p>
          <a:p>
            <a:pPr eaLnBrk="0" hangingPunct="0"/>
            <a:r>
              <a:rPr lang="en-US" sz="1400">
                <a:latin typeface="Arial" charset="0"/>
              </a:rPr>
              <a:t>Upper			----</a:t>
            </a:r>
          </a:p>
          <a:p>
            <a:pPr eaLnBrk="0" hangingPunct="0"/>
            <a:endParaRPr lang="en-US" sz="1400">
              <a:latin typeface="Arial" charset="0"/>
            </a:endParaRPr>
          </a:p>
          <a:p>
            <a:pPr eaLnBrk="0" hangingPunct="0"/>
            <a:r>
              <a:rPr lang="en-US" sz="1400">
                <a:latin typeface="Arial" charset="0"/>
              </a:rPr>
              <a:t>Span:	  Wide	4.35</a:t>
            </a:r>
          </a:p>
          <a:p>
            <a:pPr eaLnBrk="0" hangingPunct="0"/>
            <a:r>
              <a:rPr lang="en-US" sz="1400">
                <a:latin typeface="Arial" charset="0"/>
              </a:rPr>
              <a:t>	  Narrow	5.54</a:t>
            </a:r>
          </a:p>
          <a:p>
            <a:pPr eaLnBrk="0" hangingPunct="0"/>
            <a:endParaRPr lang="en-US" sz="1400">
              <a:latin typeface="Arial" charset="0"/>
            </a:endParaRPr>
          </a:p>
          <a:p>
            <a:pPr eaLnBrk="0" hangingPunct="0"/>
            <a:r>
              <a:rPr lang="en-US" sz="1400">
                <a:latin typeface="Arial" charset="0"/>
              </a:rPr>
              <a:t>Experience	  Novice	5.44</a:t>
            </a:r>
          </a:p>
          <a:p>
            <a:pPr eaLnBrk="0" hangingPunct="0"/>
            <a:r>
              <a:rPr lang="en-US" sz="1400">
                <a:latin typeface="Arial" charset="0"/>
              </a:rPr>
              <a:t>	  Expert	4.36</a:t>
            </a:r>
          </a:p>
          <a:p>
            <a:pPr eaLnBrk="0" hangingPunct="0"/>
            <a:r>
              <a:rPr lang="en-US" sz="1400">
                <a:latin typeface="Arial" charset="0"/>
              </a:rPr>
              <a:t>		</a:t>
            </a:r>
          </a:p>
        </p:txBody>
      </p:sp>
      <p:sp>
        <p:nvSpPr>
          <p:cNvPr id="25606" name="Line 22"/>
          <p:cNvSpPr>
            <a:spLocks noChangeShapeType="1"/>
          </p:cNvSpPr>
          <p:nvPr/>
        </p:nvSpPr>
        <p:spPr bwMode="auto">
          <a:xfrm>
            <a:off x="5021263" y="3927475"/>
            <a:ext cx="323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23"/>
          <p:cNvSpPr>
            <a:spLocks noChangeShapeType="1"/>
          </p:cNvSpPr>
          <p:nvPr/>
        </p:nvSpPr>
        <p:spPr bwMode="auto">
          <a:xfrm>
            <a:off x="5030788" y="3317875"/>
            <a:ext cx="323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Statistical results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1865313" cy="623887"/>
          </a:xfrm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Error rate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74875" y="1363663"/>
            <a:ext cx="59309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i="1">
                <a:latin typeface="Arial" charset="0"/>
              </a:rPr>
              <a:t>                                    F-ratio.	p</a:t>
            </a:r>
            <a:endParaRPr lang="en-US" sz="2000">
              <a:latin typeface="Arial" charset="0"/>
            </a:endParaRP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latin typeface="Arial" charset="0"/>
              </a:rPr>
              <a:t>Range delimeter (R)	3.7*	&lt;0.5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Truncation (T)	2.7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latin typeface="Arial" charset="0"/>
              </a:rPr>
              <a:t>Experience (E)	5.6*	&lt;0.5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latin typeface="Arial" charset="0"/>
              </a:rPr>
              <a:t>Menu Span (S)	77.9**	&lt;0.01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RxT	1.1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latin typeface="Arial" charset="0"/>
              </a:rPr>
              <a:t>RxE	4.7*	 &lt;0.5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 b="1">
                <a:latin typeface="Arial" charset="0"/>
              </a:rPr>
              <a:t>RxS	5.4*	 &lt;0.5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TxE	1.2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TxS	1.5	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ExS	2.0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RxTxE	0.5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RxTxS	1.6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RxExS	1.4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TxExS	0.1</a:t>
            </a:r>
          </a:p>
          <a:p>
            <a:pPr eaLnBrk="0" hangingPunct="0">
              <a:tabLst>
                <a:tab pos="2743200" algn="dec"/>
                <a:tab pos="3943350" algn="dec"/>
              </a:tabLst>
            </a:pPr>
            <a:r>
              <a:rPr lang="en-US" sz="2000">
                <a:latin typeface="Arial" charset="0"/>
              </a:rPr>
              <a:t>RxTxExS	0.1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Statistical results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Error rates</a:t>
            </a:r>
          </a:p>
          <a:p>
            <a:pPr marL="0" indent="0" eaLnBrk="1" hangingPunct="1"/>
            <a:r>
              <a:rPr lang="en-US" smtClean="0"/>
              <a:t>Range x Experience		Range x Span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</a:rPr>
              <a:t>Results on Errors</a:t>
            </a:r>
          </a:p>
          <a:p>
            <a:pPr lvl="1" eaLnBrk="1" hangingPunct="1"/>
            <a:r>
              <a:rPr lang="en-US" smtClean="0"/>
              <a:t>more errors with lower range delimiters at narrow span</a:t>
            </a:r>
          </a:p>
          <a:p>
            <a:pPr lvl="1" eaLnBrk="1" hangingPunct="1"/>
            <a:r>
              <a:rPr lang="en-US" smtClean="0"/>
              <a:t>truncation has no effect on errors</a:t>
            </a:r>
          </a:p>
          <a:p>
            <a:pPr lvl="1" eaLnBrk="1" hangingPunct="1"/>
            <a:r>
              <a:rPr lang="en-US" smtClean="0"/>
              <a:t>novices have more errors at lower range delimiter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03575" y="3141663"/>
            <a:ext cx="12160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200" i="1">
                <a:latin typeface="Arial" charset="0"/>
              </a:rPr>
              <a:t>novice</a:t>
            </a:r>
          </a:p>
        </p:txBody>
      </p:sp>
      <p:grpSp>
        <p:nvGrpSpPr>
          <p:cNvPr id="27653" name="Group 24"/>
          <p:cNvGrpSpPr>
            <a:grpSpLocks/>
          </p:cNvGrpSpPr>
          <p:nvPr/>
        </p:nvGrpSpPr>
        <p:grpSpPr bwMode="auto">
          <a:xfrm>
            <a:off x="395288" y="2781300"/>
            <a:ext cx="3238500" cy="1933575"/>
            <a:chOff x="374" y="1166"/>
            <a:chExt cx="2040" cy="1218"/>
          </a:xfrm>
        </p:grpSpPr>
        <p:grpSp>
          <p:nvGrpSpPr>
            <p:cNvPr id="27674" name="Group 7"/>
            <p:cNvGrpSpPr>
              <a:grpSpLocks/>
            </p:cNvGrpSpPr>
            <p:nvPr/>
          </p:nvGrpSpPr>
          <p:grpSpPr bwMode="auto">
            <a:xfrm>
              <a:off x="816" y="1194"/>
              <a:ext cx="1506" cy="930"/>
              <a:chOff x="816" y="1194"/>
              <a:chExt cx="1506" cy="930"/>
            </a:xfrm>
          </p:grpSpPr>
          <p:sp>
            <p:nvSpPr>
              <p:cNvPr id="27691" name="Line 5"/>
              <p:cNvSpPr>
                <a:spLocks noChangeShapeType="1"/>
              </p:cNvSpPr>
              <p:nvPr/>
            </p:nvSpPr>
            <p:spPr bwMode="auto">
              <a:xfrm>
                <a:off x="816" y="1194"/>
                <a:ext cx="0" cy="9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2" name="Line 6"/>
              <p:cNvSpPr>
                <a:spLocks noChangeShapeType="1"/>
              </p:cNvSpPr>
              <p:nvPr/>
            </p:nvSpPr>
            <p:spPr bwMode="auto">
              <a:xfrm flipH="1">
                <a:off x="824" y="2124"/>
                <a:ext cx="14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5" name="Rectangle 8"/>
            <p:cNvSpPr>
              <a:spLocks noChangeArrowheads="1"/>
            </p:cNvSpPr>
            <p:nvPr/>
          </p:nvSpPr>
          <p:spPr bwMode="auto">
            <a:xfrm>
              <a:off x="374" y="1622"/>
              <a:ext cx="4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errors</a:t>
              </a:r>
            </a:p>
          </p:txBody>
        </p:sp>
        <p:sp>
          <p:nvSpPr>
            <p:cNvPr id="27676" name="Rectangle 9"/>
            <p:cNvSpPr>
              <a:spLocks noChangeArrowheads="1"/>
            </p:cNvSpPr>
            <p:nvPr/>
          </p:nvSpPr>
          <p:spPr bwMode="auto">
            <a:xfrm>
              <a:off x="626" y="1988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0</a:t>
              </a:r>
            </a:p>
          </p:txBody>
        </p:sp>
        <p:sp>
          <p:nvSpPr>
            <p:cNvPr id="27677" name="Rectangle 10"/>
            <p:cNvSpPr>
              <a:spLocks noChangeArrowheads="1"/>
            </p:cNvSpPr>
            <p:nvPr/>
          </p:nvSpPr>
          <p:spPr bwMode="auto">
            <a:xfrm>
              <a:off x="620" y="1166"/>
              <a:ext cx="2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16</a:t>
              </a:r>
            </a:p>
          </p:txBody>
        </p:sp>
        <p:sp>
          <p:nvSpPr>
            <p:cNvPr id="27678" name="Rectangle 11"/>
            <p:cNvSpPr>
              <a:spLocks noChangeArrowheads="1"/>
            </p:cNvSpPr>
            <p:nvPr/>
          </p:nvSpPr>
          <p:spPr bwMode="auto">
            <a:xfrm>
              <a:off x="854" y="2162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full</a:t>
              </a:r>
            </a:p>
          </p:txBody>
        </p:sp>
        <p:sp>
          <p:nvSpPr>
            <p:cNvPr id="27679" name="Rectangle 12"/>
            <p:cNvSpPr>
              <a:spLocks noChangeArrowheads="1"/>
            </p:cNvSpPr>
            <p:nvPr/>
          </p:nvSpPr>
          <p:spPr bwMode="auto">
            <a:xfrm>
              <a:off x="1466" y="2180"/>
              <a:ext cx="4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upper</a:t>
              </a:r>
            </a:p>
          </p:txBody>
        </p:sp>
        <p:sp>
          <p:nvSpPr>
            <p:cNvPr id="27680" name="Oval 13"/>
            <p:cNvSpPr>
              <a:spLocks noChangeArrowheads="1"/>
            </p:cNvSpPr>
            <p:nvPr/>
          </p:nvSpPr>
          <p:spPr bwMode="auto">
            <a:xfrm flipH="1">
              <a:off x="1008" y="1818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Oval 14"/>
            <p:cNvSpPr>
              <a:spLocks noChangeArrowheads="1"/>
            </p:cNvSpPr>
            <p:nvPr/>
          </p:nvSpPr>
          <p:spPr bwMode="auto">
            <a:xfrm flipH="1">
              <a:off x="1650" y="1890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Line 15"/>
            <p:cNvSpPr>
              <a:spLocks noChangeShapeType="1"/>
            </p:cNvSpPr>
            <p:nvPr/>
          </p:nvSpPr>
          <p:spPr bwMode="auto">
            <a:xfrm>
              <a:off x="1008" y="1812"/>
              <a:ext cx="642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Oval 16"/>
            <p:cNvSpPr>
              <a:spLocks noChangeArrowheads="1"/>
            </p:cNvSpPr>
            <p:nvPr/>
          </p:nvSpPr>
          <p:spPr bwMode="auto">
            <a:xfrm flipH="1">
              <a:off x="1008" y="1728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17"/>
            <p:cNvSpPr>
              <a:spLocks noChangeArrowheads="1"/>
            </p:cNvSpPr>
            <p:nvPr/>
          </p:nvSpPr>
          <p:spPr bwMode="auto">
            <a:xfrm flipH="1">
              <a:off x="2190" y="1368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Rectangle 18"/>
            <p:cNvSpPr>
              <a:spLocks noChangeArrowheads="1"/>
            </p:cNvSpPr>
            <p:nvPr/>
          </p:nvSpPr>
          <p:spPr bwMode="auto">
            <a:xfrm>
              <a:off x="1826" y="1919"/>
              <a:ext cx="38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i="1">
                  <a:latin typeface="Arial" charset="0"/>
                </a:rPr>
                <a:t>expert</a:t>
              </a:r>
            </a:p>
          </p:txBody>
        </p:sp>
        <p:sp>
          <p:nvSpPr>
            <p:cNvPr id="27686" name="Rectangle 19"/>
            <p:cNvSpPr>
              <a:spLocks noChangeArrowheads="1"/>
            </p:cNvSpPr>
            <p:nvPr/>
          </p:nvSpPr>
          <p:spPr bwMode="auto">
            <a:xfrm>
              <a:off x="2030" y="219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lower</a:t>
              </a:r>
            </a:p>
          </p:txBody>
        </p:sp>
        <p:sp>
          <p:nvSpPr>
            <p:cNvPr id="27687" name="Line 20"/>
            <p:cNvSpPr>
              <a:spLocks noChangeShapeType="1"/>
            </p:cNvSpPr>
            <p:nvPr/>
          </p:nvSpPr>
          <p:spPr bwMode="auto">
            <a:xfrm flipV="1">
              <a:off x="1662" y="1356"/>
              <a:ext cx="534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Line 21"/>
            <p:cNvSpPr>
              <a:spLocks noChangeShapeType="1"/>
            </p:cNvSpPr>
            <p:nvPr/>
          </p:nvSpPr>
          <p:spPr bwMode="auto">
            <a:xfrm>
              <a:off x="1014" y="1740"/>
              <a:ext cx="636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Line 22"/>
            <p:cNvSpPr>
              <a:spLocks noChangeShapeType="1"/>
            </p:cNvSpPr>
            <p:nvPr/>
          </p:nvSpPr>
          <p:spPr bwMode="auto">
            <a:xfrm>
              <a:off x="1656" y="1896"/>
              <a:ext cx="53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Oval 23"/>
            <p:cNvSpPr>
              <a:spLocks noChangeArrowheads="1"/>
            </p:cNvSpPr>
            <p:nvPr/>
          </p:nvSpPr>
          <p:spPr bwMode="auto">
            <a:xfrm flipH="1">
              <a:off x="2190" y="1896"/>
              <a:ext cx="6" cy="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4" name="Group 27"/>
          <p:cNvGrpSpPr>
            <a:grpSpLocks/>
          </p:cNvGrpSpPr>
          <p:nvPr/>
        </p:nvGrpSpPr>
        <p:grpSpPr bwMode="auto">
          <a:xfrm>
            <a:off x="5783263" y="2863850"/>
            <a:ext cx="1724025" cy="1476375"/>
            <a:chOff x="3768" y="1218"/>
            <a:chExt cx="1086" cy="930"/>
          </a:xfrm>
        </p:grpSpPr>
        <p:sp>
          <p:nvSpPr>
            <p:cNvPr id="27672" name="Line 25"/>
            <p:cNvSpPr>
              <a:spLocks noChangeShapeType="1"/>
            </p:cNvSpPr>
            <p:nvPr/>
          </p:nvSpPr>
          <p:spPr bwMode="auto">
            <a:xfrm>
              <a:off x="3768" y="1218"/>
              <a:ext cx="0" cy="9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Line 26"/>
            <p:cNvSpPr>
              <a:spLocks noChangeShapeType="1"/>
            </p:cNvSpPr>
            <p:nvPr/>
          </p:nvSpPr>
          <p:spPr bwMode="auto">
            <a:xfrm flipH="1">
              <a:off x="3774" y="2148"/>
              <a:ext cx="1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28"/>
          <p:cNvSpPr>
            <a:spLocks noChangeArrowheads="1"/>
          </p:cNvSpPr>
          <p:nvPr/>
        </p:nvSpPr>
        <p:spPr bwMode="auto">
          <a:xfrm>
            <a:off x="4881563" y="3533775"/>
            <a:ext cx="64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errors</a:t>
            </a:r>
          </a:p>
        </p:txBody>
      </p:sp>
      <p:sp>
        <p:nvSpPr>
          <p:cNvPr id="27656" name="Rectangle 29"/>
          <p:cNvSpPr>
            <a:spLocks noChangeArrowheads="1"/>
          </p:cNvSpPr>
          <p:nvPr/>
        </p:nvSpPr>
        <p:spPr bwMode="auto">
          <a:xfrm>
            <a:off x="5481638" y="41243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27657" name="Rectangle 30"/>
          <p:cNvSpPr>
            <a:spLocks noChangeArrowheads="1"/>
          </p:cNvSpPr>
          <p:nvPr/>
        </p:nvSpPr>
        <p:spPr bwMode="auto">
          <a:xfrm>
            <a:off x="5472113" y="2819400"/>
            <a:ext cx="382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16</a:t>
            </a:r>
          </a:p>
        </p:txBody>
      </p:sp>
      <p:sp>
        <p:nvSpPr>
          <p:cNvPr id="27658" name="Rectangle 31"/>
          <p:cNvSpPr>
            <a:spLocks noChangeArrowheads="1"/>
          </p:cNvSpPr>
          <p:nvPr/>
        </p:nvSpPr>
        <p:spPr bwMode="auto">
          <a:xfrm>
            <a:off x="5843588" y="4400550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wide</a:t>
            </a:r>
          </a:p>
        </p:txBody>
      </p:sp>
      <p:sp>
        <p:nvSpPr>
          <p:cNvPr id="27659" name="Rectangle 32"/>
          <p:cNvSpPr>
            <a:spLocks noChangeArrowheads="1"/>
          </p:cNvSpPr>
          <p:nvPr/>
        </p:nvSpPr>
        <p:spPr bwMode="auto">
          <a:xfrm>
            <a:off x="6815138" y="4429125"/>
            <a:ext cx="727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narrow</a:t>
            </a:r>
          </a:p>
        </p:txBody>
      </p:sp>
      <p:sp>
        <p:nvSpPr>
          <p:cNvPr id="27660" name="Oval 33"/>
          <p:cNvSpPr>
            <a:spLocks noChangeArrowheads="1"/>
          </p:cNvSpPr>
          <p:nvPr/>
        </p:nvSpPr>
        <p:spPr bwMode="auto">
          <a:xfrm flipH="1">
            <a:off x="6126163" y="4025900"/>
            <a:ext cx="9525" cy="190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34"/>
          <p:cNvSpPr>
            <a:spLocks noChangeArrowheads="1"/>
          </p:cNvSpPr>
          <p:nvPr/>
        </p:nvSpPr>
        <p:spPr bwMode="auto">
          <a:xfrm flipH="1">
            <a:off x="7192963" y="3282950"/>
            <a:ext cx="9525" cy="190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35"/>
          <p:cNvSpPr>
            <a:spLocks noChangeArrowheads="1"/>
          </p:cNvSpPr>
          <p:nvPr/>
        </p:nvSpPr>
        <p:spPr bwMode="auto">
          <a:xfrm>
            <a:off x="7253288" y="2586038"/>
            <a:ext cx="12160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200" i="1">
                <a:latin typeface="Arial" charset="0"/>
              </a:rPr>
              <a:t>lower</a:t>
            </a:r>
          </a:p>
        </p:txBody>
      </p:sp>
      <p:sp>
        <p:nvSpPr>
          <p:cNvPr id="27663" name="Line 36"/>
          <p:cNvSpPr>
            <a:spLocks noChangeShapeType="1"/>
          </p:cNvSpPr>
          <p:nvPr/>
        </p:nvSpPr>
        <p:spPr bwMode="auto">
          <a:xfrm flipV="1">
            <a:off x="6145213" y="3263900"/>
            <a:ext cx="1038225" cy="800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37"/>
          <p:cNvSpPr>
            <a:spLocks noChangeArrowheads="1"/>
          </p:cNvSpPr>
          <p:nvPr/>
        </p:nvSpPr>
        <p:spPr bwMode="auto">
          <a:xfrm flipH="1">
            <a:off x="6126163" y="4092575"/>
            <a:ext cx="9525" cy="190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38"/>
          <p:cNvSpPr>
            <a:spLocks noChangeArrowheads="1"/>
          </p:cNvSpPr>
          <p:nvPr/>
        </p:nvSpPr>
        <p:spPr bwMode="auto">
          <a:xfrm flipH="1">
            <a:off x="7202488" y="2978150"/>
            <a:ext cx="9525" cy="190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39"/>
          <p:cNvSpPr>
            <a:spLocks noChangeArrowheads="1"/>
          </p:cNvSpPr>
          <p:nvPr/>
        </p:nvSpPr>
        <p:spPr bwMode="auto">
          <a:xfrm>
            <a:off x="7272338" y="3195638"/>
            <a:ext cx="571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 i="1">
                <a:latin typeface="Arial" charset="0"/>
              </a:rPr>
              <a:t>upper</a:t>
            </a:r>
          </a:p>
        </p:txBody>
      </p:sp>
      <p:sp>
        <p:nvSpPr>
          <p:cNvPr id="27667" name="Line 40"/>
          <p:cNvSpPr>
            <a:spLocks noChangeShapeType="1"/>
          </p:cNvSpPr>
          <p:nvPr/>
        </p:nvSpPr>
        <p:spPr bwMode="auto">
          <a:xfrm flipV="1">
            <a:off x="6126163" y="3016250"/>
            <a:ext cx="1038225" cy="10001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Oval 41"/>
          <p:cNvSpPr>
            <a:spLocks noChangeArrowheads="1"/>
          </p:cNvSpPr>
          <p:nvPr/>
        </p:nvSpPr>
        <p:spPr bwMode="auto">
          <a:xfrm flipH="1">
            <a:off x="6126163" y="3949700"/>
            <a:ext cx="9525" cy="190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Oval 42"/>
          <p:cNvSpPr>
            <a:spLocks noChangeArrowheads="1"/>
          </p:cNvSpPr>
          <p:nvPr/>
        </p:nvSpPr>
        <p:spPr bwMode="auto">
          <a:xfrm flipH="1">
            <a:off x="7192963" y="2740025"/>
            <a:ext cx="9525" cy="190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43"/>
          <p:cNvSpPr>
            <a:spLocks noChangeShapeType="1"/>
          </p:cNvSpPr>
          <p:nvPr/>
        </p:nvSpPr>
        <p:spPr bwMode="auto">
          <a:xfrm flipV="1">
            <a:off x="6135688" y="2759075"/>
            <a:ext cx="1047750" cy="11906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44"/>
          <p:cNvSpPr>
            <a:spLocks noChangeArrowheads="1"/>
          </p:cNvSpPr>
          <p:nvPr/>
        </p:nvSpPr>
        <p:spPr bwMode="auto">
          <a:xfrm>
            <a:off x="7281863" y="2881313"/>
            <a:ext cx="12160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200" i="1">
                <a:latin typeface="Arial" charset="0"/>
              </a:rPr>
              <a:t>full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Upper range delimiter is best</a:t>
            </a:r>
          </a:p>
          <a:p>
            <a:pPr marL="0" indent="0" eaLnBrk="1" hangingPunct="1"/>
            <a:r>
              <a:rPr lang="en-US" smtClean="0"/>
              <a:t>Truncation up to the implementers</a:t>
            </a:r>
          </a:p>
          <a:p>
            <a:pPr marL="0" indent="0" eaLnBrk="1" hangingPunct="1"/>
            <a:r>
              <a:rPr lang="en-US" smtClean="0"/>
              <a:t>Keep users from descending the menu hierarchy</a:t>
            </a:r>
          </a:p>
          <a:p>
            <a:pPr marL="0" indent="0" eaLnBrk="1" hangingPunct="1"/>
            <a:r>
              <a:rPr lang="en-US" smtClean="0"/>
              <a:t>Experience is critical in menu displays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now know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err="1" smtClean="0"/>
              <a:t>Anova</a:t>
            </a:r>
            <a:r>
              <a:rPr lang="en-US" dirty="0" smtClean="0"/>
              <a:t> terminology</a:t>
            </a:r>
          </a:p>
          <a:p>
            <a:pPr lvl="1" eaLnBrk="1" hangingPunct="1"/>
            <a:r>
              <a:rPr lang="en-US" dirty="0" smtClean="0"/>
              <a:t>factors, levels, cells</a:t>
            </a:r>
          </a:p>
          <a:p>
            <a:pPr lvl="1" eaLnBrk="1" hangingPunct="1"/>
            <a:r>
              <a:rPr lang="en-US" dirty="0" smtClean="0"/>
              <a:t>factorial design</a:t>
            </a:r>
          </a:p>
          <a:p>
            <a:pPr lvl="2" eaLnBrk="1" hangingPunct="1"/>
            <a:r>
              <a:rPr lang="en-US" dirty="0" smtClean="0"/>
              <a:t>between, within, mixed designs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marL="0" indent="0" eaLnBrk="1" hangingPunct="1"/>
            <a:r>
              <a:rPr lang="en-US" dirty="0" smtClean="0"/>
              <a:t>Exercise:</a:t>
            </a:r>
          </a:p>
          <a:p>
            <a:pPr lvl="1"/>
            <a:r>
              <a:rPr lang="en-US" dirty="0" smtClean="0"/>
              <a:t>find a paper in CHI proceedings that uses </a:t>
            </a:r>
            <a:r>
              <a:rPr lang="en-US" dirty="0" err="1" smtClean="0"/>
              <a:t>Anova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draw the </a:t>
            </a:r>
            <a:r>
              <a:rPr lang="en-US" dirty="0" err="1" smtClean="0"/>
              <a:t>Anova</a:t>
            </a:r>
            <a:r>
              <a:rPr lang="en-US" dirty="0" smtClean="0"/>
              <a:t> table, and state</a:t>
            </a:r>
          </a:p>
          <a:p>
            <a:pPr lvl="2"/>
            <a:r>
              <a:rPr lang="en-US" dirty="0" err="1" smtClean="0"/>
              <a:t>dependant</a:t>
            </a:r>
            <a:r>
              <a:rPr lang="en-US" dirty="0" smtClean="0"/>
              <a:t> variables</a:t>
            </a:r>
          </a:p>
          <a:p>
            <a:pPr lvl="2"/>
            <a:r>
              <a:rPr lang="en-US" dirty="0" err="1" smtClean="0"/>
              <a:t>independant</a:t>
            </a:r>
            <a:r>
              <a:rPr lang="en-US" dirty="0" smtClean="0"/>
              <a:t> variables / factors </a:t>
            </a:r>
          </a:p>
          <a:p>
            <a:pPr lvl="2"/>
            <a:r>
              <a:rPr lang="en-US" dirty="0" smtClean="0"/>
              <a:t>factor levels</a:t>
            </a:r>
          </a:p>
          <a:p>
            <a:pPr lvl="2"/>
            <a:r>
              <a:rPr lang="en-US" dirty="0" smtClean="0"/>
              <a:t>between/within subject design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Analysis of Variance (Anova)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dirty="0" smtClean="0"/>
              <a:t>Statistical Workhorse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supports moderately complex experimental designs and statistical analysis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Lets you examine multiple independent variables at the same time</a:t>
            </a:r>
          </a:p>
          <a:p>
            <a:pPr marL="268287" lvl="1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4293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This slide deck </a:t>
            </a:r>
            <a:r>
              <a:rPr lang="en-CA" sz="2400" dirty="0" smtClean="0"/>
              <a:t>includes an example from the paper</a:t>
            </a:r>
            <a:br>
              <a:rPr lang="en-CA" sz="2400" dirty="0" smtClean="0"/>
            </a:br>
            <a:endParaRPr lang="en-US" sz="2400" dirty="0" smtClean="0"/>
          </a:p>
          <a:p>
            <a:pPr lvl="1"/>
            <a:r>
              <a:rPr lang="en-US" sz="1800" b="1" dirty="0" smtClean="0"/>
              <a:t>Comparison </a:t>
            </a:r>
            <a:r>
              <a:rPr lang="en-US" sz="1800" b="1" dirty="0"/>
              <a:t>of menu displays for ordered lists. </a:t>
            </a:r>
            <a:r>
              <a:rPr lang="en-US" sz="1800" dirty="0"/>
              <a:t>Greenberg, S. and Witten, I. </a:t>
            </a:r>
            <a:r>
              <a:rPr lang="en-US" sz="1800" dirty="0" smtClean="0"/>
              <a:t>In </a:t>
            </a:r>
            <a:r>
              <a:rPr lang="en-US" sz="1800" dirty="0" err="1"/>
              <a:t>Proc</a:t>
            </a:r>
            <a:r>
              <a:rPr lang="en-US" sz="1800" dirty="0"/>
              <a:t> Canadian Information Processing Society National Conference, Calgary, Alberta, </a:t>
            </a:r>
            <a:r>
              <a:rPr lang="en-US" sz="1800" dirty="0" smtClean="0"/>
              <a:t>May </a:t>
            </a:r>
            <a:r>
              <a:rPr lang="en-US" sz="1800" dirty="0"/>
              <a:t>(1984) </a:t>
            </a:r>
          </a:p>
        </p:txBody>
      </p:sp>
    </p:spTree>
    <p:extLst>
      <p:ext uri="{BB962C8B-B14F-4D97-AF65-F5344CB8AC3E}">
        <p14:creationId xmlns:p14="http://schemas.microsoft.com/office/powerpoint/2010/main" val="3320503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Permissions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1000" b="1" dirty="0"/>
              <a:t>You are free:</a:t>
            </a:r>
          </a:p>
          <a:p>
            <a:pPr lvl="1">
              <a:defRPr/>
            </a:pPr>
            <a:r>
              <a:rPr lang="en-CA" sz="1000" b="1" dirty="0"/>
              <a:t>to Share</a:t>
            </a:r>
            <a:r>
              <a:rPr lang="en-CA" sz="1000" dirty="0"/>
              <a:t> — to copy, distribute and transmit the work</a:t>
            </a:r>
          </a:p>
          <a:p>
            <a:pPr lvl="1">
              <a:defRPr/>
            </a:pPr>
            <a:r>
              <a:rPr lang="en-CA" sz="1000" b="1" dirty="0"/>
              <a:t>to Remix</a:t>
            </a:r>
            <a:r>
              <a:rPr lang="en-CA" sz="1000" dirty="0"/>
              <a:t> — to adapt the work</a:t>
            </a:r>
          </a:p>
          <a:p>
            <a:pPr>
              <a:defRPr/>
            </a:pPr>
            <a:endParaRPr lang="en-CA" sz="1000" b="1" dirty="0" smtClean="0"/>
          </a:p>
          <a:p>
            <a:pPr>
              <a:defRPr/>
            </a:pPr>
            <a:r>
              <a:rPr lang="en-CA" sz="1000" b="1" dirty="0" smtClean="0"/>
              <a:t>Under </a:t>
            </a:r>
            <a:r>
              <a:rPr lang="en-CA" sz="1000" b="1" dirty="0"/>
              <a:t>the following conditions:</a:t>
            </a:r>
          </a:p>
          <a:p>
            <a:pPr>
              <a:defRPr/>
            </a:pPr>
            <a:r>
              <a:rPr lang="en-CA" sz="1000" b="1" dirty="0"/>
              <a:t>Attribution</a:t>
            </a:r>
            <a:r>
              <a:rPr lang="en-CA" sz="1000" dirty="0"/>
              <a:t> — You must attribute the work in the manner specified by the author </a:t>
            </a:r>
            <a:r>
              <a:rPr lang="en-CA" sz="1000" dirty="0" smtClean="0"/>
              <a:t>(</a:t>
            </a:r>
            <a:r>
              <a:rPr lang="en-CA" sz="1000" dirty="0"/>
              <a:t>but not in any way that suggests that they endorse you or your use of the work</a:t>
            </a:r>
            <a:r>
              <a:rPr lang="en-CA" sz="1000" dirty="0" smtClean="0"/>
              <a:t>) by citing: </a:t>
            </a:r>
          </a:p>
          <a:p>
            <a:pPr marL="715963" lvl="1" indent="0">
              <a:buFontTx/>
              <a:buNone/>
              <a:defRPr/>
            </a:pPr>
            <a:r>
              <a:rPr lang="en-CA" sz="1000" dirty="0" smtClean="0"/>
              <a:t>“Lecture materials by Saul Greenberg, University of Calgary, AB, Canada. http</a:t>
            </a:r>
            <a:r>
              <a:rPr lang="en-CA" sz="1000" dirty="0"/>
              <a:t>://saul.cpsc.ucalgary.ca/</a:t>
            </a:r>
            <a:r>
              <a:rPr lang="en-CA" sz="1000" dirty="0" err="1"/>
              <a:t>saul</a:t>
            </a:r>
            <a:r>
              <a:rPr lang="en-CA" sz="1000" dirty="0"/>
              <a:t>/</a:t>
            </a:r>
            <a:r>
              <a:rPr lang="en-CA" sz="1000" dirty="0" err="1"/>
              <a:t>pmwiki.php</a:t>
            </a:r>
            <a:r>
              <a:rPr lang="en-CA" sz="1000" dirty="0"/>
              <a:t>/</a:t>
            </a:r>
            <a:r>
              <a:rPr lang="en-CA" sz="1000" dirty="0" err="1"/>
              <a:t>HCIResources</a:t>
            </a:r>
            <a:r>
              <a:rPr lang="en-CA" sz="1000" dirty="0"/>
              <a:t>/</a:t>
            </a:r>
            <a:r>
              <a:rPr lang="en-CA" sz="1000" dirty="0" err="1"/>
              <a:t>HCILectures</a:t>
            </a:r>
            <a:r>
              <a:rPr lang="en-CA" sz="1000" dirty="0"/>
              <a:t>”</a:t>
            </a:r>
          </a:p>
          <a:p>
            <a:pPr>
              <a:defRPr/>
            </a:pPr>
            <a:r>
              <a:rPr lang="en-CA" sz="1000" b="1" dirty="0" err="1"/>
              <a:t>Noncommercial</a:t>
            </a:r>
            <a:r>
              <a:rPr lang="en-CA" sz="1000" dirty="0"/>
              <a:t> — You may not use this work for commercial </a:t>
            </a:r>
            <a:r>
              <a:rPr lang="en-CA" sz="1000" dirty="0" smtClean="0"/>
              <a:t>purposes, </a:t>
            </a:r>
            <a:r>
              <a:rPr lang="en-CA" sz="1000" b="1" u="sng" dirty="0" smtClean="0"/>
              <a:t>except</a:t>
            </a:r>
            <a:r>
              <a:rPr lang="en-CA" sz="1000" dirty="0" smtClean="0"/>
              <a:t> to assist one’s own teaching and training within commercial organizations.</a:t>
            </a:r>
          </a:p>
          <a:p>
            <a:pPr>
              <a:defRPr/>
            </a:pPr>
            <a:r>
              <a:rPr lang="en-CA" sz="1000" b="1" dirty="0"/>
              <a:t>Share Alike</a:t>
            </a:r>
            <a:r>
              <a:rPr lang="en-CA" sz="1000" dirty="0"/>
              <a:t> — If you alter, transform, or build upon this work, you may distribute the resulting work only under the same or similar license to this one.</a:t>
            </a:r>
          </a:p>
          <a:p>
            <a:pPr>
              <a:defRPr/>
            </a:pPr>
            <a:endParaRPr lang="en-CA" sz="1000" b="1" dirty="0" smtClean="0"/>
          </a:p>
          <a:p>
            <a:pPr>
              <a:defRPr/>
            </a:pPr>
            <a:r>
              <a:rPr lang="en-CA" sz="1000" b="1" dirty="0" smtClean="0"/>
              <a:t>With </a:t>
            </a:r>
            <a:r>
              <a:rPr lang="en-CA" sz="1000" b="1" dirty="0"/>
              <a:t>the understanding that:</a:t>
            </a:r>
          </a:p>
          <a:p>
            <a:pPr>
              <a:defRPr/>
            </a:pPr>
            <a:r>
              <a:rPr lang="en-CA" sz="1000" b="1" dirty="0" smtClean="0"/>
              <a:t>Not all material have transferable rights </a:t>
            </a:r>
            <a:r>
              <a:rPr lang="en-CA" sz="1000" dirty="0" smtClean="0"/>
              <a:t>— materials from other sources which are included here are cited </a:t>
            </a:r>
          </a:p>
          <a:p>
            <a:pPr>
              <a:defRPr/>
            </a:pPr>
            <a:r>
              <a:rPr lang="en-CA" sz="1000" b="1" dirty="0" smtClean="0"/>
              <a:t>Waiver</a:t>
            </a:r>
            <a:r>
              <a:rPr lang="en-CA" sz="1000" dirty="0"/>
              <a:t> — Any of the above conditions can be </a:t>
            </a:r>
            <a:r>
              <a:rPr lang="en-CA" sz="1000" b="1" u="sng" dirty="0"/>
              <a:t>waived</a:t>
            </a:r>
            <a:r>
              <a:rPr lang="en-CA" sz="1000" dirty="0"/>
              <a:t> if you get permission from the copyright holder.</a:t>
            </a:r>
          </a:p>
          <a:p>
            <a:pPr>
              <a:defRPr/>
            </a:pPr>
            <a:r>
              <a:rPr lang="en-CA" sz="1000" b="1" dirty="0"/>
              <a:t>Public Domain</a:t>
            </a:r>
            <a:r>
              <a:rPr lang="en-CA" sz="1000" dirty="0"/>
              <a:t> — Where the work or any of its elements is in the </a:t>
            </a:r>
            <a:r>
              <a:rPr lang="en-CA" sz="1000" b="1" u="sng" dirty="0"/>
              <a:t>public domain</a:t>
            </a:r>
            <a:r>
              <a:rPr lang="en-CA" sz="1000" dirty="0"/>
              <a:t> under applicable law, that status is in no way affected by the license.</a:t>
            </a:r>
          </a:p>
          <a:p>
            <a:pPr>
              <a:defRPr/>
            </a:pPr>
            <a:r>
              <a:rPr lang="en-CA" sz="1000" b="1" dirty="0"/>
              <a:t>Other Rights</a:t>
            </a:r>
            <a:r>
              <a:rPr lang="en-CA" sz="1000" dirty="0"/>
              <a:t> — In no way are any of the following rights affected by the license:</a:t>
            </a:r>
          </a:p>
          <a:p>
            <a:pPr lvl="1">
              <a:defRPr/>
            </a:pPr>
            <a:r>
              <a:rPr lang="en-CA" sz="1000" dirty="0"/>
              <a:t>Your fair dealing or </a:t>
            </a:r>
            <a:r>
              <a:rPr lang="en-CA" sz="1000" b="1" u="sng" dirty="0"/>
              <a:t>fair use</a:t>
            </a:r>
            <a:r>
              <a:rPr lang="en-CA" sz="1000" dirty="0"/>
              <a:t> rights, or other applicable copyright exceptions and limitations;</a:t>
            </a:r>
          </a:p>
          <a:p>
            <a:pPr lvl="1">
              <a:defRPr/>
            </a:pPr>
            <a:r>
              <a:rPr lang="en-CA" sz="1000" dirty="0"/>
              <a:t>The author's </a:t>
            </a:r>
            <a:r>
              <a:rPr lang="en-CA" sz="1000" b="1" u="sng" dirty="0"/>
              <a:t>moral</a:t>
            </a:r>
            <a:r>
              <a:rPr lang="en-CA" sz="1000" dirty="0"/>
              <a:t> rights;</a:t>
            </a:r>
          </a:p>
          <a:p>
            <a:pPr lvl="1">
              <a:defRPr/>
            </a:pPr>
            <a:r>
              <a:rPr lang="en-CA" sz="1000" dirty="0"/>
              <a:t>Rights other persons may have either in the work itself or in how the work is used, such </a:t>
            </a:r>
            <a:r>
              <a:rPr lang="en-CA" sz="1000" dirty="0" smtClean="0"/>
              <a:t>as </a:t>
            </a:r>
            <a:r>
              <a:rPr lang="en-CA" sz="1000" b="1" u="sng" dirty="0" smtClean="0"/>
              <a:t>publicity</a:t>
            </a:r>
            <a:r>
              <a:rPr lang="en-CA" sz="1000" dirty="0"/>
              <a:t> or privacy rights.</a:t>
            </a:r>
          </a:p>
          <a:p>
            <a:pPr>
              <a:defRPr/>
            </a:pPr>
            <a:r>
              <a:rPr lang="en-CA" sz="1000" b="1" dirty="0"/>
              <a:t>Notice</a:t>
            </a:r>
            <a:r>
              <a:rPr lang="en-CA" sz="1000" dirty="0"/>
              <a:t> — For any reuse or distribution, you must make clear to others the license terms of this work. The best way to do this is with a link to this web page.</a:t>
            </a:r>
          </a:p>
        </p:txBody>
      </p:sp>
      <p:pic>
        <p:nvPicPr>
          <p:cNvPr id="77828" name="Picture 6" descr="http://i.creativecommons.org/l/by-nc-sa/3.0/88x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5913"/>
            <a:ext cx="20462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213100"/>
            <a:ext cx="2873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635250"/>
            <a:ext cx="2841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3527425"/>
            <a:ext cx="258762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26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Analysis of Variance (Anova)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Examples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There is no difference between people’s mouse typing ability on the Random, Alphabetic and Qwerty keyboard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There is no difference in the number of cavities of people aged under 12, between 12-16, and older than 16 when using Crest </a:t>
            </a:r>
            <a:r>
              <a:rPr lang="en-US" dirty="0" err="1" smtClean="0"/>
              <a:t>vs</a:t>
            </a:r>
            <a:r>
              <a:rPr lang="en-US" dirty="0" smtClean="0"/>
              <a:t> No-teeth toothpaste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Analysis of Variance (Anova)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>
              <a:tabLst>
                <a:tab pos="1978025" algn="l"/>
              </a:tabLst>
            </a:pPr>
            <a:r>
              <a:rPr lang="en-US" dirty="0" smtClean="0"/>
              <a:t>Terminology</a:t>
            </a:r>
          </a:p>
          <a:p>
            <a:pPr lvl="1" eaLnBrk="1" hangingPunct="1">
              <a:tabLst>
                <a:tab pos="1978025" algn="l"/>
              </a:tabLst>
            </a:pPr>
            <a:r>
              <a:rPr lang="en-US" dirty="0" smtClean="0"/>
              <a:t>Factor      	 = independent variable </a:t>
            </a:r>
          </a:p>
          <a:p>
            <a:pPr lvl="1" eaLnBrk="1" hangingPunct="1">
              <a:tabLst>
                <a:tab pos="1978025" algn="l"/>
              </a:tabLst>
            </a:pPr>
            <a:r>
              <a:rPr lang="en-US" dirty="0" smtClean="0"/>
              <a:t>Factor level = specific value of independent variable</a:t>
            </a:r>
            <a:br>
              <a:rPr lang="en-US" dirty="0" smtClean="0"/>
            </a:br>
            <a:endParaRPr lang="en-US" dirty="0" smtClean="0"/>
          </a:p>
          <a:p>
            <a:pPr marL="0" indent="0" eaLnBrk="1" hangingPunct="1">
              <a:tabLst>
                <a:tab pos="1978025" algn="l"/>
              </a:tabLst>
            </a:pPr>
            <a:r>
              <a:rPr lang="en-US" dirty="0" smtClean="0"/>
              <a:t>	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979613" y="3789363"/>
            <a:ext cx="1011237" cy="314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Keyboard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71550" y="4076700"/>
            <a:ext cx="74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Qwerty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990725" y="4086225"/>
            <a:ext cx="862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Random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038475" y="4105275"/>
            <a:ext cx="1014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Alphabetic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836613" y="4344988"/>
            <a:ext cx="3260725" cy="636587"/>
            <a:chOff x="2900" y="1680"/>
            <a:chExt cx="2054" cy="600"/>
          </a:xfrm>
        </p:grpSpPr>
        <p:sp>
          <p:nvSpPr>
            <p:cNvPr id="5153" name="Rectangle 9"/>
            <p:cNvSpPr>
              <a:spLocks noChangeArrowheads="1"/>
            </p:cNvSpPr>
            <p:nvPr/>
          </p:nvSpPr>
          <p:spPr bwMode="auto">
            <a:xfrm>
              <a:off x="2900" y="1688"/>
              <a:ext cx="2054" cy="57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10"/>
            <p:cNvSpPr>
              <a:spLocks noChangeShapeType="1"/>
            </p:cNvSpPr>
            <p:nvPr/>
          </p:nvSpPr>
          <p:spPr bwMode="auto">
            <a:xfrm>
              <a:off x="3468" y="1680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11"/>
            <p:cNvSpPr>
              <a:spLocks noChangeShapeType="1"/>
            </p:cNvSpPr>
            <p:nvPr/>
          </p:nvSpPr>
          <p:spPr bwMode="auto">
            <a:xfrm>
              <a:off x="4230" y="1692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9" name="Rectangle 17"/>
          <p:cNvSpPr>
            <a:spLocks noChangeArrowheads="1"/>
          </p:cNvSpPr>
          <p:nvPr/>
        </p:nvSpPr>
        <p:spPr bwMode="auto">
          <a:xfrm>
            <a:off x="395288" y="3644900"/>
            <a:ext cx="113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Verdana" pitchFamily="34" charset="0"/>
              </a:rPr>
              <a:t>Factor</a:t>
            </a:r>
          </a:p>
        </p:txBody>
      </p:sp>
      <p:sp>
        <p:nvSpPr>
          <p:cNvPr id="5130" name="Rectangle 18"/>
          <p:cNvSpPr>
            <a:spLocks noChangeArrowheads="1"/>
          </p:cNvSpPr>
          <p:nvPr/>
        </p:nvSpPr>
        <p:spPr bwMode="auto">
          <a:xfrm>
            <a:off x="6372225" y="3860800"/>
            <a:ext cx="1558925" cy="314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Toothpaste type</a:t>
            </a:r>
          </a:p>
        </p:txBody>
      </p:sp>
      <p:sp>
        <p:nvSpPr>
          <p:cNvPr id="5131" name="Rectangle 19"/>
          <p:cNvSpPr>
            <a:spLocks noChangeArrowheads="1"/>
          </p:cNvSpPr>
          <p:nvPr/>
        </p:nvSpPr>
        <p:spPr bwMode="auto">
          <a:xfrm>
            <a:off x="6445250" y="4149725"/>
            <a:ext cx="608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Crest</a:t>
            </a:r>
          </a:p>
        </p:txBody>
      </p:sp>
      <p:sp>
        <p:nvSpPr>
          <p:cNvPr id="5132" name="Line 24"/>
          <p:cNvSpPr>
            <a:spLocks noChangeShapeType="1"/>
          </p:cNvSpPr>
          <p:nvPr/>
        </p:nvSpPr>
        <p:spPr bwMode="auto">
          <a:xfrm>
            <a:off x="7380288" y="4437063"/>
            <a:ext cx="0" cy="1296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26"/>
          <p:cNvSpPr>
            <a:spLocks noChangeArrowheads="1"/>
          </p:cNvSpPr>
          <p:nvPr/>
        </p:nvSpPr>
        <p:spPr bwMode="auto">
          <a:xfrm>
            <a:off x="7380288" y="414972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No-teeth</a:t>
            </a:r>
          </a:p>
        </p:txBody>
      </p:sp>
      <p:sp>
        <p:nvSpPr>
          <p:cNvPr id="5134" name="Rectangle 28"/>
          <p:cNvSpPr>
            <a:spLocks noChangeArrowheads="1"/>
          </p:cNvSpPr>
          <p:nvPr/>
        </p:nvSpPr>
        <p:spPr bwMode="auto">
          <a:xfrm>
            <a:off x="6516688" y="4868863"/>
            <a:ext cx="1655762" cy="419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29"/>
          <p:cNvSpPr>
            <a:spLocks noChangeArrowheads="1"/>
          </p:cNvSpPr>
          <p:nvPr/>
        </p:nvSpPr>
        <p:spPr bwMode="auto">
          <a:xfrm>
            <a:off x="6516688" y="4437063"/>
            <a:ext cx="1655762" cy="1282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30"/>
          <p:cNvSpPr>
            <a:spLocks noChangeArrowheads="1"/>
          </p:cNvSpPr>
          <p:nvPr/>
        </p:nvSpPr>
        <p:spPr bwMode="auto">
          <a:xfrm rot="-5400000">
            <a:off x="5472907" y="4966494"/>
            <a:ext cx="528637" cy="314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Age</a:t>
            </a:r>
          </a:p>
        </p:txBody>
      </p:sp>
      <p:sp>
        <p:nvSpPr>
          <p:cNvPr id="5137" name="Rectangle 31"/>
          <p:cNvSpPr>
            <a:spLocks noChangeArrowheads="1"/>
          </p:cNvSpPr>
          <p:nvPr/>
        </p:nvSpPr>
        <p:spPr bwMode="auto">
          <a:xfrm>
            <a:off x="6011863" y="4508500"/>
            <a:ext cx="484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&lt;12</a:t>
            </a:r>
          </a:p>
        </p:txBody>
      </p:sp>
      <p:sp>
        <p:nvSpPr>
          <p:cNvPr id="5138" name="Rectangle 32"/>
          <p:cNvSpPr>
            <a:spLocks noChangeArrowheads="1"/>
          </p:cNvSpPr>
          <p:nvPr/>
        </p:nvSpPr>
        <p:spPr bwMode="auto">
          <a:xfrm>
            <a:off x="5880100" y="4941888"/>
            <a:ext cx="636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12-16</a:t>
            </a:r>
          </a:p>
        </p:txBody>
      </p:sp>
      <p:sp>
        <p:nvSpPr>
          <p:cNvPr id="5139" name="Rectangle 33"/>
          <p:cNvSpPr>
            <a:spLocks noChangeArrowheads="1"/>
          </p:cNvSpPr>
          <p:nvPr/>
        </p:nvSpPr>
        <p:spPr bwMode="auto">
          <a:xfrm>
            <a:off x="5940425" y="5373688"/>
            <a:ext cx="484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&gt;16</a:t>
            </a:r>
          </a:p>
        </p:txBody>
      </p:sp>
      <p:sp>
        <p:nvSpPr>
          <p:cNvPr id="5140" name="Line 34"/>
          <p:cNvSpPr>
            <a:spLocks noChangeShapeType="1"/>
          </p:cNvSpPr>
          <p:nvPr/>
        </p:nvSpPr>
        <p:spPr bwMode="auto">
          <a:xfrm>
            <a:off x="1547813" y="3919538"/>
            <a:ext cx="503237" cy="1428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41" name="Line 36"/>
          <p:cNvSpPr>
            <a:spLocks noChangeShapeType="1"/>
          </p:cNvSpPr>
          <p:nvPr/>
        </p:nvSpPr>
        <p:spPr bwMode="auto">
          <a:xfrm flipH="1">
            <a:off x="5653088" y="3932238"/>
            <a:ext cx="142875" cy="100965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42" name="Rectangle 37"/>
          <p:cNvSpPr>
            <a:spLocks noChangeArrowheads="1"/>
          </p:cNvSpPr>
          <p:nvPr/>
        </p:nvSpPr>
        <p:spPr bwMode="auto">
          <a:xfrm>
            <a:off x="1412875" y="5505450"/>
            <a:ext cx="195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Verdana" pitchFamily="34" charset="0"/>
              </a:rPr>
              <a:t>Factor level</a:t>
            </a:r>
          </a:p>
        </p:txBody>
      </p:sp>
      <p:sp>
        <p:nvSpPr>
          <p:cNvPr id="5143" name="Line 38"/>
          <p:cNvSpPr>
            <a:spLocks noChangeShapeType="1"/>
          </p:cNvSpPr>
          <p:nvPr/>
        </p:nvSpPr>
        <p:spPr bwMode="auto">
          <a:xfrm>
            <a:off x="5795963" y="3932238"/>
            <a:ext cx="649287" cy="730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44" name="Line 39"/>
          <p:cNvSpPr>
            <a:spLocks noChangeShapeType="1"/>
          </p:cNvSpPr>
          <p:nvPr/>
        </p:nvSpPr>
        <p:spPr bwMode="auto">
          <a:xfrm flipH="1" flipV="1">
            <a:off x="1547813" y="4365625"/>
            <a:ext cx="657225" cy="1192213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45" name="Line 40"/>
          <p:cNvSpPr>
            <a:spLocks noChangeShapeType="1"/>
          </p:cNvSpPr>
          <p:nvPr/>
        </p:nvSpPr>
        <p:spPr bwMode="auto">
          <a:xfrm flipH="1" flipV="1">
            <a:off x="2195513" y="4365625"/>
            <a:ext cx="9525" cy="1192213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46" name="Line 41"/>
          <p:cNvSpPr>
            <a:spLocks noChangeShapeType="1"/>
          </p:cNvSpPr>
          <p:nvPr/>
        </p:nvSpPr>
        <p:spPr bwMode="auto">
          <a:xfrm flipV="1">
            <a:off x="2205038" y="4365625"/>
            <a:ext cx="1071562" cy="11938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47" name="Line 44"/>
          <p:cNvSpPr>
            <a:spLocks noChangeShapeType="1"/>
          </p:cNvSpPr>
          <p:nvPr/>
        </p:nvSpPr>
        <p:spPr bwMode="auto">
          <a:xfrm flipH="1" flipV="1">
            <a:off x="6445250" y="5229225"/>
            <a:ext cx="574675" cy="576263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48" name="Line 45"/>
          <p:cNvSpPr>
            <a:spLocks noChangeShapeType="1"/>
          </p:cNvSpPr>
          <p:nvPr/>
        </p:nvSpPr>
        <p:spPr bwMode="auto">
          <a:xfrm flipV="1">
            <a:off x="7235825" y="4581525"/>
            <a:ext cx="1588" cy="1223963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49" name="Rectangle 48"/>
          <p:cNvSpPr>
            <a:spLocks noChangeArrowheads="1"/>
          </p:cNvSpPr>
          <p:nvPr/>
        </p:nvSpPr>
        <p:spPr bwMode="auto">
          <a:xfrm>
            <a:off x="6588125" y="5734050"/>
            <a:ext cx="195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Verdana" pitchFamily="34" charset="0"/>
              </a:rPr>
              <a:t>Factor level</a:t>
            </a:r>
          </a:p>
        </p:txBody>
      </p:sp>
      <p:sp>
        <p:nvSpPr>
          <p:cNvPr id="5150" name="Rectangle 49"/>
          <p:cNvSpPr>
            <a:spLocks noChangeArrowheads="1"/>
          </p:cNvSpPr>
          <p:nvPr/>
        </p:nvSpPr>
        <p:spPr bwMode="auto">
          <a:xfrm>
            <a:off x="4716463" y="3573463"/>
            <a:ext cx="113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Verdana" pitchFamily="34" charset="0"/>
              </a:rPr>
              <a:t>Factor</a:t>
            </a:r>
          </a:p>
        </p:txBody>
      </p:sp>
      <p:sp>
        <p:nvSpPr>
          <p:cNvPr id="5151" name="Oval 50"/>
          <p:cNvSpPr>
            <a:spLocks noChangeArrowheads="1"/>
          </p:cNvSpPr>
          <p:nvPr/>
        </p:nvSpPr>
        <p:spPr bwMode="auto">
          <a:xfrm>
            <a:off x="5940425" y="4365625"/>
            <a:ext cx="576263" cy="1584325"/>
          </a:xfrm>
          <a:prstGeom prst="ellips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152" name="Oval 51"/>
          <p:cNvSpPr>
            <a:spLocks noChangeArrowheads="1"/>
          </p:cNvSpPr>
          <p:nvPr/>
        </p:nvSpPr>
        <p:spPr bwMode="auto">
          <a:xfrm>
            <a:off x="6445250" y="4149725"/>
            <a:ext cx="1727200" cy="431800"/>
          </a:xfrm>
          <a:prstGeom prst="ellipse">
            <a:avLst/>
          </a:prstGeom>
          <a:noFill/>
          <a:ln w="12699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terminology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smtClean="0"/>
              <a:t>Factorial design</a:t>
            </a:r>
          </a:p>
          <a:p>
            <a:pPr lvl="1" eaLnBrk="1" hangingPunct="1"/>
            <a:r>
              <a:rPr lang="en-US" smtClean="0"/>
              <a:t>cross combination of levels of one factor with levels of another</a:t>
            </a:r>
          </a:p>
          <a:p>
            <a:pPr lvl="1" eaLnBrk="1" hangingPunct="1"/>
            <a:r>
              <a:rPr lang="en-US" smtClean="0"/>
              <a:t>eg keyboard type (3) x size (2)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0" indent="0" eaLnBrk="1" hangingPunct="1"/>
            <a:r>
              <a:rPr lang="en-US" smtClean="0"/>
              <a:t>Cell</a:t>
            </a:r>
          </a:p>
          <a:p>
            <a:pPr lvl="1" eaLnBrk="1" hangingPunct="1"/>
            <a:r>
              <a:rPr lang="en-US" smtClean="0"/>
              <a:t>unique treatment combination</a:t>
            </a:r>
          </a:p>
          <a:p>
            <a:pPr lvl="1" eaLnBrk="1" hangingPunct="1"/>
            <a:r>
              <a:rPr lang="en-US" smtClean="0"/>
              <a:t>eg qwerty x large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665788" y="4498975"/>
            <a:ext cx="747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Qwerty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761163" y="4492625"/>
            <a:ext cx="862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Random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742238" y="4467225"/>
            <a:ext cx="1014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Alphabetic</a:t>
            </a:r>
          </a:p>
        </p:txBody>
      </p:sp>
      <p:grpSp>
        <p:nvGrpSpPr>
          <p:cNvPr id="6151" name="Group 10"/>
          <p:cNvGrpSpPr>
            <a:grpSpLocks/>
          </p:cNvGrpSpPr>
          <p:nvPr/>
        </p:nvGrpSpPr>
        <p:grpSpPr bwMode="auto">
          <a:xfrm>
            <a:off x="5580063" y="4800600"/>
            <a:ext cx="3260725" cy="952500"/>
            <a:chOff x="2984" y="2100"/>
            <a:chExt cx="2054" cy="600"/>
          </a:xfrm>
        </p:grpSpPr>
        <p:sp>
          <p:nvSpPr>
            <p:cNvPr id="6161" name="Rectangle 7"/>
            <p:cNvSpPr>
              <a:spLocks noChangeArrowheads="1"/>
            </p:cNvSpPr>
            <p:nvPr/>
          </p:nvSpPr>
          <p:spPr bwMode="auto">
            <a:xfrm>
              <a:off x="2984" y="2108"/>
              <a:ext cx="2054" cy="57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8"/>
            <p:cNvSpPr>
              <a:spLocks noChangeShapeType="1"/>
            </p:cNvSpPr>
            <p:nvPr/>
          </p:nvSpPr>
          <p:spPr bwMode="auto">
            <a:xfrm>
              <a:off x="3552" y="2100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Line 9"/>
            <p:cNvSpPr>
              <a:spLocks noChangeShapeType="1"/>
            </p:cNvSpPr>
            <p:nvPr/>
          </p:nvSpPr>
          <p:spPr bwMode="auto">
            <a:xfrm>
              <a:off x="4314" y="2112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6713538" y="4165600"/>
            <a:ext cx="1481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28600" lvl="2" eaLnBrk="0" hangingPunct="0"/>
            <a:r>
              <a:rPr lang="en-US" sz="1800" b="1">
                <a:latin typeface="Arial" charset="0"/>
              </a:rPr>
              <a:t>Keyboard</a:t>
            </a:r>
          </a:p>
        </p:txBody>
      </p:sp>
      <p:grpSp>
        <p:nvGrpSpPr>
          <p:cNvPr id="6153" name="Group 15"/>
          <p:cNvGrpSpPr>
            <a:grpSpLocks/>
          </p:cNvGrpSpPr>
          <p:nvPr/>
        </p:nvGrpSpPr>
        <p:grpSpPr bwMode="auto">
          <a:xfrm>
            <a:off x="5580063" y="5734050"/>
            <a:ext cx="3260725" cy="952500"/>
            <a:chOff x="2984" y="2688"/>
            <a:chExt cx="2054" cy="600"/>
          </a:xfrm>
        </p:grpSpPr>
        <p:sp>
          <p:nvSpPr>
            <p:cNvPr id="6158" name="Rectangle 12"/>
            <p:cNvSpPr>
              <a:spLocks noChangeArrowheads="1"/>
            </p:cNvSpPr>
            <p:nvPr/>
          </p:nvSpPr>
          <p:spPr bwMode="auto">
            <a:xfrm>
              <a:off x="2984" y="2696"/>
              <a:ext cx="2054" cy="57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3"/>
            <p:cNvSpPr>
              <a:spLocks noChangeShapeType="1"/>
            </p:cNvSpPr>
            <p:nvPr/>
          </p:nvSpPr>
          <p:spPr bwMode="auto">
            <a:xfrm>
              <a:off x="3552" y="2688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14"/>
            <p:cNvSpPr>
              <a:spLocks noChangeShapeType="1"/>
            </p:cNvSpPr>
            <p:nvPr/>
          </p:nvSpPr>
          <p:spPr bwMode="auto">
            <a:xfrm>
              <a:off x="4314" y="2700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4" name="Rectangle 16"/>
          <p:cNvSpPr>
            <a:spLocks noChangeArrowheads="1"/>
          </p:cNvSpPr>
          <p:nvPr/>
        </p:nvSpPr>
        <p:spPr bwMode="auto">
          <a:xfrm rot="-5400000">
            <a:off x="4113213" y="5524500"/>
            <a:ext cx="6477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Size</a:t>
            </a:r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4579938" y="5060950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large</a:t>
            </a:r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4570413" y="6061075"/>
            <a:ext cx="604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small</a:t>
            </a:r>
          </a:p>
        </p:txBody>
      </p:sp>
      <p:sp>
        <p:nvSpPr>
          <p:cNvPr id="6157" name="Line 20"/>
          <p:cNvSpPr>
            <a:spLocks noChangeShapeType="1"/>
          </p:cNvSpPr>
          <p:nvPr/>
        </p:nvSpPr>
        <p:spPr bwMode="auto">
          <a:xfrm>
            <a:off x="4067175" y="4652963"/>
            <a:ext cx="1944688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terminology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dirty="0" smtClean="0"/>
              <a:t>Between subjects (</a:t>
            </a:r>
            <a:r>
              <a:rPr lang="en-US" i="1" dirty="0" smtClean="0"/>
              <a:t>aka</a:t>
            </a:r>
            <a:r>
              <a:rPr lang="en-US" dirty="0" smtClean="0"/>
              <a:t> nested factors)</a:t>
            </a:r>
          </a:p>
          <a:p>
            <a:pPr lvl="1" eaLnBrk="1" hangingPunct="1"/>
            <a:r>
              <a:rPr lang="en-US" dirty="0" smtClean="0"/>
              <a:t>subject assigned to only one factor level of treatment</a:t>
            </a:r>
          </a:p>
          <a:p>
            <a:pPr lvl="1" eaLnBrk="1" hangingPunct="1"/>
            <a:r>
              <a:rPr lang="en-US" dirty="0" smtClean="0"/>
              <a:t>control is general population</a:t>
            </a:r>
          </a:p>
          <a:p>
            <a:pPr lvl="1" eaLnBrk="1" hangingPunct="1"/>
            <a:r>
              <a:rPr lang="en-US" dirty="0" smtClean="0"/>
              <a:t>advantage: </a:t>
            </a:r>
          </a:p>
          <a:p>
            <a:pPr marL="685800" lvl="3" indent="0" eaLnBrk="1" hangingPunct="1"/>
            <a:r>
              <a:rPr lang="en-US" dirty="0" smtClean="0"/>
              <a:t>guarantees independence i.e., no learning effects</a:t>
            </a:r>
          </a:p>
          <a:p>
            <a:pPr lvl="1" eaLnBrk="1" hangingPunct="1"/>
            <a:r>
              <a:rPr lang="en-US" dirty="0" smtClean="0"/>
              <a:t>problem: </a:t>
            </a:r>
          </a:p>
          <a:p>
            <a:pPr marL="685800" lvl="3" indent="0" eaLnBrk="1" hangingPunct="1"/>
            <a:r>
              <a:rPr lang="en-US" dirty="0" smtClean="0"/>
              <a:t>greater variability, requires more subjects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4273549" y="4849813"/>
            <a:ext cx="3260725" cy="9175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340224" y="4581525"/>
            <a:ext cx="7461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Qwerty</a:t>
            </a:r>
          </a:p>
          <a:p>
            <a:pPr eaLnBrk="0" hangingPunct="0"/>
            <a:r>
              <a:rPr lang="en-US" sz="1400" i="1">
                <a:latin typeface="Arial" charset="0"/>
              </a:rPr>
              <a:t/>
            </a:r>
            <a:br>
              <a:rPr lang="en-US" sz="1400" i="1">
                <a:latin typeface="Arial" charset="0"/>
              </a:rPr>
            </a:br>
            <a:r>
              <a:rPr lang="en-US" sz="1400" i="1">
                <a:latin typeface="Arial" charset="0"/>
              </a:rPr>
              <a:t>S1-20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426074" y="4583113"/>
            <a:ext cx="8620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Random</a:t>
            </a:r>
          </a:p>
          <a:p>
            <a:pPr eaLnBrk="0" hangingPunct="0"/>
            <a:r>
              <a:rPr lang="en-US" sz="1400" i="1">
                <a:latin typeface="Arial" charset="0"/>
              </a:rPr>
              <a:t/>
            </a:r>
            <a:br>
              <a:rPr lang="en-US" sz="1400" i="1">
                <a:latin typeface="Arial" charset="0"/>
              </a:rPr>
            </a:br>
            <a:r>
              <a:rPr lang="en-US" sz="1400" i="1">
                <a:latin typeface="Arial" charset="0"/>
              </a:rPr>
              <a:t>S21-40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521449" y="4573588"/>
            <a:ext cx="10128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Alphabetic</a:t>
            </a:r>
          </a:p>
          <a:p>
            <a:pPr eaLnBrk="0" hangingPunct="0"/>
            <a:r>
              <a:rPr lang="en-US" sz="1400" i="1">
                <a:latin typeface="Arial" charset="0"/>
              </a:rPr>
              <a:t/>
            </a:r>
            <a:br>
              <a:rPr lang="en-US" sz="1400" i="1">
                <a:latin typeface="Arial" charset="0"/>
              </a:rPr>
            </a:br>
            <a:r>
              <a:rPr lang="en-US" sz="1400" i="1">
                <a:latin typeface="Arial" charset="0"/>
              </a:rPr>
              <a:t>S41-60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165724" y="4879975"/>
            <a:ext cx="0" cy="86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375399" y="4827588"/>
            <a:ext cx="0" cy="93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10187" y="4303713"/>
            <a:ext cx="1001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Keyboard</a:t>
            </a:r>
          </a:p>
        </p:txBody>
      </p:sp>
      <p:sp>
        <p:nvSpPr>
          <p:cNvPr id="7179" name="Rectangle 21"/>
          <p:cNvSpPr>
            <a:spLocks noChangeArrowheads="1"/>
          </p:cNvSpPr>
          <p:nvPr/>
        </p:nvSpPr>
        <p:spPr bwMode="auto">
          <a:xfrm>
            <a:off x="3768724" y="6237288"/>
            <a:ext cx="5040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>
                <a:latin typeface="Verdana" pitchFamily="34" charset="0"/>
              </a:rPr>
              <a:t>different subjects in each cell</a:t>
            </a:r>
          </a:p>
        </p:txBody>
      </p:sp>
      <p:sp>
        <p:nvSpPr>
          <p:cNvPr id="7180" name="Line 22"/>
          <p:cNvSpPr>
            <a:spLocks noChangeShapeType="1"/>
          </p:cNvSpPr>
          <p:nvPr/>
        </p:nvSpPr>
        <p:spPr bwMode="auto">
          <a:xfrm flipH="1" flipV="1">
            <a:off x="4919662" y="5497513"/>
            <a:ext cx="649287" cy="79216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/>
        </p:nvSpPr>
        <p:spPr bwMode="auto">
          <a:xfrm flipH="1" flipV="1">
            <a:off x="5568949" y="5426075"/>
            <a:ext cx="0" cy="8636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/>
        </p:nvSpPr>
        <p:spPr bwMode="auto">
          <a:xfrm flipV="1">
            <a:off x="5568949" y="5497513"/>
            <a:ext cx="1079500" cy="79375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Anova terminology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/>
            <a:r>
              <a:rPr lang="en-US" dirty="0" smtClean="0"/>
              <a:t>Within subjects (</a:t>
            </a:r>
            <a:r>
              <a:rPr lang="en-US" i="1" dirty="0" smtClean="0"/>
              <a:t>aka</a:t>
            </a:r>
            <a:r>
              <a:rPr lang="en-US" dirty="0" smtClean="0"/>
              <a:t> crossed factors)</a:t>
            </a:r>
          </a:p>
          <a:p>
            <a:pPr marL="285750" lvl="1" indent="-171450" eaLnBrk="1" hangingPunct="1"/>
            <a:r>
              <a:rPr lang="en-US" dirty="0" smtClean="0"/>
              <a:t>subjects assigned to all factor levels of a treatment</a:t>
            </a:r>
            <a:br>
              <a:rPr lang="en-US" dirty="0" smtClean="0"/>
            </a:br>
            <a:endParaRPr lang="en-US" dirty="0" smtClean="0"/>
          </a:p>
          <a:p>
            <a:pPr marL="285750" lvl="1" indent="-171450" eaLnBrk="1" hangingPunct="1"/>
            <a:r>
              <a:rPr lang="en-US" dirty="0" smtClean="0"/>
              <a:t>advantages</a:t>
            </a:r>
          </a:p>
          <a:p>
            <a:pPr marL="571500" lvl="2" indent="-171450" eaLnBrk="1" hangingPunct="1"/>
            <a:r>
              <a:rPr lang="en-US" dirty="0" smtClean="0"/>
              <a:t>requires fewer subjects</a:t>
            </a:r>
          </a:p>
          <a:p>
            <a:pPr marL="571500" lvl="2" indent="-171450" eaLnBrk="1" hangingPunct="1"/>
            <a:r>
              <a:rPr lang="en-US" dirty="0" smtClean="0"/>
              <a:t>subjects act as their own control</a:t>
            </a:r>
          </a:p>
          <a:p>
            <a:pPr marL="571500" lvl="2" indent="-171450" eaLnBrk="1" hangingPunct="1"/>
            <a:r>
              <a:rPr lang="en-US" dirty="0" smtClean="0"/>
              <a:t>less variability as subject measures are paired</a:t>
            </a:r>
            <a:br>
              <a:rPr lang="en-US" dirty="0" smtClean="0"/>
            </a:br>
            <a:endParaRPr lang="en-US" dirty="0" smtClean="0"/>
          </a:p>
          <a:p>
            <a:pPr marL="285750" lvl="1" indent="-171450" eaLnBrk="1" hangingPunct="1"/>
            <a:r>
              <a:rPr lang="en-US" dirty="0" smtClean="0"/>
              <a:t>problems: </a:t>
            </a:r>
          </a:p>
          <a:p>
            <a:pPr marL="571500" lvl="2" indent="-171450" eaLnBrk="1" hangingPunct="1"/>
            <a:r>
              <a:rPr lang="en-US" dirty="0" smtClean="0"/>
              <a:t>order effects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4523581" y="4983163"/>
            <a:ext cx="3260725" cy="952500"/>
            <a:chOff x="3182" y="3324"/>
            <a:chExt cx="2054" cy="600"/>
          </a:xfrm>
        </p:grpSpPr>
        <p:sp>
          <p:nvSpPr>
            <p:cNvPr id="8206" name="Rectangle 6"/>
            <p:cNvSpPr>
              <a:spLocks noChangeArrowheads="1"/>
            </p:cNvSpPr>
            <p:nvPr/>
          </p:nvSpPr>
          <p:spPr bwMode="auto">
            <a:xfrm>
              <a:off x="3182" y="3332"/>
              <a:ext cx="2054" cy="57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7"/>
            <p:cNvSpPr>
              <a:spLocks noChangeShapeType="1"/>
            </p:cNvSpPr>
            <p:nvPr/>
          </p:nvSpPr>
          <p:spPr bwMode="auto">
            <a:xfrm>
              <a:off x="3750" y="3324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8"/>
            <p:cNvSpPr>
              <a:spLocks noChangeShapeType="1"/>
            </p:cNvSpPr>
            <p:nvPr/>
          </p:nvSpPr>
          <p:spPr bwMode="auto">
            <a:xfrm>
              <a:off x="4512" y="3336"/>
              <a:ext cx="0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7" name="Group 16"/>
          <p:cNvGrpSpPr>
            <a:grpSpLocks/>
          </p:cNvGrpSpPr>
          <p:nvPr/>
        </p:nvGrpSpPr>
        <p:grpSpPr bwMode="auto">
          <a:xfrm>
            <a:off x="4571206" y="4691063"/>
            <a:ext cx="3194050" cy="758825"/>
            <a:chOff x="3212" y="3140"/>
            <a:chExt cx="2012" cy="478"/>
          </a:xfrm>
        </p:grpSpPr>
        <p:sp>
          <p:nvSpPr>
            <p:cNvPr id="8203" name="Rectangle 17"/>
            <p:cNvSpPr>
              <a:spLocks noChangeArrowheads="1"/>
            </p:cNvSpPr>
            <p:nvPr/>
          </p:nvSpPr>
          <p:spPr bwMode="auto">
            <a:xfrm>
              <a:off x="3212" y="3158"/>
              <a:ext cx="47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Qwerty</a:t>
              </a:r>
            </a:p>
            <a:p>
              <a:pPr eaLnBrk="0" hangingPunct="0"/>
              <a:r>
                <a:rPr lang="en-US" sz="1400" i="1">
                  <a:latin typeface="Arial" charset="0"/>
                </a:rPr>
                <a:t/>
              </a:r>
              <a:br>
                <a:rPr lang="en-US" sz="1400" i="1">
                  <a:latin typeface="Arial" charset="0"/>
                </a:rPr>
              </a:br>
              <a:r>
                <a:rPr lang="en-US" sz="1400" i="1">
                  <a:latin typeface="Arial" charset="0"/>
                </a:rPr>
                <a:t>S1-20</a:t>
              </a:r>
            </a:p>
          </p:txBody>
        </p:sp>
        <p:sp>
          <p:nvSpPr>
            <p:cNvPr id="8204" name="Rectangle 18"/>
            <p:cNvSpPr>
              <a:spLocks noChangeArrowheads="1"/>
            </p:cNvSpPr>
            <p:nvPr/>
          </p:nvSpPr>
          <p:spPr bwMode="auto">
            <a:xfrm>
              <a:off x="3896" y="3146"/>
              <a:ext cx="543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Random</a:t>
              </a:r>
            </a:p>
            <a:p>
              <a:pPr eaLnBrk="0" hangingPunct="0"/>
              <a:r>
                <a:rPr lang="en-US" sz="1400" i="1">
                  <a:latin typeface="Arial" charset="0"/>
                </a:rPr>
                <a:t/>
              </a:r>
              <a:br>
                <a:rPr lang="en-US" sz="1400" i="1">
                  <a:latin typeface="Arial" charset="0"/>
                </a:rPr>
              </a:br>
              <a:r>
                <a:rPr lang="en-US" sz="1400" i="1">
                  <a:latin typeface="Arial" charset="0"/>
                </a:rPr>
                <a:t>S1-20</a:t>
              </a:r>
            </a:p>
          </p:txBody>
        </p:sp>
        <p:sp>
          <p:nvSpPr>
            <p:cNvPr id="8205" name="Rectangle 19"/>
            <p:cNvSpPr>
              <a:spLocks noChangeArrowheads="1"/>
            </p:cNvSpPr>
            <p:nvPr/>
          </p:nvSpPr>
          <p:spPr bwMode="auto">
            <a:xfrm>
              <a:off x="4586" y="3140"/>
              <a:ext cx="638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Alphabetic</a:t>
              </a:r>
            </a:p>
            <a:p>
              <a:pPr eaLnBrk="0" hangingPunct="0"/>
              <a:r>
                <a:rPr lang="en-US" sz="1400" i="1">
                  <a:latin typeface="Arial" charset="0"/>
                </a:rPr>
                <a:t/>
              </a:r>
              <a:br>
                <a:rPr lang="en-US" sz="1400" i="1">
                  <a:latin typeface="Arial" charset="0"/>
                </a:rPr>
              </a:br>
              <a:r>
                <a:rPr lang="en-US" sz="1400" i="1">
                  <a:latin typeface="Arial" charset="0"/>
                </a:rPr>
                <a:t>S1-20</a:t>
              </a:r>
            </a:p>
          </p:txBody>
        </p:sp>
      </p:grpSp>
      <p:sp>
        <p:nvSpPr>
          <p:cNvPr id="8198" name="Rectangle 20"/>
          <p:cNvSpPr>
            <a:spLocks noChangeArrowheads="1"/>
          </p:cNvSpPr>
          <p:nvPr/>
        </p:nvSpPr>
        <p:spPr bwMode="auto">
          <a:xfrm>
            <a:off x="5628481" y="4535488"/>
            <a:ext cx="1001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Keyboard</a:t>
            </a:r>
          </a:p>
        </p:txBody>
      </p:sp>
      <p:sp>
        <p:nvSpPr>
          <p:cNvPr id="8199" name="Rectangle 21"/>
          <p:cNvSpPr>
            <a:spLocks noChangeArrowheads="1"/>
          </p:cNvSpPr>
          <p:nvPr/>
        </p:nvSpPr>
        <p:spPr bwMode="auto">
          <a:xfrm>
            <a:off x="3802856" y="6083300"/>
            <a:ext cx="5040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>
                <a:latin typeface="Verdana" pitchFamily="34" charset="0"/>
              </a:rPr>
              <a:t>same subjects in each cell</a:t>
            </a:r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 flipH="1" flipV="1">
            <a:off x="4953794" y="5343525"/>
            <a:ext cx="649287" cy="792163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8201" name="Line 23"/>
          <p:cNvSpPr>
            <a:spLocks noChangeShapeType="1"/>
          </p:cNvSpPr>
          <p:nvPr/>
        </p:nvSpPr>
        <p:spPr bwMode="auto">
          <a:xfrm flipH="1" flipV="1">
            <a:off x="5603081" y="5272088"/>
            <a:ext cx="0" cy="8636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8202" name="Line 24"/>
          <p:cNvSpPr>
            <a:spLocks noChangeShapeType="1"/>
          </p:cNvSpPr>
          <p:nvPr/>
        </p:nvSpPr>
        <p:spPr bwMode="auto">
          <a:xfrm flipV="1">
            <a:off x="5603081" y="5343525"/>
            <a:ext cx="1079500" cy="79375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Anova terminology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175625" cy="4824413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Order effects</a:t>
            </a:r>
          </a:p>
          <a:p>
            <a:pPr lvl="1" eaLnBrk="1" hangingPunct="1"/>
            <a:r>
              <a:rPr lang="en-US" dirty="0" smtClean="0"/>
              <a:t>within subjects only</a:t>
            </a:r>
          </a:p>
          <a:p>
            <a:pPr lvl="1" eaLnBrk="1" hangingPunct="1"/>
            <a:r>
              <a:rPr lang="en-US" dirty="0" smtClean="0"/>
              <a:t>doing one factor level affects performance in doing the next factor level, usually through learning</a:t>
            </a:r>
            <a:br>
              <a:rPr lang="en-US" dirty="0" smtClean="0"/>
            </a:br>
            <a:endParaRPr lang="en-US" dirty="0" smtClean="0"/>
          </a:p>
          <a:p>
            <a:pPr marL="0" indent="0" eaLnBrk="1" hangingPunct="1"/>
            <a:r>
              <a:rPr lang="en-US" dirty="0" smtClean="0"/>
              <a:t>Example </a:t>
            </a:r>
          </a:p>
          <a:p>
            <a:pPr lvl="1"/>
            <a:r>
              <a:rPr lang="en-US" dirty="0" smtClean="0"/>
              <a:t>learning to mouse type on </a:t>
            </a:r>
            <a:r>
              <a:rPr lang="en-US" i="1" dirty="0" smtClean="0"/>
              <a:t>any </a:t>
            </a:r>
            <a:r>
              <a:rPr lang="en-US" dirty="0" smtClean="0"/>
              <a:t>keyboard likely improves performance on the next keyboard</a:t>
            </a:r>
          </a:p>
          <a:p>
            <a:pPr lvl="1"/>
            <a:r>
              <a:rPr lang="en-US" dirty="0" smtClean="0"/>
              <a:t>even if there was really no difference between keyboards:</a:t>
            </a:r>
            <a:r>
              <a:rPr lang="en-US" i="1" dirty="0" smtClean="0"/>
              <a:t> </a:t>
            </a:r>
            <a:r>
              <a:rPr lang="en-US" dirty="0" smtClean="0"/>
              <a:t>Alphabetic &gt; Random &gt; Qwerty performance </a:t>
            </a:r>
            <a:br>
              <a:rPr lang="en-US" dirty="0" smtClean="0"/>
            </a:br>
            <a:endParaRPr lang="en-US" dirty="0" smtClean="0"/>
          </a:p>
          <a:p>
            <a:pPr lvl="2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15616" y="5445224"/>
            <a:ext cx="30241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S1: Q then R then A</a:t>
            </a:r>
          </a:p>
          <a:p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S2: Q then R then A</a:t>
            </a:r>
          </a:p>
          <a:p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S3: Q then R then A</a:t>
            </a:r>
          </a:p>
          <a:p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S4: Q then R then A</a:t>
            </a:r>
            <a:r>
              <a:rPr lang="en-US" sz="1600" dirty="0">
                <a:latin typeface="Verdana" pitchFamily="34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Verdana" pitchFamily="34" charset="0"/>
              </a:rPr>
              <a:t>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hidgets">
  <a:themeElements>
    <a:clrScheme name="">
      <a:dk1>
        <a:srgbClr val="000000"/>
      </a:dk1>
      <a:lt1>
        <a:srgbClr val="FFFFA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D4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idge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hidget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idget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template-teaching</Template>
  <TotalTime>229</TotalTime>
  <Pages>28</Pages>
  <Words>1155</Words>
  <Application>Microsoft Office PowerPoint</Application>
  <PresentationFormat>Letter Paper (8.5x11 in)</PresentationFormat>
  <Paragraphs>548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phidgets</vt:lpstr>
      <vt:lpstr>Controlled Experiments</vt:lpstr>
      <vt:lpstr>Outline</vt:lpstr>
      <vt:lpstr>Analysis of Variance (Anova)</vt:lpstr>
      <vt:lpstr>Analysis of Variance (Anova)</vt:lpstr>
      <vt:lpstr>Analysis of Variance (Anova)</vt:lpstr>
      <vt:lpstr>Anova terminology</vt:lpstr>
      <vt:lpstr>Anova terminology</vt:lpstr>
      <vt:lpstr>Anova terminology</vt:lpstr>
      <vt:lpstr>Anova terminology</vt:lpstr>
      <vt:lpstr>Anova terminology</vt:lpstr>
      <vt:lpstr>Anova terminology</vt:lpstr>
      <vt:lpstr>Single Factor Analysis of Variance</vt:lpstr>
      <vt:lpstr>Anova</vt:lpstr>
      <vt:lpstr>Anova Interactions</vt:lpstr>
      <vt:lpstr>Anova Interactions</vt:lpstr>
      <vt:lpstr>Anova - Interactions</vt:lpstr>
      <vt:lpstr>Anova - Interactions</vt:lpstr>
      <vt:lpstr>Anova case study</vt:lpstr>
      <vt:lpstr>Anova case study</vt:lpstr>
      <vt:lpstr>PowerPoint Presentation</vt:lpstr>
      <vt:lpstr>PowerPoint Presentation</vt:lpstr>
      <vt:lpstr>PowerPoint Presentation</vt:lpstr>
      <vt:lpstr>Null Hypothesis</vt:lpstr>
      <vt:lpstr>Statistical results</vt:lpstr>
      <vt:lpstr>Statistical results</vt:lpstr>
      <vt:lpstr>Statistical results</vt:lpstr>
      <vt:lpstr>Statistical results</vt:lpstr>
      <vt:lpstr>Conclusions</vt:lpstr>
      <vt:lpstr>You now know</vt:lpstr>
      <vt:lpstr>Primary Sources</vt:lpstr>
      <vt:lpstr>Permissions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ways to evaluate systems</dc:title>
  <dc:creator>Saul Greenberg, University of Calgary</dc:creator>
  <cp:lastModifiedBy>Saul Greenberg</cp:lastModifiedBy>
  <cp:revision>103</cp:revision>
  <cp:lastPrinted>1997-08-16T22:06:24Z</cp:lastPrinted>
  <dcterms:created xsi:type="dcterms:W3CDTF">1995-05-31T16:17:40Z</dcterms:created>
  <dcterms:modified xsi:type="dcterms:W3CDTF">2012-11-24T20:15:09Z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