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8"/>
  </p:notesMasterIdLst>
  <p:handoutMasterIdLst>
    <p:handoutMasterId r:id="rId29"/>
  </p:handoutMasterIdLst>
  <p:sldIdLst>
    <p:sldId id="362" r:id="rId2"/>
    <p:sldId id="369" r:id="rId3"/>
    <p:sldId id="370" r:id="rId4"/>
    <p:sldId id="371" r:id="rId5"/>
    <p:sldId id="372" r:id="rId6"/>
    <p:sldId id="373" r:id="rId7"/>
    <p:sldId id="374" r:id="rId8"/>
    <p:sldId id="375" r:id="rId9"/>
    <p:sldId id="376" r:id="rId10"/>
    <p:sldId id="377" r:id="rId11"/>
    <p:sldId id="378" r:id="rId12"/>
    <p:sldId id="379" r:id="rId13"/>
    <p:sldId id="380"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63" r:id="rId27"/>
  </p:sldIdLst>
  <p:sldSz cx="9144000" cy="6858000" type="letter"/>
  <p:notesSz cx="7315200" cy="96012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D4D4D"/>
    <a:srgbClr val="5F5F5F"/>
    <a:srgbClr val="777777"/>
    <a:srgbClr val="80808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5" autoAdjust="0"/>
    <p:restoredTop sz="94641" autoAdjust="0"/>
  </p:normalViewPr>
  <p:slideViewPr>
    <p:cSldViewPr>
      <p:cViewPr>
        <p:scale>
          <a:sx n="122" d="100"/>
          <a:sy n="122" d="100"/>
        </p:scale>
        <p:origin x="-1638"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68"/>
    </p:cViewPr>
  </p:sorterViewPr>
  <p:notesViewPr>
    <p:cSldViewPr>
      <p:cViewPr varScale="1">
        <p:scale>
          <a:sx n="93" d="100"/>
          <a:sy n="93" d="100"/>
        </p:scale>
        <p:origin x="-1518" y="-11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t" anchorCtr="0" compatLnSpc="1">
            <a:prstTxWarp prst="textNoShape">
              <a:avLst/>
            </a:prstTxWarp>
          </a:bodyPr>
          <a:lstStyle>
            <a:lvl1pPr defTabSz="962025" eaLnBrk="0" hangingPunct="0">
              <a:defRPr sz="1000" i="1" smtClean="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4144963" y="-1588"/>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t" anchorCtr="0" compatLnSpc="1">
            <a:prstTxWarp prst="textNoShape">
              <a:avLst/>
            </a:prstTxWarp>
          </a:bodyPr>
          <a:lstStyle>
            <a:lvl1pPr algn="r" defTabSz="962025" eaLnBrk="0" hangingPunct="0">
              <a:defRPr sz="1000" i="1" smtClean="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1276350" y="8621713"/>
            <a:ext cx="28130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b" anchorCtr="0" compatLnSpc="1">
            <a:prstTxWarp prst="textNoShape">
              <a:avLst/>
            </a:prstTxWarp>
          </a:bodyPr>
          <a:lstStyle>
            <a:lvl1pPr defTabSz="962025" eaLnBrk="0" hangingPunct="0">
              <a:defRPr sz="1000" i="1" smtClean="0">
                <a:latin typeface="Arial" charset="0"/>
              </a:defRPr>
            </a:lvl1pPr>
          </a:lstStyle>
          <a:p>
            <a:pPr>
              <a:defRPr/>
            </a:pPr>
            <a:r>
              <a:rPr lang="en-US"/>
              <a:t>Usability Heuristics</a:t>
            </a:r>
          </a:p>
        </p:txBody>
      </p:sp>
      <p:sp>
        <p:nvSpPr>
          <p:cNvPr id="3077" name="Rectangle 5"/>
          <p:cNvSpPr>
            <a:spLocks noGrp="1" noChangeArrowheads="1"/>
          </p:cNvSpPr>
          <p:nvPr>
            <p:ph type="sldNum" sz="quarter" idx="3"/>
          </p:nvPr>
        </p:nvSpPr>
        <p:spPr bwMode="auto">
          <a:xfrm>
            <a:off x="4089400" y="8621713"/>
            <a:ext cx="18748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b" anchorCtr="0" compatLnSpc="1">
            <a:prstTxWarp prst="textNoShape">
              <a:avLst/>
            </a:prstTxWarp>
          </a:bodyPr>
          <a:lstStyle>
            <a:lvl1pPr algn="r" defTabSz="962025" eaLnBrk="0" hangingPunct="0">
              <a:defRPr sz="1000" i="1" smtClean="0">
                <a:latin typeface="Arial" charset="0"/>
              </a:defRPr>
            </a:lvl1pPr>
          </a:lstStyle>
          <a:p>
            <a:pPr>
              <a:defRPr/>
            </a:pPr>
            <a:fld id="{908989B1-474F-4540-96C7-A2C6D5D78674}" type="slidenum">
              <a:rPr lang="en-US"/>
              <a:pPr>
                <a:defRPr/>
              </a:pPr>
              <a:t>‹#›</a:t>
            </a:fld>
            <a:endParaRPr lang="en-US"/>
          </a:p>
        </p:txBody>
      </p:sp>
    </p:spTree>
    <p:extLst>
      <p:ext uri="{BB962C8B-B14F-4D97-AF65-F5344CB8AC3E}">
        <p14:creationId xmlns:p14="http://schemas.microsoft.com/office/powerpoint/2010/main" val="466712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t" anchorCtr="0" compatLnSpc="1">
            <a:prstTxWarp prst="textNoShape">
              <a:avLst/>
            </a:prstTxWarp>
          </a:bodyPr>
          <a:lstStyle>
            <a:lvl1pPr defTabSz="962025" eaLnBrk="0" hangingPunct="0">
              <a:defRPr sz="1000" i="1" smtClean="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4963" y="-1588"/>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t" anchorCtr="0" compatLnSpc="1">
            <a:prstTxWarp prst="textNoShape">
              <a:avLst/>
            </a:prstTxWarp>
          </a:bodyPr>
          <a:lstStyle>
            <a:lvl1pPr algn="r" defTabSz="962025" eaLnBrk="0" hangingPunct="0">
              <a:defRPr sz="1000" i="1" smtClean="0">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b" anchorCtr="0" compatLnSpc="1">
            <a:prstTxWarp prst="textNoShape">
              <a:avLst/>
            </a:prstTxWarp>
          </a:bodyPr>
          <a:lstStyle>
            <a:lvl1pPr defTabSz="962025" eaLnBrk="0" hangingPunct="0">
              <a:defRPr sz="1000" i="1" smtClean="0">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67" tIns="0" rIns="20067" bIns="0" numCol="1" anchor="b" anchorCtr="0" compatLnSpc="1">
            <a:prstTxWarp prst="textNoShape">
              <a:avLst/>
            </a:prstTxWarp>
          </a:bodyPr>
          <a:lstStyle>
            <a:lvl1pPr algn="r" defTabSz="962025" eaLnBrk="0" hangingPunct="0">
              <a:defRPr sz="1000" i="1" smtClean="0">
                <a:latin typeface="Times New Roman" pitchFamily="18" charset="0"/>
              </a:defRPr>
            </a:lvl1pPr>
          </a:lstStyle>
          <a:p>
            <a:pPr>
              <a:defRPr/>
            </a:pPr>
            <a:fld id="{20F7FC77-4AB1-47D4-AD16-850372772B16}" type="slidenum">
              <a:rPr lang="en-US"/>
              <a:pPr>
                <a:defRPr/>
              </a:pPr>
              <a:t>‹#›</a:t>
            </a:fld>
            <a:endParaRPr lang="en-US"/>
          </a:p>
        </p:txBody>
      </p:sp>
      <p:sp>
        <p:nvSpPr>
          <p:cNvPr id="78854" name="Rectangle 6"/>
          <p:cNvSpPr>
            <a:spLocks noChangeArrowheads="1"/>
          </p:cNvSpPr>
          <p:nvPr/>
        </p:nvSpPr>
        <p:spPr bwMode="auto">
          <a:xfrm>
            <a:off x="3254375" y="9145588"/>
            <a:ext cx="80645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73" tIns="46823" rIns="91973" bIns="46823">
            <a:spAutoFit/>
          </a:bodyPr>
          <a:lstStyle/>
          <a:p>
            <a:pPr algn="ctr" eaLnBrk="0" hangingPunct="0">
              <a:lnSpc>
                <a:spcPct val="90000"/>
              </a:lnSpc>
            </a:pPr>
            <a:r>
              <a:rPr lang="en-US" sz="1200">
                <a:latin typeface="Arial" charset="0"/>
              </a:rPr>
              <a:t>Page </a:t>
            </a:r>
            <a:fld id="{E771A5EC-4762-46CB-95B3-DE13C76B27BE}" type="slidenum">
              <a:rPr lang="en-US" sz="1200">
                <a:latin typeface="Arial" charset="0"/>
              </a:rPr>
              <a:pPr algn="ctr" eaLnBrk="0" hangingPunct="0">
                <a:lnSpc>
                  <a:spcPct val="90000"/>
                </a:lnSpc>
              </a:pPr>
              <a:t>‹#›</a:t>
            </a:fld>
            <a:endParaRPr lang="en-US" sz="1200">
              <a:latin typeface="Arial" charset="0"/>
            </a:endParaRPr>
          </a:p>
        </p:txBody>
      </p:sp>
      <p:sp>
        <p:nvSpPr>
          <p:cNvPr id="78855" name="Rectangle 7"/>
          <p:cNvSpPr>
            <a:spLocks noGrp="1" noRot="1" noChangeAspect="1" noChangeArrowheads="1" noTextEdit="1"/>
          </p:cNvSpPr>
          <p:nvPr>
            <p:ph type="sldImg" idx="2"/>
          </p:nvPr>
        </p:nvSpPr>
        <p:spPr bwMode="auto">
          <a:xfrm>
            <a:off x="1266825" y="727075"/>
            <a:ext cx="4783138" cy="35877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6" name="Rectangle 8"/>
          <p:cNvSpPr>
            <a:spLocks noGrp="1" noChangeArrowheads="1"/>
          </p:cNvSpPr>
          <p:nvPr>
            <p:ph type="body" sz="quarter" idx="3"/>
          </p:nvPr>
        </p:nvSpPr>
        <p:spPr bwMode="auto">
          <a:xfrm>
            <a:off x="976313" y="4560888"/>
            <a:ext cx="536257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89" tIns="48495" rIns="96989" bIns="48495"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3153365091"/>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84343C06-764C-47AB-AF88-DD61A077D9F5}" type="slidenum">
              <a:rPr lang="en-US" sz="1000" b="0">
                <a:latin typeface="Times New Roman" pitchFamily="18" charset="0"/>
              </a:rPr>
              <a:pPr/>
              <a:t>2</a:t>
            </a:fld>
            <a:endParaRPr lang="en-US" sz="1000" b="0">
              <a:latin typeface="Times New Roman" pitchFamily="18" charset="0"/>
            </a:endParaRPr>
          </a:p>
        </p:txBody>
      </p:sp>
      <p:sp>
        <p:nvSpPr>
          <p:cNvPr id="30723" name="Rectangle 2"/>
          <p:cNvSpPr>
            <a:spLocks noChangeArrowheads="1" noTextEdit="1"/>
          </p:cNvSpPr>
          <p:nvPr>
            <p:ph type="sldImg"/>
          </p:nvPr>
        </p:nvSpPr>
        <p:spPr>
          <a:ln cap="flat"/>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EBE94C3E-2D43-459D-9A17-700B39EB7F9D}" type="slidenum">
              <a:rPr lang="en-US" sz="1000" b="0">
                <a:latin typeface="Times New Roman" pitchFamily="18" charset="0"/>
              </a:rPr>
              <a:pPr/>
              <a:t>19</a:t>
            </a:fld>
            <a:endParaRPr lang="en-US" sz="1000" b="0">
              <a:latin typeface="Times New Roman" pitchFamily="18" charset="0"/>
            </a:endParaRPr>
          </a:p>
        </p:txBody>
      </p:sp>
      <p:sp>
        <p:nvSpPr>
          <p:cNvPr id="39939" name="Rectangle 2"/>
          <p:cNvSpPr>
            <a:spLocks noChangeArrowheads="1" noTextEdit="1"/>
          </p:cNvSpPr>
          <p:nvPr>
            <p:ph type="sldImg"/>
          </p:nvPr>
        </p:nvSpPr>
        <p:spPr>
          <a:ln cap="flat"/>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7D3AE6C9-27D3-4E19-AA19-68BE63C4E3A9}" type="slidenum">
              <a:rPr lang="en-US" sz="1000" b="0">
                <a:latin typeface="Times New Roman" pitchFamily="18" charset="0"/>
              </a:rPr>
              <a:pPr/>
              <a:t>20</a:t>
            </a:fld>
            <a:endParaRPr lang="en-US" sz="1000" b="0">
              <a:latin typeface="Times New Roman" pitchFamily="18" charset="0"/>
            </a:endParaRPr>
          </a:p>
        </p:txBody>
      </p:sp>
      <p:sp>
        <p:nvSpPr>
          <p:cNvPr id="40963" name="Rectangle 2"/>
          <p:cNvSpPr>
            <a:spLocks noChangeArrowheads="1" noTextEdit="1"/>
          </p:cNvSpPr>
          <p:nvPr>
            <p:ph type="sldImg"/>
          </p:nvPr>
        </p:nvSpPr>
        <p:spPr>
          <a:ln cap="flat"/>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83B2AA4B-8096-452F-9460-D471D7545CFB}" type="slidenum">
              <a:rPr lang="en-US" sz="1000" b="0">
                <a:latin typeface="Times New Roman" pitchFamily="18" charset="0"/>
              </a:rPr>
              <a:pPr/>
              <a:t>22</a:t>
            </a:fld>
            <a:endParaRPr lang="en-US" sz="1000" b="0">
              <a:latin typeface="Times New Roman" pitchFamily="18" charset="0"/>
            </a:endParaRPr>
          </a:p>
        </p:txBody>
      </p:sp>
      <p:sp>
        <p:nvSpPr>
          <p:cNvPr id="41987" name="Rectangle 2"/>
          <p:cNvSpPr>
            <a:spLocks noChangeArrowheads="1" noTextEdit="1"/>
          </p:cNvSpPr>
          <p:nvPr>
            <p:ph type="sldImg"/>
          </p:nvPr>
        </p:nvSpPr>
        <p:spPr>
          <a:ln cap="flat"/>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Only this way will we be able to move away from the culture of engineering hacker to creative designer.</a:t>
            </a:r>
          </a:p>
          <a:p>
            <a:r>
              <a:rPr lang="en-US" smtClean="0"/>
              <a:t>Indeed, this has been done very successfully by some companies: Web animation (e.g., Flash), Video Editing, Sound engineering systems, Game Engines, to name a few, where the companies targetted the creative non-programming end user.</a:t>
            </a:r>
          </a:p>
          <a:p>
            <a:r>
              <a:rPr lang="en-US" smtClean="0"/>
              <a:t>This successfully led to this new age of creativity in New Media Design that we are now living within.</a:t>
            </a:r>
          </a:p>
          <a:p>
            <a:r>
              <a:rPr lang="en-US" smtClean="0"/>
              <a:t>Unfortunately, Computer Science and Engineering has had very little to do with this revolution.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EBABB4F5-96CE-438E-BA04-C2776BDB83BE}" type="slidenum">
              <a:rPr lang="en-US" sz="1000" b="0">
                <a:latin typeface="Times New Roman" pitchFamily="18" charset="0"/>
              </a:rPr>
              <a:pPr/>
              <a:t>24</a:t>
            </a:fld>
            <a:endParaRPr lang="en-US" sz="1000" b="0">
              <a:latin typeface="Times New Roman" pitchFamily="18" charset="0"/>
            </a:endParaRPr>
          </a:p>
        </p:txBody>
      </p:sp>
      <p:sp>
        <p:nvSpPr>
          <p:cNvPr id="44035" name="Rectangle 2"/>
          <p:cNvSpPr>
            <a:spLocks noChangeArrowheads="1" noTextEdit="1"/>
          </p:cNvSpPr>
          <p:nvPr>
            <p:ph type="sldImg"/>
          </p:nvPr>
        </p:nvSpPr>
        <p:spPr>
          <a:ln cap="flat"/>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FA4562FD-D901-4E70-AC2D-4141CC450851}" type="slidenum">
              <a:rPr lang="en-US" sz="1000" b="0">
                <a:latin typeface="Times New Roman" pitchFamily="18" charset="0"/>
              </a:rPr>
              <a:pPr/>
              <a:t>3</a:t>
            </a:fld>
            <a:endParaRPr lang="en-US" sz="1000" b="0">
              <a:latin typeface="Times New Roman" pitchFamily="18" charset="0"/>
            </a:endParaRPr>
          </a:p>
        </p:txBody>
      </p:sp>
      <p:sp>
        <p:nvSpPr>
          <p:cNvPr id="31747" name="Rectangle 2"/>
          <p:cNvSpPr>
            <a:spLocks noChangeArrowheads="1" noTextEdit="1"/>
          </p:cNvSpPr>
          <p:nvPr>
            <p:ph type="sldImg"/>
          </p:nvPr>
        </p:nvSpPr>
        <p:spPr>
          <a:ln cap="flat"/>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ct val="0"/>
              </a:spcBef>
            </a:pPr>
            <a:endParaRPr lang="en-CA" sz="26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40B1CA61-CE04-4DC3-B56E-9C6881A60490}" type="slidenum">
              <a:rPr lang="en-US" sz="1000" b="0">
                <a:latin typeface="Times New Roman" pitchFamily="18" charset="0"/>
              </a:rPr>
              <a:pPr/>
              <a:t>10</a:t>
            </a:fld>
            <a:endParaRPr lang="en-US" sz="1000" b="0">
              <a:latin typeface="Times New Roman" pitchFamily="18" charset="0"/>
            </a:endParaRPr>
          </a:p>
        </p:txBody>
      </p:sp>
      <p:sp>
        <p:nvSpPr>
          <p:cNvPr id="32771" name="Rectangle 2"/>
          <p:cNvSpPr>
            <a:spLocks noChangeArrowheads="1" noTextEdit="1"/>
          </p:cNvSpPr>
          <p:nvPr>
            <p:ph type="sldImg"/>
          </p:nvPr>
        </p:nvSpPr>
        <p:spPr>
          <a:ln cap="flat"/>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DFB6618F-5572-469A-BB85-4686D75B3EFE}" type="slidenum">
              <a:rPr lang="en-US" sz="1000" b="0">
                <a:latin typeface="Times New Roman" pitchFamily="18" charset="0"/>
              </a:rPr>
              <a:pPr/>
              <a:t>11</a:t>
            </a:fld>
            <a:endParaRPr lang="en-US" sz="1000" b="0">
              <a:latin typeface="Times New Roman" pitchFamily="18" charset="0"/>
            </a:endParaRPr>
          </a:p>
        </p:txBody>
      </p:sp>
      <p:sp>
        <p:nvSpPr>
          <p:cNvPr id="33795" name="Rectangle 2"/>
          <p:cNvSpPr>
            <a:spLocks noChangeArrowheads="1" noTextEdit="1"/>
          </p:cNvSpPr>
          <p:nvPr>
            <p:ph type="sldImg"/>
          </p:nvPr>
        </p:nvSpPr>
        <p:spPr>
          <a:ln cap="flat"/>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ct val="0"/>
              </a:spcBef>
            </a:pPr>
            <a:endParaRPr lang="en-CA" sz="26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5A49CCE1-A372-4828-BB67-8934118D3220}" type="slidenum">
              <a:rPr lang="en-US" sz="1000" b="0">
                <a:latin typeface="Times New Roman" pitchFamily="18" charset="0"/>
              </a:rPr>
              <a:pPr/>
              <a:t>12</a:t>
            </a:fld>
            <a:endParaRPr lang="en-US" sz="1000" b="0">
              <a:latin typeface="Times New Roman" pitchFamily="18" charset="0"/>
            </a:endParaRPr>
          </a:p>
        </p:txBody>
      </p:sp>
      <p:sp>
        <p:nvSpPr>
          <p:cNvPr id="34819" name="Rectangle 2"/>
          <p:cNvSpPr>
            <a:spLocks noChangeArrowheads="1" noTextEdit="1"/>
          </p:cNvSpPr>
          <p:nvPr>
            <p:ph type="sldImg"/>
          </p:nvPr>
        </p:nvSpPr>
        <p:spPr>
          <a:ln cap="flat"/>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ct val="0"/>
              </a:spcBef>
            </a:pPr>
            <a:endParaRPr lang="en-CA" sz="26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EA09E43D-1386-400F-8A19-E98D055AE53B}" type="slidenum">
              <a:rPr lang="en-US" sz="1000" b="0">
                <a:latin typeface="Times New Roman" pitchFamily="18" charset="0"/>
              </a:rPr>
              <a:pPr/>
              <a:t>13</a:t>
            </a:fld>
            <a:endParaRPr lang="en-US" sz="1000" b="0">
              <a:latin typeface="Times New Roman" pitchFamily="18" charset="0"/>
            </a:endParaRPr>
          </a:p>
        </p:txBody>
      </p:sp>
      <p:sp>
        <p:nvSpPr>
          <p:cNvPr id="35843" name="Rectangle 2"/>
          <p:cNvSpPr>
            <a:spLocks noChangeArrowheads="1" noTextEdit="1"/>
          </p:cNvSpPr>
          <p:nvPr>
            <p:ph type="sldImg"/>
          </p:nvPr>
        </p:nvSpPr>
        <p:spPr>
          <a:ln cap="flat"/>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0000"/>
              </a:lnSpc>
              <a:spcBef>
                <a:spcPct val="0"/>
              </a:spcBef>
            </a:pPr>
            <a:endParaRPr lang="en-CA" sz="26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B9C765B4-8739-442A-80EF-8642F4FA1BA3}" type="slidenum">
              <a:rPr lang="en-US" sz="1000" b="0">
                <a:latin typeface="Times New Roman" pitchFamily="18" charset="0"/>
              </a:rPr>
              <a:pPr/>
              <a:t>15</a:t>
            </a:fld>
            <a:endParaRPr lang="en-US" sz="1000" b="0">
              <a:latin typeface="Times New Roman" pitchFamily="18"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356B7504-E39E-4595-BA0B-0B238A13869E}" type="slidenum">
              <a:rPr lang="en-US" sz="1000" b="0">
                <a:latin typeface="Times New Roman" pitchFamily="18" charset="0"/>
              </a:rPr>
              <a:pPr/>
              <a:t>17</a:t>
            </a:fld>
            <a:endParaRPr lang="en-US" sz="1000" b="0">
              <a:latin typeface="Times New Roman" pitchFamily="18" charset="0"/>
            </a:endParaRPr>
          </a:p>
        </p:txBody>
      </p:sp>
      <p:sp>
        <p:nvSpPr>
          <p:cNvPr id="37891" name="Rectangle 2"/>
          <p:cNvSpPr>
            <a:spLocks noChangeArrowheads="1" noTextEdit="1"/>
          </p:cNvSpPr>
          <p:nvPr>
            <p:ph type="sldImg"/>
          </p:nvPr>
        </p:nvSpPr>
        <p:spPr>
          <a:ln cap="flat"/>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6349" eaLnBrk="0" hangingPunct="0">
              <a:defRPr sz="2500" b="1">
                <a:solidFill>
                  <a:schemeClr val="tx1"/>
                </a:solidFill>
                <a:latin typeface="Comic Sans MS" pitchFamily="66" charset="0"/>
              </a:defRPr>
            </a:lvl1pPr>
            <a:lvl2pPr marL="771925" indent="-296894" defTabSz="986349" eaLnBrk="0" hangingPunct="0">
              <a:defRPr sz="2500" b="1">
                <a:solidFill>
                  <a:schemeClr val="tx1"/>
                </a:solidFill>
                <a:latin typeface="Comic Sans MS" pitchFamily="66" charset="0"/>
              </a:defRPr>
            </a:lvl2pPr>
            <a:lvl3pPr marL="1187577" indent="-237515" defTabSz="986349" eaLnBrk="0" hangingPunct="0">
              <a:defRPr sz="2500" b="1">
                <a:solidFill>
                  <a:schemeClr val="tx1"/>
                </a:solidFill>
                <a:latin typeface="Comic Sans MS" pitchFamily="66" charset="0"/>
              </a:defRPr>
            </a:lvl3pPr>
            <a:lvl4pPr marL="1662608" indent="-237515" defTabSz="986349" eaLnBrk="0" hangingPunct="0">
              <a:defRPr sz="2500" b="1">
                <a:solidFill>
                  <a:schemeClr val="tx1"/>
                </a:solidFill>
                <a:latin typeface="Comic Sans MS" pitchFamily="66" charset="0"/>
              </a:defRPr>
            </a:lvl4pPr>
            <a:lvl5pPr marL="2137639" indent="-237515" defTabSz="986349" eaLnBrk="0" hangingPunct="0">
              <a:defRPr sz="2500" b="1">
                <a:solidFill>
                  <a:schemeClr val="tx1"/>
                </a:solidFill>
                <a:latin typeface="Comic Sans MS" pitchFamily="66" charset="0"/>
              </a:defRPr>
            </a:lvl5pPr>
            <a:lvl6pPr marL="2612669" indent="-237515" defTabSz="986349" eaLnBrk="0" fontAlgn="base" hangingPunct="0">
              <a:spcBef>
                <a:spcPct val="0"/>
              </a:spcBef>
              <a:spcAft>
                <a:spcPct val="0"/>
              </a:spcAft>
              <a:defRPr sz="2500" b="1">
                <a:solidFill>
                  <a:schemeClr val="tx1"/>
                </a:solidFill>
                <a:latin typeface="Comic Sans MS" pitchFamily="66" charset="0"/>
              </a:defRPr>
            </a:lvl6pPr>
            <a:lvl7pPr marL="3087700" indent="-237515" defTabSz="986349" eaLnBrk="0" fontAlgn="base" hangingPunct="0">
              <a:spcBef>
                <a:spcPct val="0"/>
              </a:spcBef>
              <a:spcAft>
                <a:spcPct val="0"/>
              </a:spcAft>
              <a:defRPr sz="2500" b="1">
                <a:solidFill>
                  <a:schemeClr val="tx1"/>
                </a:solidFill>
                <a:latin typeface="Comic Sans MS" pitchFamily="66" charset="0"/>
              </a:defRPr>
            </a:lvl7pPr>
            <a:lvl8pPr marL="3562731" indent="-237515" defTabSz="986349" eaLnBrk="0" fontAlgn="base" hangingPunct="0">
              <a:spcBef>
                <a:spcPct val="0"/>
              </a:spcBef>
              <a:spcAft>
                <a:spcPct val="0"/>
              </a:spcAft>
              <a:defRPr sz="2500" b="1">
                <a:solidFill>
                  <a:schemeClr val="tx1"/>
                </a:solidFill>
                <a:latin typeface="Comic Sans MS" pitchFamily="66" charset="0"/>
              </a:defRPr>
            </a:lvl8pPr>
            <a:lvl9pPr marL="4037762" indent="-237515" defTabSz="986349" eaLnBrk="0" fontAlgn="base" hangingPunct="0">
              <a:spcBef>
                <a:spcPct val="0"/>
              </a:spcBef>
              <a:spcAft>
                <a:spcPct val="0"/>
              </a:spcAft>
              <a:defRPr sz="2500" b="1">
                <a:solidFill>
                  <a:schemeClr val="tx1"/>
                </a:solidFill>
                <a:latin typeface="Comic Sans MS" pitchFamily="66" charset="0"/>
              </a:defRPr>
            </a:lvl9pPr>
          </a:lstStyle>
          <a:p>
            <a:fld id="{884B7DD5-2198-4EF2-82EF-3DCF0C6EAE03}" type="slidenum">
              <a:rPr lang="en-US" sz="1000" b="0">
                <a:latin typeface="Times New Roman" pitchFamily="18" charset="0"/>
              </a:rPr>
              <a:pPr/>
              <a:t>18</a:t>
            </a:fld>
            <a:endParaRPr lang="en-US" sz="1000" b="0">
              <a:latin typeface="Times New Roman" pitchFamily="18" charset="0"/>
            </a:endParaRPr>
          </a:p>
        </p:txBody>
      </p:sp>
      <p:sp>
        <p:nvSpPr>
          <p:cNvPr id="38915" name="Rectangle 2"/>
          <p:cNvSpPr>
            <a:spLocks noChangeArrowheads="1" noTextEdit="1"/>
          </p:cNvSpPr>
          <p:nvPr>
            <p:ph type="sldImg"/>
          </p:nvPr>
        </p:nvSpPr>
        <p:spPr>
          <a:ln cap="flat"/>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0062">
              <a:lnSpc>
                <a:spcPct val="100000"/>
              </a:lnSpc>
              <a:spcBef>
                <a:spcPct val="0"/>
              </a:spcBef>
            </a:pPr>
            <a:endParaRPr lang="en-CA" sz="25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11560" y="1412776"/>
            <a:ext cx="7777559" cy="720080"/>
          </a:xfrm>
        </p:spPr>
        <p:txBody>
          <a:bodyPr/>
          <a:lstStyle>
            <a:lvl1pPr algn="r">
              <a:defRPr sz="3600" b="0">
                <a:solidFill>
                  <a:schemeClr val="tx1"/>
                </a:solidFill>
              </a:defRPr>
            </a:lvl1pPr>
          </a:lstStyle>
          <a:p>
            <a:r>
              <a:rPr lang="en-US" dirty="0" smtClean="0"/>
              <a:t>Click to edit Master title style</a:t>
            </a:r>
            <a:endParaRPr lang="en-CA" dirty="0"/>
          </a:p>
        </p:txBody>
      </p:sp>
      <p:sp>
        <p:nvSpPr>
          <p:cNvPr id="54275" name="Rectangle 3"/>
          <p:cNvSpPr>
            <a:spLocks noGrp="1" noChangeArrowheads="1"/>
          </p:cNvSpPr>
          <p:nvPr>
            <p:ph type="subTitle" idx="1"/>
          </p:nvPr>
        </p:nvSpPr>
        <p:spPr>
          <a:xfrm>
            <a:off x="3347864" y="2060848"/>
            <a:ext cx="5000600" cy="334888"/>
          </a:xfrm>
        </p:spPr>
        <p:txBody>
          <a:bodyPr/>
          <a:lstStyle>
            <a:lvl1pPr algn="r">
              <a:defRPr sz="1050">
                <a:solidFill>
                  <a:schemeClr val="tx1"/>
                </a:solidFill>
              </a:defRPr>
            </a:lvl1pPr>
          </a:lstStyle>
          <a:p>
            <a:r>
              <a:rPr lang="en-US" smtClean="0"/>
              <a:t>Click to edit Master subtitle style</a:t>
            </a:r>
            <a:endParaRPr lang="en-CA" dirty="0"/>
          </a:p>
        </p:txBody>
      </p:sp>
    </p:spTree>
    <p:extLst>
      <p:ext uri="{BB962C8B-B14F-4D97-AF65-F5344CB8AC3E}">
        <p14:creationId xmlns:p14="http://schemas.microsoft.com/office/powerpoint/2010/main" val="255263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399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772400" cy="5334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66725" y="1700213"/>
            <a:ext cx="4064000" cy="4752975"/>
          </a:xfrm>
        </p:spPr>
        <p:txBody>
          <a:bodyPr/>
          <a:lstStyle/>
          <a:p>
            <a:pPr lvl="0"/>
            <a:r>
              <a:rPr lang="en-US" noProof="0" smtClean="0"/>
              <a:t>Click icon to add clip art</a:t>
            </a:r>
          </a:p>
        </p:txBody>
      </p:sp>
      <p:sp>
        <p:nvSpPr>
          <p:cNvPr id="4" name="Text Placeholder 3"/>
          <p:cNvSpPr>
            <a:spLocks noGrp="1"/>
          </p:cNvSpPr>
          <p:nvPr>
            <p:ph type="body" sz="half" idx="2"/>
          </p:nvPr>
        </p:nvSpPr>
        <p:spPr>
          <a:xfrm>
            <a:off x="4683125" y="1700213"/>
            <a:ext cx="4065588" cy="475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084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6725" y="1700213"/>
            <a:ext cx="4064000" cy="475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3125" y="1700213"/>
            <a:ext cx="4065588" cy="2300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3125" y="4152900"/>
            <a:ext cx="4065588"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596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4"/>
          <p:cNvSpPr>
            <a:spLocks noChangeShapeType="1"/>
          </p:cNvSpPr>
          <p:nvPr/>
        </p:nvSpPr>
        <p:spPr bwMode="auto">
          <a:xfrm>
            <a:off x="457200" y="1219200"/>
            <a:ext cx="83058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647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Line 4"/>
          <p:cNvSpPr>
            <a:spLocks noChangeShapeType="1"/>
          </p:cNvSpPr>
          <p:nvPr/>
        </p:nvSpPr>
        <p:spPr bwMode="auto">
          <a:xfrm>
            <a:off x="457200" y="1219200"/>
            <a:ext cx="8305800"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6725" y="1700213"/>
            <a:ext cx="40640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700213"/>
            <a:ext cx="406558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0886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773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740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990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94721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0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9383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210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85800"/>
            <a:ext cx="830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466725" y="1700213"/>
            <a:ext cx="8281988"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Tree>
  </p:cSld>
  <p:clrMap bg1="lt1" tx1="dk1" bg2="lt2" tx2="dk2" accent1="accent1" accent2="accent2" accent3="accent3" accent4="accent4" accent5="accent5" accent6="accent6" hlink="hlink" folHlink="folHlink"/>
  <p:sldLayoutIdLst>
    <p:sldLayoutId id="2147483678" r:id="rId1"/>
    <p:sldLayoutId id="2147483685" r:id="rId2"/>
    <p:sldLayoutId id="2147483686" r:id="rId3"/>
    <p:sldLayoutId id="2147483679" r:id="rId4"/>
    <p:sldLayoutId id="2147483680" r:id="rId5"/>
    <p:sldLayoutId id="2147483687" r:id="rId6"/>
    <p:sldLayoutId id="2147483681" r:id="rId7"/>
    <p:sldLayoutId id="2147483688" r:id="rId8"/>
    <p:sldLayoutId id="2147483682" r:id="rId9"/>
    <p:sldLayoutId id="2147483683" r:id="rId10"/>
    <p:sldLayoutId id="2147483684" r:id="rId11"/>
    <p:sldLayoutId id="2147483689" r:id="rId12"/>
  </p:sldLayoutIdLst>
  <p:txStyles>
    <p:titleStyle>
      <a:lvl1pPr algn="l" rtl="0" fontAlgn="base">
        <a:spcBef>
          <a:spcPct val="0"/>
        </a:spcBef>
        <a:spcAft>
          <a:spcPct val="0"/>
        </a:spcAft>
        <a:defRPr sz="2800" b="1">
          <a:solidFill>
            <a:srgbClr val="000066"/>
          </a:solidFill>
          <a:latin typeface="+mj-lt"/>
          <a:ea typeface="+mj-ea"/>
          <a:cs typeface="+mj-cs"/>
        </a:defRPr>
      </a:lvl1pPr>
      <a:lvl2pPr algn="l" rtl="0" fontAlgn="base">
        <a:spcBef>
          <a:spcPct val="0"/>
        </a:spcBef>
        <a:spcAft>
          <a:spcPct val="0"/>
        </a:spcAft>
        <a:defRPr sz="2800" b="1">
          <a:solidFill>
            <a:srgbClr val="000066"/>
          </a:solidFill>
          <a:latin typeface="Verdana" pitchFamily="34" charset="0"/>
        </a:defRPr>
      </a:lvl2pPr>
      <a:lvl3pPr algn="l" rtl="0" fontAlgn="base">
        <a:spcBef>
          <a:spcPct val="0"/>
        </a:spcBef>
        <a:spcAft>
          <a:spcPct val="0"/>
        </a:spcAft>
        <a:defRPr sz="2800" b="1">
          <a:solidFill>
            <a:srgbClr val="000066"/>
          </a:solidFill>
          <a:latin typeface="Verdana" pitchFamily="34" charset="0"/>
        </a:defRPr>
      </a:lvl3pPr>
      <a:lvl4pPr algn="l" rtl="0" fontAlgn="base">
        <a:spcBef>
          <a:spcPct val="0"/>
        </a:spcBef>
        <a:spcAft>
          <a:spcPct val="0"/>
        </a:spcAft>
        <a:defRPr sz="2800" b="1">
          <a:solidFill>
            <a:srgbClr val="000066"/>
          </a:solidFill>
          <a:latin typeface="Verdana" pitchFamily="34" charset="0"/>
        </a:defRPr>
      </a:lvl4pPr>
      <a:lvl5pPr algn="l" rtl="0" fontAlgn="base">
        <a:spcBef>
          <a:spcPct val="0"/>
        </a:spcBef>
        <a:spcAft>
          <a:spcPct val="0"/>
        </a:spcAft>
        <a:defRPr sz="2800" b="1">
          <a:solidFill>
            <a:srgbClr val="000066"/>
          </a:solidFill>
          <a:latin typeface="Verdana" pitchFamily="34" charset="0"/>
        </a:defRPr>
      </a:lvl5pPr>
      <a:lvl6pPr marL="457200" algn="l" rtl="0" eaLnBrk="1" fontAlgn="base" hangingPunct="1">
        <a:spcBef>
          <a:spcPct val="0"/>
        </a:spcBef>
        <a:spcAft>
          <a:spcPct val="0"/>
        </a:spcAft>
        <a:defRPr sz="2800" b="1">
          <a:solidFill>
            <a:srgbClr val="000066"/>
          </a:solidFill>
          <a:latin typeface="Verdana" pitchFamily="34" charset="0"/>
        </a:defRPr>
      </a:lvl6pPr>
      <a:lvl7pPr marL="914400" algn="l" rtl="0" eaLnBrk="1" fontAlgn="base" hangingPunct="1">
        <a:spcBef>
          <a:spcPct val="0"/>
        </a:spcBef>
        <a:spcAft>
          <a:spcPct val="0"/>
        </a:spcAft>
        <a:defRPr sz="2800" b="1">
          <a:solidFill>
            <a:srgbClr val="000066"/>
          </a:solidFill>
          <a:latin typeface="Verdana" pitchFamily="34" charset="0"/>
        </a:defRPr>
      </a:lvl7pPr>
      <a:lvl8pPr marL="1371600" algn="l" rtl="0" eaLnBrk="1" fontAlgn="base" hangingPunct="1">
        <a:spcBef>
          <a:spcPct val="0"/>
        </a:spcBef>
        <a:spcAft>
          <a:spcPct val="0"/>
        </a:spcAft>
        <a:defRPr sz="2800" b="1">
          <a:solidFill>
            <a:srgbClr val="000066"/>
          </a:solidFill>
          <a:latin typeface="Verdana" pitchFamily="34" charset="0"/>
        </a:defRPr>
      </a:lvl8pPr>
      <a:lvl9pPr marL="1828800" algn="l" rtl="0" eaLnBrk="1" fontAlgn="base" hangingPunct="1">
        <a:spcBef>
          <a:spcPct val="0"/>
        </a:spcBef>
        <a:spcAft>
          <a:spcPct val="0"/>
        </a:spcAft>
        <a:defRPr sz="2800" b="1">
          <a:solidFill>
            <a:srgbClr val="000066"/>
          </a:solidFill>
          <a:latin typeface="Verdana" pitchFamily="34" charset="0"/>
        </a:defRPr>
      </a:lvl9pPr>
    </p:titleStyle>
    <p:bodyStyle>
      <a:lvl1pPr algn="l" rtl="0" fontAlgn="base">
        <a:spcBef>
          <a:spcPct val="20000"/>
        </a:spcBef>
        <a:spcAft>
          <a:spcPct val="0"/>
        </a:spcAft>
        <a:defRPr sz="2800">
          <a:solidFill>
            <a:srgbClr val="000066"/>
          </a:solidFill>
          <a:latin typeface="+mj-lt"/>
          <a:ea typeface="+mn-ea"/>
          <a:cs typeface="+mn-cs"/>
        </a:defRPr>
      </a:lvl1pPr>
      <a:lvl2pPr marL="536575" indent="-268288" algn="l" rtl="0" fontAlgn="base">
        <a:spcBef>
          <a:spcPct val="20000"/>
        </a:spcBef>
        <a:spcAft>
          <a:spcPct val="0"/>
        </a:spcAft>
        <a:buClr>
          <a:srgbClr val="CC3300"/>
        </a:buClr>
        <a:buChar char="•"/>
        <a:defRPr sz="2400">
          <a:solidFill>
            <a:srgbClr val="000066"/>
          </a:solidFill>
          <a:latin typeface="+mj-lt"/>
        </a:defRPr>
      </a:lvl2pPr>
      <a:lvl3pPr marL="1073150" indent="-268288" algn="l" rtl="0" fontAlgn="base">
        <a:spcBef>
          <a:spcPct val="20000"/>
        </a:spcBef>
        <a:spcAft>
          <a:spcPct val="0"/>
        </a:spcAft>
        <a:buClr>
          <a:srgbClr val="CC3300"/>
        </a:buClr>
        <a:buChar char="o"/>
        <a:defRPr sz="2000">
          <a:solidFill>
            <a:srgbClr val="000066"/>
          </a:solidFill>
          <a:latin typeface="+mj-lt"/>
        </a:defRPr>
      </a:lvl3pPr>
      <a:lvl4pPr marL="1611313" indent="-358775" algn="l" rtl="0" fontAlgn="base">
        <a:spcBef>
          <a:spcPct val="20000"/>
        </a:spcBef>
        <a:spcAft>
          <a:spcPct val="0"/>
        </a:spcAft>
        <a:buClr>
          <a:srgbClr val="CC3300"/>
        </a:buClr>
        <a:buFont typeface="Times New Roman" pitchFamily="18" charset="0"/>
        <a:buChar char="–"/>
        <a:defRPr sz="1600">
          <a:solidFill>
            <a:srgbClr val="000066"/>
          </a:solidFill>
          <a:latin typeface="+mj-lt"/>
        </a:defRPr>
      </a:lvl4pPr>
      <a:lvl5pPr marL="2063750" indent="-273050" algn="l" rtl="0" fontAlgn="base">
        <a:spcBef>
          <a:spcPct val="20000"/>
        </a:spcBef>
        <a:spcAft>
          <a:spcPct val="0"/>
        </a:spcAft>
        <a:buChar char="»"/>
        <a:defRPr sz="1600">
          <a:solidFill>
            <a:srgbClr val="000066"/>
          </a:solidFill>
          <a:latin typeface="+mj-lt"/>
        </a:defRPr>
      </a:lvl5pPr>
      <a:lvl6pPr marL="2520950" indent="-273050" algn="l" rtl="0" eaLnBrk="1" fontAlgn="base" hangingPunct="1">
        <a:spcBef>
          <a:spcPct val="20000"/>
        </a:spcBef>
        <a:spcAft>
          <a:spcPct val="0"/>
        </a:spcAft>
        <a:buChar char="»"/>
        <a:defRPr sz="1600">
          <a:solidFill>
            <a:srgbClr val="000066"/>
          </a:solidFill>
          <a:latin typeface="+mn-lt"/>
        </a:defRPr>
      </a:lvl6pPr>
      <a:lvl7pPr marL="2978150" indent="-273050" algn="l" rtl="0" eaLnBrk="1" fontAlgn="base" hangingPunct="1">
        <a:spcBef>
          <a:spcPct val="20000"/>
        </a:spcBef>
        <a:spcAft>
          <a:spcPct val="0"/>
        </a:spcAft>
        <a:buChar char="»"/>
        <a:defRPr sz="1600">
          <a:solidFill>
            <a:srgbClr val="000066"/>
          </a:solidFill>
          <a:latin typeface="+mn-lt"/>
        </a:defRPr>
      </a:lvl7pPr>
      <a:lvl8pPr marL="3435350" indent="-273050" algn="l" rtl="0" eaLnBrk="1" fontAlgn="base" hangingPunct="1">
        <a:spcBef>
          <a:spcPct val="20000"/>
        </a:spcBef>
        <a:spcAft>
          <a:spcPct val="0"/>
        </a:spcAft>
        <a:buChar char="»"/>
        <a:defRPr sz="1600">
          <a:solidFill>
            <a:srgbClr val="000066"/>
          </a:solidFill>
          <a:latin typeface="+mn-lt"/>
        </a:defRPr>
      </a:lvl8pPr>
      <a:lvl9pPr marL="3892550" indent="-273050" algn="l" rtl="0" eaLnBrk="1" fontAlgn="base" hangingPunct="1">
        <a:spcBef>
          <a:spcPct val="20000"/>
        </a:spcBef>
        <a:spcAft>
          <a:spcPct val="0"/>
        </a:spcAft>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11188" y="1412875"/>
            <a:ext cx="7777162" cy="720725"/>
          </a:xfrm>
        </p:spPr>
        <p:txBody>
          <a:bodyPr/>
          <a:lstStyle/>
          <a:p>
            <a:pPr eaLnBrk="0" hangingPunct="0"/>
            <a:r>
              <a:rPr lang="en-US" dirty="0" smtClean="0">
                <a:solidFill>
                  <a:srgbClr val="000000"/>
                </a:solidFill>
                <a:latin typeface="Verdana" pitchFamily="34" charset="0"/>
              </a:rPr>
              <a:t>CPSC 581</a:t>
            </a:r>
            <a:br>
              <a:rPr lang="en-US" dirty="0" smtClean="0">
                <a:solidFill>
                  <a:srgbClr val="000000"/>
                </a:solidFill>
                <a:latin typeface="Verdana" pitchFamily="34" charset="0"/>
              </a:rPr>
            </a:br>
            <a:r>
              <a:rPr lang="en-US" dirty="0" smtClean="0">
                <a:solidFill>
                  <a:srgbClr val="000000"/>
                </a:solidFill>
                <a:latin typeface="Verdana" pitchFamily="34" charset="0"/>
              </a:rPr>
              <a:t>Human </a:t>
            </a:r>
            <a:r>
              <a:rPr lang="en-US" dirty="0">
                <a:solidFill>
                  <a:srgbClr val="000000"/>
                </a:solidFill>
                <a:latin typeface="Verdana" pitchFamily="34" charset="0"/>
              </a:rPr>
              <a:t>Computer Interaction II</a:t>
            </a:r>
            <a:endParaRPr lang="en-US" dirty="0">
              <a:solidFill>
                <a:srgbClr val="000000"/>
              </a:solidFill>
              <a:latin typeface="Verdana" pitchFamily="34" charset="0"/>
            </a:endParaRPr>
          </a:p>
        </p:txBody>
      </p:sp>
      <p:sp>
        <p:nvSpPr>
          <p:cNvPr id="3" name="Subtitle 2"/>
          <p:cNvSpPr>
            <a:spLocks noGrp="1"/>
          </p:cNvSpPr>
          <p:nvPr>
            <p:ph type="subTitle" idx="1"/>
          </p:nvPr>
        </p:nvSpPr>
        <p:spPr>
          <a:xfrm>
            <a:off x="2627784" y="2348880"/>
            <a:ext cx="5721350" cy="504329"/>
          </a:xfrm>
        </p:spPr>
        <p:txBody>
          <a:bodyPr/>
          <a:lstStyle/>
          <a:p>
            <a:pPr>
              <a:lnSpc>
                <a:spcPct val="120000"/>
              </a:lnSpc>
              <a:defRPr/>
            </a:pPr>
            <a:r>
              <a:rPr lang="en-CA" dirty="0" smtClean="0">
                <a:solidFill>
                  <a:schemeClr val="bg2">
                    <a:lumMod val="75000"/>
                  </a:schemeClr>
                </a:solidFill>
              </a:rPr>
              <a:t>Interaction Design</a:t>
            </a:r>
            <a:br>
              <a:rPr lang="en-CA" dirty="0" smtClean="0">
                <a:solidFill>
                  <a:schemeClr val="bg2">
                    <a:lumMod val="75000"/>
                  </a:schemeClr>
                </a:solidFill>
              </a:rPr>
            </a:br>
            <a:r>
              <a:rPr lang="en-CA" dirty="0" smtClean="0">
                <a:solidFill>
                  <a:schemeClr val="bg2">
                    <a:lumMod val="75000"/>
                  </a:schemeClr>
                </a:solidFill>
              </a:rPr>
              <a:t>Lecture </a:t>
            </a:r>
            <a:r>
              <a:rPr lang="en-CA" dirty="0">
                <a:solidFill>
                  <a:schemeClr val="bg2">
                    <a:lumMod val="75000"/>
                  </a:schemeClr>
                </a:solidFill>
              </a:rPr>
              <a:t>/slide deck produced by Saul Greenberg, University of Calgary, Canada</a:t>
            </a:r>
            <a:endParaRPr lang="en-US" dirty="0">
              <a:solidFill>
                <a:schemeClr val="bg2">
                  <a:lumMod val="75000"/>
                </a:schemeClr>
              </a:solidFill>
            </a:endParaRPr>
          </a:p>
          <a:p>
            <a:pPr>
              <a:defRPr/>
            </a:pPr>
            <a:endParaRPr lang="en-US" dirty="0"/>
          </a:p>
        </p:txBody>
      </p:sp>
      <p:sp>
        <p:nvSpPr>
          <p:cNvPr id="6148" name="Rectangle 6"/>
          <p:cNvSpPr>
            <a:spLocks noChangeArrowheads="1"/>
          </p:cNvSpPr>
          <p:nvPr/>
        </p:nvSpPr>
        <p:spPr bwMode="auto">
          <a:xfrm>
            <a:off x="900113" y="6459538"/>
            <a:ext cx="7812087"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038" rIns="92075" bIns="0" anchor="ctr">
            <a:spAutoFit/>
          </a:bodyPr>
          <a:lstStyle/>
          <a:p>
            <a:pPr algn="r"/>
            <a:r>
              <a:rPr lang="en-US" sz="800" dirty="0">
                <a:solidFill>
                  <a:srgbClr val="808080"/>
                </a:solidFill>
                <a:latin typeface="+mn-lt"/>
              </a:rPr>
              <a:t> </a:t>
            </a:r>
            <a:br>
              <a:rPr lang="en-US" sz="800" dirty="0">
                <a:solidFill>
                  <a:srgbClr val="808080"/>
                </a:solidFill>
                <a:latin typeface="+mn-lt"/>
              </a:rPr>
            </a:br>
            <a:r>
              <a:rPr lang="en-US" sz="800" dirty="0">
                <a:solidFill>
                  <a:srgbClr val="808080"/>
                </a:solidFill>
                <a:latin typeface="+mn-lt"/>
              </a:rPr>
              <a:t>Notice: some material in this deck is used from other sources without permission. Credit to the original source is given if it is known,</a:t>
            </a:r>
            <a:endParaRPr lang="en-US" dirty="0">
              <a:latin typeface="+mn-lt"/>
            </a:endParaRPr>
          </a:p>
        </p:txBody>
      </p:sp>
      <p:pic>
        <p:nvPicPr>
          <p:cNvPr id="5" name="Picture 4" descr="PE01661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5804" y="4225851"/>
            <a:ext cx="1903412"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j023408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4221088"/>
            <a:ext cx="3132138"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lIns="92075" tIns="46038" rIns="92075" bIns="46038"/>
          <a:lstStyle/>
          <a:p>
            <a:pPr eaLnBrk="1" hangingPunct="1"/>
            <a:r>
              <a:rPr lang="en-US" smtClean="0"/>
              <a:t>Course Description</a:t>
            </a:r>
          </a:p>
        </p:txBody>
      </p:sp>
      <p:sp>
        <p:nvSpPr>
          <p:cNvPr id="12291" name="Rectangle 3"/>
          <p:cNvSpPr>
            <a:spLocks noGrp="1" noChangeArrowheads="1"/>
          </p:cNvSpPr>
          <p:nvPr>
            <p:ph type="body" idx="1"/>
          </p:nvPr>
        </p:nvSpPr>
        <p:spPr>
          <a:noFill/>
        </p:spPr>
        <p:txBody>
          <a:bodyPr lIns="92075" tIns="46038" rIns="92075" bIns="46038"/>
          <a:lstStyle/>
          <a:p>
            <a:pPr marL="0" indent="0" eaLnBrk="1" hangingPunct="1">
              <a:buFontTx/>
              <a:buNone/>
            </a:pPr>
            <a:r>
              <a:rPr lang="en-CA" smtClean="0"/>
              <a:t>Advanced topics and applications in HCI </a:t>
            </a:r>
          </a:p>
          <a:p>
            <a:pPr lvl="1" eaLnBrk="1" hangingPunct="1"/>
            <a:r>
              <a:rPr lang="en-CA" sz="1800" smtClean="0"/>
              <a:t>emphasis on developing design skills for highly interactive human-computer interfaces</a:t>
            </a:r>
            <a:endParaRPr lang="en-US" sz="1800" smtClean="0"/>
          </a:p>
          <a:p>
            <a:pPr lvl="1" eaLnBrk="1" hangingPunct="1">
              <a:buFontTx/>
              <a:buNone/>
            </a:pPr>
            <a:endParaRPr lang="en-US" sz="1800" smtClean="0"/>
          </a:p>
        </p:txBody>
      </p:sp>
      <p:pic>
        <p:nvPicPr>
          <p:cNvPr id="12292" name="Picture 15" descr="bs0060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392613"/>
            <a:ext cx="3505200"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9222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smtClean="0"/>
              <a:t>Course Description</a:t>
            </a:r>
          </a:p>
        </p:txBody>
      </p:sp>
      <p:sp>
        <p:nvSpPr>
          <p:cNvPr id="13315" name="Rectangle 5"/>
          <p:cNvSpPr>
            <a:spLocks noGrp="1" noChangeArrowheads="1"/>
          </p:cNvSpPr>
          <p:nvPr>
            <p:ph type="body" idx="1"/>
          </p:nvPr>
        </p:nvSpPr>
        <p:spPr/>
        <p:txBody>
          <a:bodyPr/>
          <a:lstStyle/>
          <a:p>
            <a:pPr marL="0" indent="0" eaLnBrk="1" hangingPunct="1">
              <a:buFontTx/>
              <a:buNone/>
            </a:pPr>
            <a:r>
              <a:rPr lang="en-CA" smtClean="0"/>
              <a:t>Advanced topics and applications in HCI </a:t>
            </a:r>
          </a:p>
          <a:p>
            <a:pPr lvl="1" eaLnBrk="1" hangingPunct="1"/>
            <a:r>
              <a:rPr lang="en-CA" sz="1800" smtClean="0">
                <a:solidFill>
                  <a:srgbClr val="969696"/>
                </a:solidFill>
              </a:rPr>
              <a:t>emphasis on developing design skills for highly interactive human-computer interfaces</a:t>
            </a:r>
            <a:r>
              <a:rPr lang="en-CA" sz="1800" smtClean="0"/>
              <a:t/>
            </a:r>
            <a:br>
              <a:rPr lang="en-CA" sz="1800" smtClean="0"/>
            </a:br>
            <a:endParaRPr lang="en-CA" sz="1800" smtClean="0"/>
          </a:p>
          <a:p>
            <a:pPr lvl="1" eaLnBrk="1" hangingPunct="1"/>
            <a:r>
              <a:rPr lang="en-US" sz="1800" smtClean="0"/>
              <a:t>work</a:t>
            </a:r>
            <a:r>
              <a:rPr lang="en-CA" sz="1800" smtClean="0"/>
              <a:t> with</a:t>
            </a:r>
            <a:r>
              <a:rPr lang="en-US" sz="1800" smtClean="0"/>
              <a:t>in</a:t>
            </a:r>
            <a:r>
              <a:rPr lang="en-CA" sz="1800" smtClean="0"/>
              <a:t> </a:t>
            </a:r>
            <a:r>
              <a:rPr lang="en-US" sz="1800" smtClean="0"/>
              <a:t>research</a:t>
            </a:r>
            <a:r>
              <a:rPr lang="en-CA" sz="1800" smtClean="0"/>
              <a:t> </a:t>
            </a:r>
            <a:r>
              <a:rPr lang="en-US" sz="1800" smtClean="0"/>
              <a:t>GUI </a:t>
            </a:r>
            <a:r>
              <a:rPr lang="en-CA" sz="1800" smtClean="0"/>
              <a:t>topics</a:t>
            </a:r>
          </a:p>
          <a:p>
            <a:pPr lvl="1" eaLnBrk="1" hangingPunct="1"/>
            <a:r>
              <a:rPr lang="en-CA" sz="1800" smtClean="0"/>
              <a:t>challenge you to search for creative interaction design</a:t>
            </a:r>
          </a:p>
        </p:txBody>
      </p:sp>
      <p:pic>
        <p:nvPicPr>
          <p:cNvPr id="13316" name="Picture 8" descr="bs0060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392613"/>
            <a:ext cx="3505200"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5156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p:txBody>
          <a:bodyPr/>
          <a:lstStyle/>
          <a:p>
            <a:pPr eaLnBrk="1" hangingPunct="1"/>
            <a:r>
              <a:rPr lang="en-US" smtClean="0"/>
              <a:t>Course Description</a:t>
            </a:r>
          </a:p>
        </p:txBody>
      </p:sp>
      <p:sp>
        <p:nvSpPr>
          <p:cNvPr id="8195" name="Rectangle 7"/>
          <p:cNvSpPr>
            <a:spLocks noGrp="1" noChangeArrowheads="1"/>
          </p:cNvSpPr>
          <p:nvPr>
            <p:ph type="body" idx="1"/>
          </p:nvPr>
        </p:nvSpPr>
        <p:spPr/>
        <p:txBody>
          <a:bodyPr/>
          <a:lstStyle/>
          <a:p>
            <a:pPr marL="0" indent="0" eaLnBrk="1" hangingPunct="1">
              <a:buFontTx/>
              <a:buNone/>
              <a:defRPr/>
            </a:pPr>
            <a:r>
              <a:rPr lang="en-CA" dirty="0" smtClean="0"/>
              <a:t>Advanced topics and applications in HCI </a:t>
            </a:r>
          </a:p>
          <a:p>
            <a:pPr lvl="1" eaLnBrk="1" hangingPunct="1">
              <a:defRPr/>
            </a:pPr>
            <a:r>
              <a:rPr lang="en-CA" sz="1800" dirty="0" smtClean="0">
                <a:solidFill>
                  <a:srgbClr val="969696"/>
                </a:solidFill>
              </a:rPr>
              <a:t>emphasis on developing design skills for highly interactive human-computer interfaces</a:t>
            </a:r>
            <a:br>
              <a:rPr lang="en-CA" sz="1800" dirty="0" smtClean="0">
                <a:solidFill>
                  <a:srgbClr val="969696"/>
                </a:solidFill>
              </a:rPr>
            </a:br>
            <a:endParaRPr lang="en-CA" sz="1800" dirty="0" smtClean="0">
              <a:solidFill>
                <a:srgbClr val="969696"/>
              </a:solidFill>
            </a:endParaRPr>
          </a:p>
          <a:p>
            <a:pPr marL="0" indent="0" eaLnBrk="1" hangingPunct="1">
              <a:buFontTx/>
              <a:buNone/>
              <a:defRPr/>
            </a:pPr>
            <a:r>
              <a:rPr lang="en-US" dirty="0" smtClean="0"/>
              <a:t>likely topics selected from:</a:t>
            </a:r>
          </a:p>
          <a:p>
            <a:pPr lvl="1" eaLnBrk="1" hangingPunct="1">
              <a:defRPr/>
            </a:pPr>
            <a:r>
              <a:rPr lang="en-CA" sz="1800" dirty="0" smtClean="0"/>
              <a:t>novel devices (smart phones, physical user interfaces)</a:t>
            </a:r>
          </a:p>
          <a:p>
            <a:pPr lvl="1" eaLnBrk="1" hangingPunct="1">
              <a:defRPr/>
            </a:pPr>
            <a:r>
              <a:rPr lang="en-CA" sz="1800" dirty="0" smtClean="0"/>
              <a:t>novel interaction techniques (multi-touch, sensors, tangibles)</a:t>
            </a:r>
          </a:p>
          <a:p>
            <a:pPr lvl="1" eaLnBrk="1" hangingPunct="1">
              <a:defRPr/>
            </a:pPr>
            <a:r>
              <a:rPr lang="en-US" sz="1800" dirty="0" smtClean="0"/>
              <a:t>…</a:t>
            </a:r>
          </a:p>
          <a:p>
            <a:pPr lvl="1" eaLnBrk="1" hangingPunct="1">
              <a:buFontTx/>
              <a:buNone/>
              <a:defRPr/>
            </a:pPr>
            <a:endParaRPr lang="en-CA" sz="1800" dirty="0" smtClean="0"/>
          </a:p>
          <a:p>
            <a:pPr eaLnBrk="1" hangingPunct="1">
              <a:buFontTx/>
              <a:buNone/>
              <a:defRPr/>
            </a:pPr>
            <a:r>
              <a:rPr lang="en-CA" dirty="0" smtClean="0"/>
              <a:t>other things you will learn</a:t>
            </a:r>
          </a:p>
          <a:p>
            <a:pPr lvl="1" eaLnBrk="1" hangingPunct="1">
              <a:defRPr/>
            </a:pPr>
            <a:r>
              <a:rPr lang="en-CA" sz="1800" dirty="0" smtClean="0"/>
              <a:t>sketching and portfolio methods</a:t>
            </a:r>
          </a:p>
          <a:p>
            <a:pPr lvl="1" eaLnBrk="1" hangingPunct="1">
              <a:defRPr/>
            </a:pPr>
            <a:r>
              <a:rPr lang="en-CA" sz="1800" dirty="0" smtClean="0"/>
              <a:t>C#  / WPF / Visual Studio</a:t>
            </a:r>
          </a:p>
          <a:p>
            <a:pPr lvl="1" eaLnBrk="1" hangingPunct="1">
              <a:buFontTx/>
              <a:buNone/>
              <a:defRPr/>
            </a:pPr>
            <a:endParaRPr lang="en-CA" sz="1800" dirty="0" smtClean="0"/>
          </a:p>
          <a:p>
            <a:pPr lvl="1" eaLnBrk="1" hangingPunct="1">
              <a:buFontTx/>
              <a:buNone/>
              <a:defRPr/>
            </a:pPr>
            <a:endParaRPr lang="en-CA" sz="1800" dirty="0" smtClean="0"/>
          </a:p>
        </p:txBody>
      </p:sp>
      <p:pic>
        <p:nvPicPr>
          <p:cNvPr id="14340" name="Picture 9" descr="bs0060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392613"/>
            <a:ext cx="3505200"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554876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p:txBody>
          <a:bodyPr/>
          <a:lstStyle/>
          <a:p>
            <a:pPr eaLnBrk="1" hangingPunct="1"/>
            <a:r>
              <a:rPr lang="en-US" smtClean="0"/>
              <a:t>Course Description</a:t>
            </a:r>
          </a:p>
        </p:txBody>
      </p:sp>
      <p:sp>
        <p:nvSpPr>
          <p:cNvPr id="15363" name="Rectangle 6"/>
          <p:cNvSpPr>
            <a:spLocks noGrp="1" noChangeArrowheads="1"/>
          </p:cNvSpPr>
          <p:nvPr>
            <p:ph type="body" idx="1"/>
          </p:nvPr>
        </p:nvSpPr>
        <p:spPr/>
        <p:txBody>
          <a:bodyPr/>
          <a:lstStyle/>
          <a:p>
            <a:pPr marL="0" indent="0" eaLnBrk="1" hangingPunct="1">
              <a:buFontTx/>
              <a:buNone/>
            </a:pPr>
            <a:r>
              <a:rPr lang="en-CA" smtClean="0">
                <a:solidFill>
                  <a:schemeClr val="tx1"/>
                </a:solidFill>
              </a:rPr>
              <a:t>Advanced topics and applications in HCI</a:t>
            </a:r>
            <a:r>
              <a:rPr lang="en-CA" smtClean="0">
                <a:solidFill>
                  <a:srgbClr val="969696"/>
                </a:solidFill>
              </a:rPr>
              <a:t> </a:t>
            </a:r>
          </a:p>
          <a:p>
            <a:pPr lvl="1" eaLnBrk="1" hangingPunct="1"/>
            <a:r>
              <a:rPr lang="en-CA" sz="1800" smtClean="0">
                <a:solidFill>
                  <a:srgbClr val="969696"/>
                </a:solidFill>
              </a:rPr>
              <a:t>emphasis on developing design skills for highly interactive human-computer interfaces</a:t>
            </a:r>
          </a:p>
          <a:p>
            <a:pPr marL="0" indent="0" eaLnBrk="1" hangingPunct="1">
              <a:buFontTx/>
              <a:buNone/>
            </a:pPr>
            <a:endParaRPr lang="en-US" smtClean="0"/>
          </a:p>
          <a:p>
            <a:pPr marL="0" indent="0" eaLnBrk="1" hangingPunct="1">
              <a:buFontTx/>
              <a:buNone/>
            </a:pPr>
            <a:r>
              <a:rPr lang="en-US" smtClean="0"/>
              <a:t>incorporate ‘best practices’ of interface design </a:t>
            </a:r>
            <a:br>
              <a:rPr lang="en-US" smtClean="0"/>
            </a:br>
            <a:r>
              <a:rPr lang="en-US" smtClean="0"/>
              <a:t>into your everyday skills</a:t>
            </a:r>
            <a:r>
              <a:rPr lang="en-CA" smtClean="0"/>
              <a:t> </a:t>
            </a:r>
            <a:endParaRPr lang="en-US" smtClean="0"/>
          </a:p>
          <a:p>
            <a:pPr lvl="1" eaLnBrk="1" hangingPunct="1"/>
            <a:r>
              <a:rPr lang="en-US" sz="1800" smtClean="0"/>
              <a:t>creativity via applied exercises</a:t>
            </a:r>
          </a:p>
          <a:p>
            <a:pPr lvl="1" eaLnBrk="1" hangingPunct="1"/>
            <a:r>
              <a:rPr lang="en-US" sz="1800" smtClean="0"/>
              <a:t>idea brainstorming via visual sketches</a:t>
            </a:r>
          </a:p>
          <a:p>
            <a:pPr lvl="1" eaLnBrk="1" hangingPunct="1"/>
            <a:r>
              <a:rPr lang="en-US" sz="1800" smtClean="0"/>
              <a:t>sketch and prototype development</a:t>
            </a:r>
          </a:p>
          <a:p>
            <a:pPr lvl="1" eaLnBrk="1" hangingPunct="1"/>
            <a:r>
              <a:rPr lang="en-US" sz="1800" smtClean="0"/>
              <a:t>implementation</a:t>
            </a:r>
          </a:p>
          <a:p>
            <a:pPr lvl="1" eaLnBrk="1" hangingPunct="1"/>
            <a:r>
              <a:rPr lang="en-US" sz="1800" smtClean="0"/>
              <a:t>portfolio summaries</a:t>
            </a:r>
          </a:p>
          <a:p>
            <a:pPr lvl="1" eaLnBrk="1" hangingPunct="1"/>
            <a:r>
              <a:rPr lang="en-CA" sz="1800" smtClean="0"/>
              <a:t>critical analysis of interface designs</a:t>
            </a:r>
          </a:p>
        </p:txBody>
      </p:sp>
      <p:pic>
        <p:nvPicPr>
          <p:cNvPr id="15364" name="Picture 7" descr="pe0647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6375" y="4267200"/>
            <a:ext cx="258762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2862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2124075" y="2276475"/>
            <a:ext cx="54721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4800">
                <a:latin typeface="Arial" charset="0"/>
                <a:cs typeface="Arial" charset="0"/>
              </a:rPr>
              <a:t>Do it differently</a:t>
            </a:r>
            <a:endParaRPr lang="en-US" sz="4800">
              <a:latin typeface="Arial" charset="0"/>
              <a:cs typeface="Arial" charset="0"/>
            </a:endParaRPr>
          </a:p>
        </p:txBody>
      </p:sp>
    </p:spTree>
    <p:extLst>
      <p:ext uri="{BB962C8B-B14F-4D97-AF65-F5344CB8AC3E}">
        <p14:creationId xmlns:p14="http://schemas.microsoft.com/office/powerpoint/2010/main" val="801504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Structure</a:t>
            </a:r>
          </a:p>
        </p:txBody>
      </p:sp>
      <p:sp>
        <p:nvSpPr>
          <p:cNvPr id="17411" name="Rectangle 3"/>
          <p:cNvSpPr>
            <a:spLocks noGrp="1" noChangeArrowheads="1"/>
          </p:cNvSpPr>
          <p:nvPr>
            <p:ph type="body" idx="1"/>
          </p:nvPr>
        </p:nvSpPr>
        <p:spPr/>
        <p:txBody>
          <a:bodyPr/>
          <a:lstStyle/>
          <a:p>
            <a:pPr marL="0" indent="0" eaLnBrk="1" hangingPunct="1">
              <a:buFontTx/>
              <a:buNone/>
            </a:pPr>
            <a:r>
              <a:rPr lang="en-US" smtClean="0"/>
              <a:t>merged class and labs</a:t>
            </a:r>
          </a:p>
          <a:p>
            <a:pPr lvl="1" eaLnBrk="1" hangingPunct="1"/>
            <a:r>
              <a:rPr lang="en-US" sz="1800" smtClean="0"/>
              <a:t>lectures</a:t>
            </a:r>
          </a:p>
          <a:p>
            <a:pPr lvl="1" eaLnBrk="1" hangingPunct="1"/>
            <a:r>
              <a:rPr lang="en-US" sz="1800" smtClean="0"/>
              <a:t>in-class practicum on exercises</a:t>
            </a:r>
          </a:p>
          <a:p>
            <a:pPr lvl="1" eaLnBrk="1" hangingPunct="1"/>
            <a:r>
              <a:rPr lang="en-US" sz="1800" smtClean="0"/>
              <a:t>on-going design critiques </a:t>
            </a:r>
          </a:p>
          <a:p>
            <a:pPr lvl="2" eaLnBrk="1" hangingPunct="1"/>
            <a:r>
              <a:rPr lang="en-US" smtClean="0"/>
              <a:t>by myself</a:t>
            </a:r>
          </a:p>
          <a:p>
            <a:pPr lvl="2" eaLnBrk="1" hangingPunct="1"/>
            <a:r>
              <a:rPr lang="en-US" smtClean="0"/>
              <a:t>the TA</a:t>
            </a:r>
          </a:p>
          <a:p>
            <a:pPr lvl="2" eaLnBrk="1" hangingPunct="1"/>
            <a:r>
              <a:rPr lang="en-US" smtClean="0"/>
              <a:t>class members</a:t>
            </a:r>
          </a:p>
          <a:p>
            <a:pPr lvl="1" eaLnBrk="1" hangingPunct="1"/>
            <a:r>
              <a:rPr lang="en-US" sz="1800" smtClean="0"/>
              <a:t>‘spontaneous’ design exercises</a:t>
            </a:r>
          </a:p>
          <a:p>
            <a:pPr marL="0" indent="0" eaLnBrk="1" hangingPunct="1">
              <a:buFontTx/>
              <a:buNone/>
            </a:pPr>
            <a:endParaRPr lang="en-US" smtClean="0"/>
          </a:p>
        </p:txBody>
      </p:sp>
      <p:pic>
        <p:nvPicPr>
          <p:cNvPr id="174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725" y="3548063"/>
            <a:ext cx="3851275" cy="330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610053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2124075" y="2276475"/>
            <a:ext cx="54721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4800">
                <a:latin typeface="Arial" charset="0"/>
                <a:cs typeface="Arial" charset="0"/>
              </a:rPr>
              <a:t>Do it differently</a:t>
            </a:r>
            <a:endParaRPr lang="en-US" sz="4800">
              <a:latin typeface="Arial" charset="0"/>
              <a:cs typeface="Arial" charset="0"/>
            </a:endParaRPr>
          </a:p>
        </p:txBody>
      </p:sp>
    </p:spTree>
    <p:extLst>
      <p:ext uri="{BB962C8B-B14F-4D97-AF65-F5344CB8AC3E}">
        <p14:creationId xmlns:p14="http://schemas.microsoft.com/office/powerpoint/2010/main" val="1249500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noChangeArrowheads="1"/>
          </p:cNvSpPr>
          <p:nvPr>
            <p:ph type="title"/>
          </p:nvPr>
        </p:nvSpPr>
        <p:spPr/>
        <p:txBody>
          <a:bodyPr/>
          <a:lstStyle/>
          <a:p>
            <a:pPr eaLnBrk="1" hangingPunct="1"/>
            <a:r>
              <a:rPr lang="en-US" smtClean="0"/>
              <a:t>How you will be evaluated</a:t>
            </a:r>
          </a:p>
        </p:txBody>
      </p:sp>
      <p:sp>
        <p:nvSpPr>
          <p:cNvPr id="19459" name="Rectangle 11"/>
          <p:cNvSpPr>
            <a:spLocks noGrp="1" noChangeArrowheads="1"/>
          </p:cNvSpPr>
          <p:nvPr>
            <p:ph type="body" idx="1"/>
          </p:nvPr>
        </p:nvSpPr>
        <p:spPr>
          <a:xfrm>
            <a:off x="1538288" y="1700213"/>
            <a:ext cx="7177087" cy="4752975"/>
          </a:xfrm>
        </p:spPr>
        <p:txBody>
          <a:bodyPr/>
          <a:lstStyle/>
          <a:p>
            <a:pPr marL="0" indent="0" eaLnBrk="1" hangingPunct="1">
              <a:buFontTx/>
              <a:buNone/>
            </a:pPr>
            <a:r>
              <a:rPr lang="en-US" smtClean="0"/>
              <a:t>60% - 3 major projects</a:t>
            </a:r>
          </a:p>
          <a:p>
            <a:pPr lvl="2" eaLnBrk="1" hangingPunct="1"/>
            <a:r>
              <a:rPr lang="en-CA" sz="1800" smtClean="0"/>
              <a:t>cycles over ~7 classes</a:t>
            </a:r>
            <a:endParaRPr lang="en-US" sz="1800" smtClean="0"/>
          </a:p>
          <a:p>
            <a:pPr lvl="2" eaLnBrk="1" hangingPunct="1"/>
            <a:r>
              <a:rPr lang="en-US" sz="1800" smtClean="0"/>
              <a:t>sketches</a:t>
            </a:r>
          </a:p>
          <a:p>
            <a:pPr lvl="2" eaLnBrk="1" hangingPunct="1"/>
            <a:r>
              <a:rPr lang="en-CA" sz="1800" smtClean="0"/>
              <a:t>critique</a:t>
            </a:r>
            <a:endParaRPr lang="en-US" sz="1800" smtClean="0"/>
          </a:p>
          <a:p>
            <a:pPr lvl="2" eaLnBrk="1" hangingPunct="1"/>
            <a:r>
              <a:rPr lang="en-US" sz="1800" smtClean="0"/>
              <a:t>implementations </a:t>
            </a:r>
          </a:p>
          <a:p>
            <a:pPr lvl="2" eaLnBrk="1" hangingPunct="1"/>
            <a:r>
              <a:rPr lang="en-US" sz="1800" smtClean="0"/>
              <a:t>demonstrations</a:t>
            </a:r>
          </a:p>
          <a:p>
            <a:pPr lvl="2" eaLnBrk="1" hangingPunct="1"/>
            <a:r>
              <a:rPr lang="en-US" sz="1800" smtClean="0"/>
              <a:t>portfolio</a:t>
            </a:r>
          </a:p>
          <a:p>
            <a:pPr lvl="1" eaLnBrk="1" hangingPunct="1"/>
            <a:endParaRPr lang="en-US" sz="1800" smtClean="0"/>
          </a:p>
          <a:p>
            <a:pPr lvl="1" eaLnBrk="1" hangingPunct="1">
              <a:buFontTx/>
              <a:buNone/>
            </a:pPr>
            <a:endParaRPr lang="en-US" sz="1800" smtClean="0"/>
          </a:p>
        </p:txBody>
      </p:sp>
      <p:pic>
        <p:nvPicPr>
          <p:cNvPr id="19460"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1484313"/>
            <a:ext cx="1066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71014834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saul\AppData\Local\Microsoft\Windows\Temporary Internet Files\Content.IE5\IA49B6KB\MC9004421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988" y="1760538"/>
            <a:ext cx="11811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10"/>
          <p:cNvSpPr>
            <a:spLocks noGrp="1" noChangeArrowheads="1"/>
          </p:cNvSpPr>
          <p:nvPr>
            <p:ph type="title"/>
          </p:nvPr>
        </p:nvSpPr>
        <p:spPr/>
        <p:txBody>
          <a:bodyPr/>
          <a:lstStyle/>
          <a:p>
            <a:pPr eaLnBrk="1" hangingPunct="1"/>
            <a:r>
              <a:rPr lang="en-US" smtClean="0"/>
              <a:t>How you will be evaluated</a:t>
            </a:r>
          </a:p>
        </p:txBody>
      </p:sp>
      <p:sp>
        <p:nvSpPr>
          <p:cNvPr id="2" name="Rectangle 11"/>
          <p:cNvSpPr>
            <a:spLocks noGrp="1" noChangeArrowheads="1"/>
          </p:cNvSpPr>
          <p:nvPr>
            <p:ph type="body" idx="1"/>
          </p:nvPr>
        </p:nvSpPr>
        <p:spPr>
          <a:xfrm>
            <a:off x="1538288" y="1700213"/>
            <a:ext cx="7177087" cy="4752975"/>
          </a:xfrm>
        </p:spPr>
        <p:txBody>
          <a:bodyPr/>
          <a:lstStyle/>
          <a:p>
            <a:pPr marL="0" lvl="1" indent="0" eaLnBrk="1" hangingPunct="1">
              <a:buFontTx/>
              <a:buNone/>
              <a:defRPr/>
            </a:pPr>
            <a:r>
              <a:rPr lang="en-US" sz="2400" dirty="0">
                <a:ea typeface="+mn-ea"/>
                <a:cs typeface="+mn-cs"/>
              </a:rPr>
              <a:t>20% - </a:t>
            </a:r>
            <a:r>
              <a:rPr lang="en-US" sz="2400" dirty="0" smtClean="0"/>
              <a:t>many exercises</a:t>
            </a:r>
            <a:endParaRPr lang="en-US" sz="2400" dirty="0">
              <a:ea typeface="+mn-ea"/>
              <a:cs typeface="+mn-cs"/>
            </a:endParaRPr>
          </a:p>
          <a:p>
            <a:pPr lvl="1" eaLnBrk="1" hangingPunct="1">
              <a:defRPr/>
            </a:pPr>
            <a:r>
              <a:rPr lang="en-US" sz="1800" dirty="0" smtClean="0"/>
              <a:t>series of sketching exercises</a:t>
            </a:r>
          </a:p>
          <a:p>
            <a:pPr lvl="2" eaLnBrk="1" hangingPunct="1">
              <a:defRPr/>
            </a:pPr>
            <a:r>
              <a:rPr lang="en-US" sz="1800" dirty="0" smtClean="0"/>
              <a:t>replicate sketching method</a:t>
            </a:r>
          </a:p>
          <a:p>
            <a:pPr lvl="2" eaLnBrk="1" hangingPunct="1">
              <a:defRPr/>
            </a:pPr>
            <a:r>
              <a:rPr lang="en-US" sz="1800" dirty="0" smtClean="0"/>
              <a:t>apply sketching method</a:t>
            </a:r>
          </a:p>
          <a:p>
            <a:pPr marL="804862" lvl="2" indent="0" eaLnBrk="1" hangingPunct="1">
              <a:buFontTx/>
              <a:buNone/>
              <a:defRPr/>
            </a:pPr>
            <a:endParaRPr lang="en-US" sz="1800" dirty="0" smtClean="0"/>
          </a:p>
          <a:p>
            <a:pPr lvl="1" eaLnBrk="1" hangingPunct="1">
              <a:defRPr/>
            </a:pPr>
            <a:r>
              <a:rPr lang="en-US" sz="1800" dirty="0" smtClean="0"/>
              <a:t>interface design methodologies</a:t>
            </a:r>
          </a:p>
          <a:p>
            <a:pPr lvl="2" eaLnBrk="1" hangingPunct="1">
              <a:defRPr/>
            </a:pPr>
            <a:r>
              <a:rPr lang="en-CA" sz="1800" dirty="0" smtClean="0"/>
              <a:t>apply a design method</a:t>
            </a:r>
          </a:p>
          <a:p>
            <a:pPr lvl="2" eaLnBrk="1" hangingPunct="1">
              <a:defRPr/>
            </a:pPr>
            <a:endParaRPr lang="en-CA" sz="1800" dirty="0" smtClean="0"/>
          </a:p>
          <a:p>
            <a:pPr lvl="1" eaLnBrk="1" hangingPunct="1">
              <a:defRPr/>
            </a:pPr>
            <a:r>
              <a:rPr lang="en-US" sz="1800" dirty="0" smtClean="0"/>
              <a:t>Participation</a:t>
            </a:r>
          </a:p>
          <a:p>
            <a:pPr lvl="2" eaLnBrk="1" hangingPunct="1">
              <a:defRPr/>
            </a:pPr>
            <a:r>
              <a:rPr lang="en-US" sz="1800" dirty="0" smtClean="0"/>
              <a:t>class discussions and critiques</a:t>
            </a:r>
          </a:p>
          <a:p>
            <a:pPr lvl="2" eaLnBrk="1" hangingPunct="1">
              <a:defRPr/>
            </a:pPr>
            <a:r>
              <a:rPr lang="en-US" sz="1800" dirty="0" smtClean="0"/>
              <a:t>presentations </a:t>
            </a:r>
            <a:r>
              <a:rPr lang="en-US" sz="1800" dirty="0"/>
              <a:t>of own </a:t>
            </a:r>
            <a:r>
              <a:rPr lang="en-US" sz="1800" dirty="0" smtClean="0"/>
              <a:t>work</a:t>
            </a:r>
          </a:p>
          <a:p>
            <a:pPr marL="268287" lvl="1" indent="0" eaLnBrk="1" hangingPunct="1">
              <a:buFontTx/>
              <a:buNone/>
              <a:defRPr/>
            </a:pPr>
            <a:endParaRPr lang="en-CA" sz="3000" dirty="0" smtClean="0"/>
          </a:p>
          <a:p>
            <a:pPr marL="268287" lvl="1" indent="0" eaLnBrk="1" hangingPunct="1">
              <a:buFontTx/>
              <a:buNone/>
              <a:defRPr/>
            </a:pPr>
            <a:r>
              <a:rPr lang="en-US" sz="1800" dirty="0" smtClean="0"/>
              <a:t>Exercises are ‘on demand’ vs. schedules</a:t>
            </a:r>
          </a:p>
          <a:p>
            <a:pPr marL="268287" lvl="1" indent="0" eaLnBrk="1" hangingPunct="1">
              <a:buFontTx/>
              <a:buNone/>
              <a:defRPr/>
            </a:pPr>
            <a:endParaRPr lang="en-CA" sz="3000" dirty="0" smtClean="0"/>
          </a:p>
          <a:p>
            <a:pPr marL="268287" lvl="1" indent="0" eaLnBrk="1" hangingPunct="1">
              <a:buFontTx/>
              <a:buNone/>
              <a:defRPr/>
            </a:pPr>
            <a:endParaRPr lang="en-US" sz="3000" dirty="0" smtClean="0"/>
          </a:p>
          <a:p>
            <a:pPr lvl="1" eaLnBrk="1" hangingPunct="1">
              <a:buFontTx/>
              <a:buNone/>
              <a:defRPr/>
            </a:pPr>
            <a:endParaRPr lang="en-US" sz="1800" dirty="0" smtClean="0"/>
          </a:p>
        </p:txBody>
      </p:sp>
      <p:pic>
        <p:nvPicPr>
          <p:cNvPr id="2048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475" y="4508500"/>
            <a:ext cx="1217613"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0618784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
          <p:cNvSpPr>
            <a:spLocks noGrp="1" noChangeArrowheads="1"/>
          </p:cNvSpPr>
          <p:nvPr>
            <p:ph type="title"/>
          </p:nvPr>
        </p:nvSpPr>
        <p:spPr/>
        <p:txBody>
          <a:bodyPr/>
          <a:lstStyle/>
          <a:p>
            <a:pPr eaLnBrk="1" hangingPunct="1"/>
            <a:r>
              <a:rPr lang="en-US" smtClean="0"/>
              <a:t>How you will be evaluated</a:t>
            </a:r>
          </a:p>
        </p:txBody>
      </p:sp>
      <p:sp>
        <p:nvSpPr>
          <p:cNvPr id="11267" name="Rectangle 11"/>
          <p:cNvSpPr>
            <a:spLocks noGrp="1" noChangeArrowheads="1"/>
          </p:cNvSpPr>
          <p:nvPr>
            <p:ph type="body" idx="1"/>
          </p:nvPr>
        </p:nvSpPr>
        <p:spPr>
          <a:xfrm>
            <a:off x="1538288" y="1700213"/>
            <a:ext cx="7177087" cy="4752975"/>
          </a:xfrm>
        </p:spPr>
        <p:txBody>
          <a:bodyPr/>
          <a:lstStyle/>
          <a:p>
            <a:pPr marL="0" indent="0" eaLnBrk="1" hangingPunct="1">
              <a:buFontTx/>
              <a:buNone/>
              <a:defRPr/>
            </a:pPr>
            <a:r>
              <a:rPr lang="en-US" dirty="0" smtClean="0"/>
              <a:t>10%: sketchbook</a:t>
            </a:r>
          </a:p>
          <a:p>
            <a:pPr lvl="1" eaLnBrk="1" hangingPunct="1">
              <a:defRPr/>
            </a:pPr>
            <a:r>
              <a:rPr lang="en-US" sz="1800" dirty="0" smtClean="0"/>
              <a:t>progressive descriptions of visual ideas </a:t>
            </a:r>
          </a:p>
          <a:p>
            <a:pPr lvl="1" eaLnBrk="1" hangingPunct="1">
              <a:defRPr/>
            </a:pPr>
            <a:r>
              <a:rPr lang="en-CA" sz="1800" dirty="0" smtClean="0"/>
              <a:t>illustrates application of methods taught in class</a:t>
            </a:r>
            <a:endParaRPr lang="en-US" sz="1800" dirty="0" smtClean="0"/>
          </a:p>
          <a:p>
            <a:pPr lvl="1" eaLnBrk="1" hangingPunct="1">
              <a:defRPr/>
            </a:pPr>
            <a:r>
              <a:rPr lang="en-US" sz="1800" dirty="0" smtClean="0"/>
              <a:t>habitual use – quantity!</a:t>
            </a:r>
            <a:br>
              <a:rPr lang="en-US" sz="1800" dirty="0" smtClean="0"/>
            </a:br>
            <a:endParaRPr lang="en-US" sz="800" dirty="0" smtClean="0"/>
          </a:p>
          <a:p>
            <a:pPr marL="268287" lvl="1" indent="0" eaLnBrk="1" hangingPunct="1">
              <a:buFontTx/>
              <a:buNone/>
              <a:defRPr/>
            </a:pPr>
            <a:endParaRPr lang="en-CA" sz="3000" dirty="0" smtClean="0"/>
          </a:p>
          <a:p>
            <a:pPr marL="268287" lvl="1" indent="0" eaLnBrk="1" hangingPunct="1">
              <a:buFontTx/>
              <a:buNone/>
              <a:defRPr/>
            </a:pPr>
            <a:endParaRPr lang="en-US" sz="3000" dirty="0" smtClean="0"/>
          </a:p>
          <a:p>
            <a:pPr lvl="1" eaLnBrk="1" hangingPunct="1">
              <a:buFontTx/>
              <a:buNone/>
              <a:defRPr/>
            </a:pPr>
            <a:endParaRPr lang="en-US" sz="1800" dirty="0" smtClean="0"/>
          </a:p>
        </p:txBody>
      </p:sp>
      <p:pic>
        <p:nvPicPr>
          <p:cNvPr id="2150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1773238"/>
            <a:ext cx="10620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3548617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p:txBody>
          <a:bodyPr/>
          <a:lstStyle/>
          <a:p>
            <a:pPr eaLnBrk="1" hangingPunct="1"/>
            <a:r>
              <a:rPr lang="en-US" smtClean="0"/>
              <a:t>Your Hosts</a:t>
            </a:r>
          </a:p>
        </p:txBody>
      </p:sp>
      <p:sp>
        <p:nvSpPr>
          <p:cNvPr id="4099" name="Rectangle 16"/>
          <p:cNvSpPr>
            <a:spLocks noGrp="1" noChangeArrowheads="1"/>
          </p:cNvSpPr>
          <p:nvPr>
            <p:ph idx="1"/>
          </p:nvPr>
        </p:nvSpPr>
        <p:spPr/>
        <p:txBody>
          <a:bodyPr/>
          <a:lstStyle/>
          <a:p>
            <a:pPr marL="0" indent="0" eaLnBrk="1" hangingPunct="1">
              <a:buFontTx/>
              <a:buNone/>
            </a:pPr>
            <a:r>
              <a:rPr lang="en-US" sz="2000" dirty="0" smtClean="0"/>
              <a:t>Saul Greenberg &amp; </a:t>
            </a:r>
            <a:r>
              <a:rPr lang="en-US" sz="2000" dirty="0" err="1" smtClean="0"/>
              <a:t>Nic</a:t>
            </a:r>
            <a:r>
              <a:rPr lang="en-US" sz="2000" dirty="0" smtClean="0"/>
              <a:t> Marquardt</a:t>
            </a:r>
          </a:p>
          <a:p>
            <a:pPr lvl="1" eaLnBrk="1" hangingPunct="1"/>
            <a:r>
              <a:rPr lang="en-US" sz="1600" dirty="0" smtClean="0"/>
              <a:t>human computer interaction </a:t>
            </a:r>
          </a:p>
          <a:p>
            <a:pPr lvl="1" eaLnBrk="1" hangingPunct="1"/>
            <a:r>
              <a:rPr lang="en-US" sz="1600" dirty="0" smtClean="0"/>
              <a:t>ubiquitous </a:t>
            </a:r>
            <a:r>
              <a:rPr lang="en-US" sz="1600" dirty="0" err="1" smtClean="0"/>
              <a:t>comuting</a:t>
            </a:r>
            <a:endParaRPr lang="en-US" sz="1600" dirty="0" smtClean="0"/>
          </a:p>
          <a:p>
            <a:pPr lvl="1" eaLnBrk="1" hangingPunct="1"/>
            <a:r>
              <a:rPr lang="en-US" sz="1600" dirty="0" smtClean="0"/>
              <a:t>computer supported cooperative work</a:t>
            </a:r>
          </a:p>
          <a:p>
            <a:pPr lvl="1" eaLnBrk="1" hangingPunct="1"/>
            <a:endParaRPr lang="en-US" sz="1600" dirty="0" smtClean="0"/>
          </a:p>
          <a:p>
            <a:pPr lvl="1" eaLnBrk="1" hangingPunct="1">
              <a:buFontTx/>
              <a:buNone/>
            </a:pPr>
            <a:r>
              <a:rPr lang="en-US" sz="1600" i="1" dirty="0" smtClean="0"/>
              <a:t>with help from various others</a:t>
            </a:r>
          </a:p>
        </p:txBody>
      </p:sp>
      <p:pic>
        <p:nvPicPr>
          <p:cNvPr id="4100" name="Picture 7" descr="http://www.nicolaimarquardt.com/nicolai-marquardt-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75" y="1714500"/>
            <a:ext cx="1843088"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8" descr="C:\Users\saul\Pictures\Misc-Logon-photos\saul.greenberg.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813" y="1714500"/>
            <a:ext cx="1582737"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001802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
          <p:cNvSpPr>
            <a:spLocks noGrp="1" noChangeArrowheads="1"/>
          </p:cNvSpPr>
          <p:nvPr>
            <p:ph type="title"/>
          </p:nvPr>
        </p:nvSpPr>
        <p:spPr/>
        <p:txBody>
          <a:bodyPr/>
          <a:lstStyle/>
          <a:p>
            <a:pPr eaLnBrk="1" hangingPunct="1"/>
            <a:r>
              <a:rPr lang="en-US" smtClean="0"/>
              <a:t>How you will be evaluated</a:t>
            </a:r>
          </a:p>
        </p:txBody>
      </p:sp>
      <p:sp>
        <p:nvSpPr>
          <p:cNvPr id="11267" name="Rectangle 11"/>
          <p:cNvSpPr>
            <a:spLocks noGrp="1" noChangeArrowheads="1"/>
          </p:cNvSpPr>
          <p:nvPr>
            <p:ph type="body" idx="1"/>
          </p:nvPr>
        </p:nvSpPr>
        <p:spPr>
          <a:xfrm>
            <a:off x="1538288" y="1700213"/>
            <a:ext cx="7177087" cy="4752975"/>
          </a:xfrm>
        </p:spPr>
        <p:txBody>
          <a:bodyPr/>
          <a:lstStyle/>
          <a:p>
            <a:pPr marL="0" indent="0" eaLnBrk="1" hangingPunct="1">
              <a:buFontTx/>
              <a:buNone/>
              <a:defRPr/>
            </a:pPr>
            <a:r>
              <a:rPr lang="en-US" dirty="0" smtClean="0"/>
              <a:t>10%: portfolio</a:t>
            </a:r>
          </a:p>
          <a:p>
            <a:pPr lvl="1" eaLnBrk="1" hangingPunct="1">
              <a:defRPr/>
            </a:pPr>
            <a:r>
              <a:rPr lang="en-US" sz="1800" dirty="0" smtClean="0"/>
              <a:t>professional-looking visual summaries of designs</a:t>
            </a:r>
          </a:p>
          <a:p>
            <a:pPr lvl="1" eaLnBrk="1" hangingPunct="1">
              <a:defRPr/>
            </a:pPr>
            <a:r>
              <a:rPr lang="en-US" sz="1800" dirty="0" smtClean="0"/>
              <a:t>professional portfolio  </a:t>
            </a:r>
          </a:p>
          <a:p>
            <a:pPr lvl="2" eaLnBrk="1" hangingPunct="1">
              <a:defRPr/>
            </a:pPr>
            <a:r>
              <a:rPr lang="en-CA" dirty="0" smtClean="0"/>
              <a:t>illustrative of work</a:t>
            </a:r>
            <a:endParaRPr lang="en-US" dirty="0" smtClean="0"/>
          </a:p>
          <a:p>
            <a:pPr lvl="2" eaLnBrk="1" hangingPunct="1">
              <a:defRPr/>
            </a:pPr>
            <a:r>
              <a:rPr lang="en-US" dirty="0" smtClean="0"/>
              <a:t>archives of code and supporting documents</a:t>
            </a:r>
          </a:p>
          <a:p>
            <a:pPr lvl="2" eaLnBrk="1" hangingPunct="1">
              <a:defRPr/>
            </a:pPr>
            <a:r>
              <a:rPr lang="en-US" dirty="0" smtClean="0"/>
              <a:t>summary of accomplishments</a:t>
            </a:r>
            <a:r>
              <a:rPr lang="en-US" sz="600" dirty="0" smtClean="0"/>
              <a:t>.</a:t>
            </a:r>
          </a:p>
          <a:p>
            <a:pPr lvl="1" eaLnBrk="1" hangingPunct="1">
              <a:defRPr/>
            </a:pPr>
            <a:endParaRPr lang="en-CA" sz="1800" dirty="0" smtClean="0"/>
          </a:p>
          <a:p>
            <a:pPr lvl="1" eaLnBrk="1" hangingPunct="1">
              <a:defRPr/>
            </a:pPr>
            <a:endParaRPr lang="en-CA" sz="1800" dirty="0"/>
          </a:p>
          <a:p>
            <a:pPr lvl="1" eaLnBrk="1" hangingPunct="1">
              <a:defRPr/>
            </a:pPr>
            <a:endParaRPr lang="en-CA" sz="1800" dirty="0" smtClean="0"/>
          </a:p>
          <a:p>
            <a:pPr lvl="1" eaLnBrk="1" hangingPunct="1">
              <a:defRPr/>
            </a:pPr>
            <a:endParaRPr lang="en-CA" sz="1800" dirty="0"/>
          </a:p>
          <a:p>
            <a:pPr lvl="1" eaLnBrk="1" hangingPunct="1">
              <a:defRPr/>
            </a:pPr>
            <a:endParaRPr lang="en-US" sz="1800" dirty="0"/>
          </a:p>
          <a:p>
            <a:pPr lvl="1" eaLnBrk="1" hangingPunct="1">
              <a:defRPr/>
            </a:pPr>
            <a:r>
              <a:rPr lang="en-US" sz="1800" dirty="0" smtClean="0"/>
              <a:t>3 visual summaries (1 / project)</a:t>
            </a:r>
          </a:p>
          <a:p>
            <a:pPr lvl="1" eaLnBrk="1" hangingPunct="1">
              <a:defRPr/>
            </a:pPr>
            <a:r>
              <a:rPr lang="en-CA" sz="1800" dirty="0" smtClean="0"/>
              <a:t>1 professional portfolio (web plus print)</a:t>
            </a:r>
            <a:r>
              <a:rPr lang="en-US" sz="600" dirty="0" smtClean="0"/>
              <a:t/>
            </a:r>
            <a:br>
              <a:rPr lang="en-US" sz="600" dirty="0" smtClean="0"/>
            </a:br>
            <a:r>
              <a:rPr lang="en-US" sz="600" dirty="0" smtClean="0"/>
              <a:t/>
            </a:r>
            <a:br>
              <a:rPr lang="en-US" sz="600" dirty="0" smtClean="0"/>
            </a:br>
            <a:endParaRPr lang="en-US" sz="800" dirty="0" smtClean="0"/>
          </a:p>
          <a:p>
            <a:pPr marL="268287" lvl="1" indent="0" eaLnBrk="1" hangingPunct="1">
              <a:buFontTx/>
              <a:buNone/>
              <a:defRPr/>
            </a:pPr>
            <a:endParaRPr lang="en-CA" sz="3000" dirty="0" smtClean="0"/>
          </a:p>
          <a:p>
            <a:pPr marL="268287" lvl="1" indent="0" eaLnBrk="1" hangingPunct="1">
              <a:buFontTx/>
              <a:buNone/>
              <a:defRPr/>
            </a:pPr>
            <a:endParaRPr lang="en-US" sz="3000" dirty="0" smtClean="0"/>
          </a:p>
          <a:p>
            <a:pPr lvl="1" eaLnBrk="1" hangingPunct="1">
              <a:buFontTx/>
              <a:buNone/>
              <a:defRPr/>
            </a:pPr>
            <a:endParaRPr lang="en-US" sz="1800" dirty="0" smtClean="0"/>
          </a:p>
        </p:txBody>
      </p:sp>
      <p:pic>
        <p:nvPicPr>
          <p:cNvPr id="22532"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1700213"/>
            <a:ext cx="115252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89851387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p:cNvSpPr txBox="1">
            <a:spLocks noChangeArrowheads="1"/>
          </p:cNvSpPr>
          <p:nvPr/>
        </p:nvSpPr>
        <p:spPr bwMode="auto">
          <a:xfrm>
            <a:off x="2124075" y="2276475"/>
            <a:ext cx="54721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4800">
                <a:latin typeface="Arial" charset="0"/>
                <a:cs typeface="Arial" charset="0"/>
              </a:rPr>
              <a:t>Do it differently</a:t>
            </a:r>
            <a:endParaRPr lang="en-US" sz="4800">
              <a:latin typeface="Arial" charset="0"/>
              <a:cs typeface="Arial" charset="0"/>
            </a:endParaRPr>
          </a:p>
        </p:txBody>
      </p:sp>
    </p:spTree>
    <p:extLst>
      <p:ext uri="{BB962C8B-B14F-4D97-AF65-F5344CB8AC3E}">
        <p14:creationId xmlns:p14="http://schemas.microsoft.com/office/powerpoint/2010/main" val="10562479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
          <p:cNvSpPr>
            <a:spLocks noGrp="1" noChangeArrowheads="1"/>
          </p:cNvSpPr>
          <p:nvPr>
            <p:ph type="title"/>
          </p:nvPr>
        </p:nvSpPr>
        <p:spPr/>
        <p:txBody>
          <a:bodyPr/>
          <a:lstStyle/>
          <a:p>
            <a:pPr eaLnBrk="1" hangingPunct="1"/>
            <a:r>
              <a:rPr lang="en-US" smtClean="0"/>
              <a:t>Resources &amp; materials</a:t>
            </a:r>
          </a:p>
        </p:txBody>
      </p:sp>
      <p:sp>
        <p:nvSpPr>
          <p:cNvPr id="24579" name="Rectangle 11"/>
          <p:cNvSpPr>
            <a:spLocks noGrp="1" noChangeArrowheads="1"/>
          </p:cNvSpPr>
          <p:nvPr>
            <p:ph type="body" idx="1"/>
          </p:nvPr>
        </p:nvSpPr>
        <p:spPr/>
        <p:txBody>
          <a:bodyPr/>
          <a:lstStyle/>
          <a:p>
            <a:pPr marL="0" indent="0" eaLnBrk="1" hangingPunct="1">
              <a:buFontTx/>
              <a:buNone/>
            </a:pPr>
            <a:r>
              <a:rPr lang="en-US" smtClean="0"/>
              <a:t>course site</a:t>
            </a:r>
          </a:p>
          <a:p>
            <a:pPr lvl="1" eaLnBrk="1" hangingPunct="1"/>
            <a:r>
              <a:rPr lang="en-US" sz="1800" smtClean="0"/>
              <a:t>www.cpsc.ucalgary.ca/~saul/ </a:t>
            </a:r>
            <a:br>
              <a:rPr lang="en-US" sz="1800" smtClean="0"/>
            </a:br>
            <a:endParaRPr lang="en-US" sz="1800" smtClean="0"/>
          </a:p>
          <a:p>
            <a:pPr marL="0" indent="0" eaLnBrk="1" hangingPunct="1">
              <a:buFontTx/>
              <a:buNone/>
            </a:pPr>
            <a:r>
              <a:rPr lang="en-US" smtClean="0"/>
              <a:t>lecture materials</a:t>
            </a:r>
          </a:p>
          <a:p>
            <a:pPr lvl="1" eaLnBrk="1" hangingPunct="1"/>
            <a:r>
              <a:rPr lang="en-US" sz="1800" smtClean="0"/>
              <a:t>slides and readings </a:t>
            </a:r>
            <a:br>
              <a:rPr lang="en-US" sz="1800" smtClean="0"/>
            </a:br>
            <a:endParaRPr lang="en-US" sz="1800" smtClean="0"/>
          </a:p>
          <a:p>
            <a:pPr marL="0" indent="0" eaLnBrk="1" hangingPunct="1">
              <a:buFontTx/>
              <a:buNone/>
            </a:pPr>
            <a:r>
              <a:rPr lang="en-US" smtClean="0"/>
              <a:t>your supplies</a:t>
            </a:r>
          </a:p>
          <a:p>
            <a:pPr lvl="1" eaLnBrk="1" hangingPunct="1"/>
            <a:r>
              <a:rPr lang="en-US" sz="1800" smtClean="0"/>
              <a:t>Sketching User Experiences: </a:t>
            </a:r>
            <a:br>
              <a:rPr lang="en-US" sz="1800" smtClean="0"/>
            </a:br>
            <a:r>
              <a:rPr lang="en-US" sz="1800" smtClean="0"/>
              <a:t>the workbook (2012)</a:t>
            </a:r>
          </a:p>
          <a:p>
            <a:pPr lvl="1" eaLnBrk="1" hangingPunct="1"/>
            <a:r>
              <a:rPr lang="en-US" sz="1800" smtClean="0"/>
              <a:t>sketchbook</a:t>
            </a:r>
          </a:p>
          <a:p>
            <a:pPr lvl="1" eaLnBrk="1" hangingPunct="1"/>
            <a:r>
              <a:rPr lang="en-US" sz="1800" smtClean="0"/>
              <a:t>portfolio materials</a:t>
            </a:r>
          </a:p>
          <a:p>
            <a:pPr lvl="1" eaLnBrk="1" hangingPunct="1"/>
            <a:r>
              <a:rPr lang="en-US" sz="1800" smtClean="0"/>
              <a:t>prototyping supplies </a:t>
            </a:r>
            <a:br>
              <a:rPr lang="en-US" sz="1800" smtClean="0"/>
            </a:br>
            <a:endParaRPr lang="en-US" sz="1800" smtClean="0"/>
          </a:p>
          <a:p>
            <a:pPr marL="0" indent="0" eaLnBrk="1" hangingPunct="1">
              <a:buFontTx/>
              <a:buNone/>
            </a:pPr>
            <a:r>
              <a:rPr lang="en-US" smtClean="0"/>
              <a:t>optional C# / WPF manuals</a:t>
            </a:r>
          </a:p>
          <a:p>
            <a:pPr lvl="1" eaLnBrk="1" hangingPunct="1"/>
            <a:r>
              <a:rPr lang="en-US" sz="1800" smtClean="0"/>
              <a:t>your choice</a:t>
            </a:r>
          </a:p>
        </p:txBody>
      </p:sp>
      <p:pic>
        <p:nvPicPr>
          <p:cNvPr id="245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875" y="1895475"/>
            <a:ext cx="3286125"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
        <p:nvSpPr>
          <p:cNvPr id="24581" name="Rectangle 5"/>
          <p:cNvSpPr>
            <a:spLocks noChangeArrowheads="1"/>
          </p:cNvSpPr>
          <p:nvPr/>
        </p:nvSpPr>
        <p:spPr bwMode="auto">
          <a:xfrm>
            <a:off x="2286000" y="2828925"/>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 </a:t>
            </a:r>
          </a:p>
        </p:txBody>
      </p:sp>
      <p:cxnSp>
        <p:nvCxnSpPr>
          <p:cNvPr id="8" name="Straight Arrow Connector 7"/>
          <p:cNvCxnSpPr/>
          <p:nvPr/>
        </p:nvCxnSpPr>
        <p:spPr bwMode="auto">
          <a:xfrm rot="16200000" flipH="1">
            <a:off x="3964782" y="2964656"/>
            <a:ext cx="3429000" cy="2214563"/>
          </a:xfrm>
          <a:prstGeom prst="straightConnector1">
            <a:avLst/>
          </a:prstGeom>
          <a:ln>
            <a:solidFill>
              <a:srgbClr val="CC3300"/>
            </a:solidFill>
            <a:headEnd type="none" w="sm" len="sm"/>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1669696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rt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692150"/>
            <a:ext cx="4130675" cy="55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4" descr="programmer"/>
          <p:cNvPicPr>
            <a:picLocks noChangeAspect="1" noChangeArrowheads="1"/>
          </p:cNvPicPr>
          <p:nvPr>
            <p:ph idx="1"/>
          </p:nvPr>
        </p:nvPicPr>
        <p:blipFill>
          <a:blip r:embed="rId4">
            <a:extLst>
              <a:ext uri="{28A0092B-C50C-407E-A947-70E740481C1C}">
                <a14:useLocalDpi xmlns:a14="http://schemas.microsoft.com/office/drawing/2010/main" val="0"/>
              </a:ext>
            </a:extLst>
          </a:blip>
          <a:srcRect b="3563"/>
          <a:stretch>
            <a:fillRect/>
          </a:stretch>
        </p:blipFill>
        <p:spPr>
          <a:xfrm>
            <a:off x="241300" y="765175"/>
            <a:ext cx="4389438" cy="5472113"/>
          </a:xfrm>
          <a:noFill/>
        </p:spPr>
      </p:pic>
    </p:spTree>
    <p:extLst>
      <p:ext uri="{BB962C8B-B14F-4D97-AF65-F5344CB8AC3E}">
        <p14:creationId xmlns:p14="http://schemas.microsoft.com/office/powerpoint/2010/main" val="309703157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You are a Designer, not a Technician</a:t>
            </a:r>
          </a:p>
        </p:txBody>
      </p:sp>
      <p:sp>
        <p:nvSpPr>
          <p:cNvPr id="26627" name="Rectangle 3"/>
          <p:cNvSpPr>
            <a:spLocks noGrp="1" noChangeArrowheads="1"/>
          </p:cNvSpPr>
          <p:nvPr>
            <p:ph type="body" idx="1"/>
          </p:nvPr>
        </p:nvSpPr>
        <p:spPr/>
        <p:txBody>
          <a:bodyPr/>
          <a:lstStyle/>
          <a:p>
            <a:pPr>
              <a:lnSpc>
                <a:spcPct val="80000"/>
              </a:lnSpc>
            </a:pPr>
            <a:r>
              <a:rPr lang="en-US" sz="2000" smtClean="0"/>
              <a:t>Sketchbook</a:t>
            </a:r>
          </a:p>
          <a:p>
            <a:pPr lvl="1">
              <a:lnSpc>
                <a:spcPct val="80000"/>
              </a:lnSpc>
            </a:pPr>
            <a:r>
              <a:rPr lang="en-US" sz="1600" smtClean="0"/>
              <a:t>carry one constantly</a:t>
            </a:r>
          </a:p>
          <a:p>
            <a:pPr lvl="1">
              <a:lnSpc>
                <a:spcPct val="80000"/>
              </a:lnSpc>
            </a:pPr>
            <a:r>
              <a:rPr lang="en-US" sz="1600" smtClean="0"/>
              <a:t>collect / generate / develop a multitude of ideas</a:t>
            </a:r>
            <a:br>
              <a:rPr lang="en-US" sz="1600" smtClean="0"/>
            </a:br>
            <a:endParaRPr lang="en-US" sz="1600" smtClean="0"/>
          </a:p>
          <a:p>
            <a:pPr>
              <a:lnSpc>
                <a:spcPct val="80000"/>
              </a:lnSpc>
            </a:pPr>
            <a:r>
              <a:rPr lang="en-US" sz="2000" smtClean="0"/>
              <a:t>Tools</a:t>
            </a:r>
          </a:p>
          <a:p>
            <a:pPr lvl="1">
              <a:lnSpc>
                <a:spcPct val="80000"/>
              </a:lnSpc>
            </a:pPr>
            <a:r>
              <a:rPr lang="en-US" sz="1600" smtClean="0"/>
              <a:t>see what is out there</a:t>
            </a:r>
          </a:p>
          <a:p>
            <a:pPr lvl="1">
              <a:lnSpc>
                <a:spcPct val="80000"/>
              </a:lnSpc>
            </a:pPr>
            <a:r>
              <a:rPr lang="en-US" sz="1600" smtClean="0"/>
              <a:t>your media choice affects what you create</a:t>
            </a:r>
            <a:br>
              <a:rPr lang="en-US" sz="1600" smtClean="0"/>
            </a:br>
            <a:endParaRPr lang="en-US" sz="1600" smtClean="0"/>
          </a:p>
          <a:p>
            <a:pPr>
              <a:lnSpc>
                <a:spcPct val="80000"/>
              </a:lnSpc>
            </a:pPr>
            <a:r>
              <a:rPr lang="en-US" sz="2000" smtClean="0"/>
              <a:t>Aesthetics</a:t>
            </a:r>
          </a:p>
          <a:p>
            <a:pPr lvl="1">
              <a:lnSpc>
                <a:spcPct val="80000"/>
              </a:lnSpc>
            </a:pPr>
            <a:r>
              <a:rPr lang="en-US" sz="1600" smtClean="0"/>
              <a:t>they matter – being a ‘dweeb’ is no excuse</a:t>
            </a:r>
          </a:p>
          <a:p>
            <a:pPr lvl="1">
              <a:lnSpc>
                <a:spcPct val="80000"/>
              </a:lnSpc>
            </a:pPr>
            <a:endParaRPr lang="en-US" sz="1600" smtClean="0"/>
          </a:p>
          <a:p>
            <a:pPr>
              <a:lnSpc>
                <a:spcPct val="80000"/>
              </a:lnSpc>
            </a:pPr>
            <a:r>
              <a:rPr lang="en-US" sz="2000" smtClean="0"/>
              <a:t>Critique</a:t>
            </a:r>
          </a:p>
          <a:p>
            <a:pPr lvl="1">
              <a:lnSpc>
                <a:spcPct val="80000"/>
              </a:lnSpc>
            </a:pPr>
            <a:r>
              <a:rPr lang="en-US" sz="1600" smtClean="0"/>
              <a:t>challenge all designs you see</a:t>
            </a:r>
          </a:p>
          <a:p>
            <a:pPr lvl="1">
              <a:lnSpc>
                <a:spcPct val="80000"/>
              </a:lnSpc>
            </a:pPr>
            <a:r>
              <a:rPr lang="en-US" sz="1600" smtClean="0"/>
              <a:t>present yours – don’t be shy!</a:t>
            </a:r>
          </a:p>
          <a:p>
            <a:pPr lvl="1">
              <a:lnSpc>
                <a:spcPct val="80000"/>
              </a:lnSpc>
              <a:buFontTx/>
              <a:buNone/>
            </a:pPr>
            <a:endParaRPr lang="en-US" sz="1600" smtClean="0"/>
          </a:p>
          <a:p>
            <a:pPr>
              <a:lnSpc>
                <a:spcPct val="80000"/>
              </a:lnSpc>
            </a:pPr>
            <a:r>
              <a:rPr lang="en-US" sz="2000" smtClean="0"/>
              <a:t>Portfolio</a:t>
            </a:r>
          </a:p>
          <a:p>
            <a:pPr lvl="1">
              <a:lnSpc>
                <a:spcPct val="80000"/>
              </a:lnSpc>
            </a:pPr>
            <a:r>
              <a:rPr lang="en-US" sz="1600" smtClean="0"/>
              <a:t>collect your works</a:t>
            </a:r>
          </a:p>
          <a:p>
            <a:pPr lvl="1">
              <a:lnSpc>
                <a:spcPct val="80000"/>
              </a:lnSpc>
            </a:pPr>
            <a:r>
              <a:rPr lang="en-US" sz="1600" smtClean="0"/>
              <a:t>be proud</a:t>
            </a:r>
          </a:p>
        </p:txBody>
      </p:sp>
      <p:pic>
        <p:nvPicPr>
          <p:cNvPr id="26628" name="Picture 2" descr="art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3188" y="4935538"/>
            <a:ext cx="1420812" cy="192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descr="programmer"/>
          <p:cNvPicPr>
            <a:picLocks noChangeAspect="1" noChangeArrowheads="1"/>
          </p:cNvPicPr>
          <p:nvPr/>
        </p:nvPicPr>
        <p:blipFill>
          <a:blip r:embed="rId4">
            <a:extLst>
              <a:ext uri="{28A0092B-C50C-407E-A947-70E740481C1C}">
                <a14:useLocalDpi xmlns:a14="http://schemas.microsoft.com/office/drawing/2010/main" val="0"/>
              </a:ext>
            </a:extLst>
          </a:blip>
          <a:srcRect b="3563"/>
          <a:stretch>
            <a:fillRect/>
          </a:stretch>
        </p:blipFill>
        <p:spPr bwMode="auto">
          <a:xfrm>
            <a:off x="6154738" y="4935538"/>
            <a:ext cx="1509712"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34766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p:cNvSpPr txBox="1">
            <a:spLocks noChangeArrowheads="1"/>
          </p:cNvSpPr>
          <p:nvPr/>
        </p:nvSpPr>
        <p:spPr bwMode="auto">
          <a:xfrm>
            <a:off x="2124075" y="2276475"/>
            <a:ext cx="54721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4800">
                <a:latin typeface="Arial" charset="0"/>
                <a:cs typeface="Arial" charset="0"/>
              </a:rPr>
              <a:t>Do it differently</a:t>
            </a:r>
            <a:endParaRPr lang="en-US" sz="4800">
              <a:latin typeface="Arial" charset="0"/>
              <a:cs typeface="Arial" charset="0"/>
            </a:endParaRPr>
          </a:p>
        </p:txBody>
      </p:sp>
    </p:spTree>
    <p:extLst>
      <p:ext uri="{BB962C8B-B14F-4D97-AF65-F5344CB8AC3E}">
        <p14:creationId xmlns:p14="http://schemas.microsoft.com/office/powerpoint/2010/main" val="1169709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smtClean="0"/>
              <a:t>Permissions</a:t>
            </a:r>
          </a:p>
        </p:txBody>
      </p:sp>
      <p:sp>
        <p:nvSpPr>
          <p:cNvPr id="16387" name="Content Placeholder 2"/>
          <p:cNvSpPr>
            <a:spLocks noGrp="1"/>
          </p:cNvSpPr>
          <p:nvPr>
            <p:ph idx="1"/>
          </p:nvPr>
        </p:nvSpPr>
        <p:spPr/>
        <p:txBody>
          <a:bodyPr/>
          <a:lstStyle/>
          <a:p>
            <a:pPr>
              <a:defRPr/>
            </a:pPr>
            <a:r>
              <a:rPr lang="en-CA" sz="1000" b="1" dirty="0"/>
              <a:t>You are free:</a:t>
            </a:r>
          </a:p>
          <a:p>
            <a:pPr lvl="1">
              <a:defRPr/>
            </a:pPr>
            <a:r>
              <a:rPr lang="en-CA" sz="1000" b="1" dirty="0"/>
              <a:t>to Share</a:t>
            </a:r>
            <a:r>
              <a:rPr lang="en-CA" sz="1000" dirty="0"/>
              <a:t> — to copy, distribute and transmit the work</a:t>
            </a:r>
          </a:p>
          <a:p>
            <a:pPr lvl="1">
              <a:defRPr/>
            </a:pPr>
            <a:r>
              <a:rPr lang="en-CA" sz="1000" b="1" dirty="0"/>
              <a:t>to Remix</a:t>
            </a:r>
            <a:r>
              <a:rPr lang="en-CA" sz="1000" dirty="0"/>
              <a:t> — to adapt the work</a:t>
            </a:r>
          </a:p>
          <a:p>
            <a:pPr>
              <a:defRPr/>
            </a:pPr>
            <a:endParaRPr lang="en-CA" sz="1000" b="1" dirty="0" smtClean="0"/>
          </a:p>
          <a:p>
            <a:pPr>
              <a:defRPr/>
            </a:pPr>
            <a:r>
              <a:rPr lang="en-CA" sz="1000" b="1" dirty="0" smtClean="0"/>
              <a:t>Under </a:t>
            </a:r>
            <a:r>
              <a:rPr lang="en-CA" sz="1000" b="1" dirty="0"/>
              <a:t>the following conditions:</a:t>
            </a:r>
          </a:p>
          <a:p>
            <a:pPr>
              <a:defRPr/>
            </a:pPr>
            <a:r>
              <a:rPr lang="en-CA" sz="1000" b="1" dirty="0"/>
              <a:t>Attribution</a:t>
            </a:r>
            <a:r>
              <a:rPr lang="en-CA" sz="1000" dirty="0"/>
              <a:t> — You must attribute the work in the manner specified by the author </a:t>
            </a:r>
            <a:r>
              <a:rPr lang="en-CA" sz="1000" dirty="0" smtClean="0"/>
              <a:t>(</a:t>
            </a:r>
            <a:r>
              <a:rPr lang="en-CA" sz="1000" dirty="0"/>
              <a:t>but not in any way that suggests that they endorse you or your use of the work</a:t>
            </a:r>
            <a:r>
              <a:rPr lang="en-CA" sz="1000" dirty="0" smtClean="0"/>
              <a:t>) by citing: </a:t>
            </a:r>
          </a:p>
          <a:p>
            <a:pPr marL="715963" lvl="1" indent="0">
              <a:buFontTx/>
              <a:buNone/>
              <a:defRPr/>
            </a:pPr>
            <a:r>
              <a:rPr lang="en-CA" sz="1000" dirty="0" smtClean="0"/>
              <a:t>“Lecture materials by Saul Greenberg, University of Calgary, AB, Canada. http</a:t>
            </a:r>
            <a:r>
              <a:rPr lang="en-CA" sz="1000" dirty="0"/>
              <a:t>://saul.cpsc.ucalgary.ca/</a:t>
            </a:r>
            <a:r>
              <a:rPr lang="en-CA" sz="1000" dirty="0" err="1"/>
              <a:t>saul</a:t>
            </a:r>
            <a:r>
              <a:rPr lang="en-CA" sz="1000" dirty="0"/>
              <a:t>/</a:t>
            </a:r>
            <a:r>
              <a:rPr lang="en-CA" sz="1000" dirty="0" err="1"/>
              <a:t>pmwiki.php</a:t>
            </a:r>
            <a:r>
              <a:rPr lang="en-CA" sz="1000" dirty="0"/>
              <a:t>/</a:t>
            </a:r>
            <a:r>
              <a:rPr lang="en-CA" sz="1000" dirty="0" err="1"/>
              <a:t>HCIResources</a:t>
            </a:r>
            <a:r>
              <a:rPr lang="en-CA" sz="1000" dirty="0"/>
              <a:t>/</a:t>
            </a:r>
            <a:r>
              <a:rPr lang="en-CA" sz="1000" dirty="0" err="1"/>
              <a:t>HCILectures</a:t>
            </a:r>
            <a:r>
              <a:rPr lang="en-CA" sz="1000" dirty="0"/>
              <a:t>”</a:t>
            </a:r>
          </a:p>
          <a:p>
            <a:pPr>
              <a:defRPr/>
            </a:pPr>
            <a:r>
              <a:rPr lang="en-CA" sz="1000" b="1" dirty="0" err="1"/>
              <a:t>Noncommercial</a:t>
            </a:r>
            <a:r>
              <a:rPr lang="en-CA" sz="1000" dirty="0"/>
              <a:t> — You may not use this work for commercial </a:t>
            </a:r>
            <a:r>
              <a:rPr lang="en-CA" sz="1000" dirty="0" smtClean="0"/>
              <a:t>purposes, </a:t>
            </a:r>
            <a:r>
              <a:rPr lang="en-CA" sz="1000" b="1" u="sng" dirty="0" smtClean="0"/>
              <a:t>except</a:t>
            </a:r>
            <a:r>
              <a:rPr lang="en-CA" sz="1000" dirty="0" smtClean="0"/>
              <a:t> to assist one’s own teaching and training within commercial organizations.</a:t>
            </a:r>
          </a:p>
          <a:p>
            <a:pPr>
              <a:defRPr/>
            </a:pPr>
            <a:r>
              <a:rPr lang="en-CA" sz="1000" b="1" dirty="0"/>
              <a:t>Share Alike</a:t>
            </a:r>
            <a:r>
              <a:rPr lang="en-CA" sz="1000" dirty="0"/>
              <a:t> — If you alter, transform, or build upon this work, you may distribute the resulting work only under the same or similar license to this one.</a:t>
            </a:r>
          </a:p>
          <a:p>
            <a:pPr>
              <a:defRPr/>
            </a:pPr>
            <a:endParaRPr lang="en-CA" sz="1000" b="1" dirty="0" smtClean="0"/>
          </a:p>
          <a:p>
            <a:pPr>
              <a:defRPr/>
            </a:pPr>
            <a:r>
              <a:rPr lang="en-CA" sz="1000" b="1" dirty="0" smtClean="0"/>
              <a:t>With </a:t>
            </a:r>
            <a:r>
              <a:rPr lang="en-CA" sz="1000" b="1" dirty="0"/>
              <a:t>the understanding that:</a:t>
            </a:r>
          </a:p>
          <a:p>
            <a:pPr>
              <a:defRPr/>
            </a:pPr>
            <a:r>
              <a:rPr lang="en-CA" sz="1000" b="1" dirty="0" smtClean="0"/>
              <a:t>Not all material have transferable rights </a:t>
            </a:r>
            <a:r>
              <a:rPr lang="en-CA" sz="1000" dirty="0" smtClean="0"/>
              <a:t>— materials from other sources which are included here are cited </a:t>
            </a:r>
          </a:p>
          <a:p>
            <a:pPr>
              <a:defRPr/>
            </a:pPr>
            <a:r>
              <a:rPr lang="en-CA" sz="1000" b="1" dirty="0" smtClean="0"/>
              <a:t>Waiver</a:t>
            </a:r>
            <a:r>
              <a:rPr lang="en-CA" sz="1000" dirty="0"/>
              <a:t> — Any of the above conditions can be </a:t>
            </a:r>
            <a:r>
              <a:rPr lang="en-CA" sz="1000" b="1" u="sng" dirty="0"/>
              <a:t>waived</a:t>
            </a:r>
            <a:r>
              <a:rPr lang="en-CA" sz="1000" dirty="0"/>
              <a:t> if you get permission from the copyright holder.</a:t>
            </a:r>
          </a:p>
          <a:p>
            <a:pPr>
              <a:defRPr/>
            </a:pPr>
            <a:r>
              <a:rPr lang="en-CA" sz="1000" b="1" dirty="0"/>
              <a:t>Public Domain</a:t>
            </a:r>
            <a:r>
              <a:rPr lang="en-CA" sz="1000" dirty="0"/>
              <a:t> — Where the work or any of its elements is in the </a:t>
            </a:r>
            <a:r>
              <a:rPr lang="en-CA" sz="1000" b="1" u="sng" dirty="0"/>
              <a:t>public domain</a:t>
            </a:r>
            <a:r>
              <a:rPr lang="en-CA" sz="1000" dirty="0"/>
              <a:t> under applicable law, that status is in no way affected by the license.</a:t>
            </a:r>
          </a:p>
          <a:p>
            <a:pPr>
              <a:defRPr/>
            </a:pPr>
            <a:r>
              <a:rPr lang="en-CA" sz="1000" b="1" dirty="0"/>
              <a:t>Other Rights</a:t>
            </a:r>
            <a:r>
              <a:rPr lang="en-CA" sz="1000" dirty="0"/>
              <a:t> — In no way are any of the following rights affected by the license:</a:t>
            </a:r>
          </a:p>
          <a:p>
            <a:pPr lvl="1">
              <a:defRPr/>
            </a:pPr>
            <a:r>
              <a:rPr lang="en-CA" sz="1000" dirty="0"/>
              <a:t>Your fair dealing or </a:t>
            </a:r>
            <a:r>
              <a:rPr lang="en-CA" sz="1000" b="1" u="sng" dirty="0"/>
              <a:t>fair use</a:t>
            </a:r>
            <a:r>
              <a:rPr lang="en-CA" sz="1000" dirty="0"/>
              <a:t> rights, or other applicable copyright exceptions and limitations;</a:t>
            </a:r>
          </a:p>
          <a:p>
            <a:pPr lvl="1">
              <a:defRPr/>
            </a:pPr>
            <a:r>
              <a:rPr lang="en-CA" sz="1000" dirty="0"/>
              <a:t>The author's </a:t>
            </a:r>
            <a:r>
              <a:rPr lang="en-CA" sz="1000" b="1" u="sng" dirty="0"/>
              <a:t>moral</a:t>
            </a:r>
            <a:r>
              <a:rPr lang="en-CA" sz="1000" dirty="0"/>
              <a:t> rights;</a:t>
            </a:r>
          </a:p>
          <a:p>
            <a:pPr lvl="1">
              <a:defRPr/>
            </a:pPr>
            <a:r>
              <a:rPr lang="en-CA" sz="1000" dirty="0"/>
              <a:t>Rights other persons may have either in the work itself or in how the work is used, such </a:t>
            </a:r>
            <a:r>
              <a:rPr lang="en-CA" sz="1000" dirty="0" smtClean="0"/>
              <a:t>as </a:t>
            </a:r>
            <a:r>
              <a:rPr lang="en-CA" sz="1000" b="1" u="sng" dirty="0" smtClean="0"/>
              <a:t>publicity</a:t>
            </a:r>
            <a:r>
              <a:rPr lang="en-CA" sz="1000" dirty="0"/>
              <a:t> or privacy rights.</a:t>
            </a:r>
          </a:p>
          <a:p>
            <a:pPr>
              <a:defRPr/>
            </a:pPr>
            <a:r>
              <a:rPr lang="en-CA" sz="1000" b="1" dirty="0"/>
              <a:t>Notice</a:t>
            </a:r>
            <a:r>
              <a:rPr lang="en-CA" sz="1000" dirty="0"/>
              <a:t> — For any reuse or distribution, you must make clear to others the license terms of this work. The best way to do this is with a link to this web page.</a:t>
            </a:r>
          </a:p>
        </p:txBody>
      </p:sp>
      <p:pic>
        <p:nvPicPr>
          <p:cNvPr id="77828" name="Picture 6" descr="http://i.creativecommons.org/l/by-nc-sa/3.0/88x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315913"/>
            <a:ext cx="204628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3213100"/>
            <a:ext cx="287338"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83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88" y="2635250"/>
            <a:ext cx="28416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831"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788" y="3527425"/>
            <a:ext cx="258762" cy="24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Your Hosts</a:t>
            </a:r>
          </a:p>
        </p:txBody>
      </p:sp>
      <p:sp>
        <p:nvSpPr>
          <p:cNvPr id="5123" name="Rectangle 3"/>
          <p:cNvSpPr>
            <a:spLocks noGrp="1" noChangeArrowheads="1"/>
          </p:cNvSpPr>
          <p:nvPr>
            <p:ph type="body" idx="1"/>
          </p:nvPr>
        </p:nvSpPr>
        <p:spPr>
          <a:xfrm>
            <a:off x="500063" y="1714500"/>
            <a:ext cx="8281987" cy="4752975"/>
          </a:xfrm>
        </p:spPr>
        <p:txBody>
          <a:bodyPr/>
          <a:lstStyle/>
          <a:p>
            <a:pPr marL="0" indent="0" eaLnBrk="1" hangingPunct="1">
              <a:buFontTx/>
              <a:buNone/>
              <a:defRPr/>
            </a:pPr>
            <a:r>
              <a:rPr lang="en-US" sz="2000" dirty="0" smtClean="0"/>
              <a:t>Contact </a:t>
            </a:r>
            <a:r>
              <a:rPr lang="en-US" sz="2000" dirty="0" smtClean="0"/>
              <a:t>information</a:t>
            </a:r>
          </a:p>
          <a:p>
            <a:pPr marL="541338" lvl="1" indent="-273050" eaLnBrk="1" hangingPunct="1">
              <a:defRPr/>
            </a:pPr>
            <a:r>
              <a:rPr lang="en-US" sz="1600" dirty="0" smtClean="0"/>
              <a:t>saul.greenberg@ucalgary.ca </a:t>
            </a:r>
            <a:r>
              <a:rPr lang="en-US" sz="1600" i="1" dirty="0" smtClean="0"/>
              <a:t>or</a:t>
            </a:r>
            <a:br>
              <a:rPr lang="en-US" sz="1600" i="1" dirty="0" smtClean="0"/>
            </a:br>
            <a:r>
              <a:rPr lang="en-US" sz="1600" dirty="0" smtClean="0"/>
              <a:t>nicolai.marquardt@ucalgary.ca </a:t>
            </a:r>
          </a:p>
          <a:p>
            <a:pPr lvl="1" eaLnBrk="1" hangingPunct="1">
              <a:defRPr/>
            </a:pPr>
            <a:r>
              <a:rPr lang="en-US" sz="1600" dirty="0" smtClean="0"/>
              <a:t>MS 680 – Interactions Laboratory</a:t>
            </a:r>
          </a:p>
          <a:p>
            <a:pPr marL="0" indent="0" eaLnBrk="1" hangingPunct="1">
              <a:buFontTx/>
              <a:buNone/>
              <a:defRPr/>
            </a:pPr>
            <a:r>
              <a:rPr lang="en-US" sz="2000" dirty="0" smtClean="0"/>
              <a:t/>
            </a:r>
            <a:br>
              <a:rPr lang="en-US" sz="2000" dirty="0" smtClean="0"/>
            </a:br>
            <a:r>
              <a:rPr lang="en-US" sz="2000" dirty="0" smtClean="0"/>
              <a:t/>
            </a:r>
            <a:br>
              <a:rPr lang="en-US" sz="2000" dirty="0" smtClean="0"/>
            </a:br>
            <a:r>
              <a:rPr lang="en-US" sz="2000" dirty="0" smtClean="0"/>
              <a:t>Office </a:t>
            </a:r>
            <a:r>
              <a:rPr lang="en-US" sz="2000" dirty="0" smtClean="0"/>
              <a:t>hours</a:t>
            </a:r>
          </a:p>
          <a:p>
            <a:pPr lvl="1" eaLnBrk="1" hangingPunct="1">
              <a:defRPr/>
            </a:pPr>
            <a:r>
              <a:rPr lang="en-US" sz="1600" dirty="0" smtClean="0"/>
              <a:t>by appointment: </a:t>
            </a:r>
          </a:p>
          <a:p>
            <a:pPr lvl="2" eaLnBrk="1" hangingPunct="1">
              <a:defRPr/>
            </a:pPr>
            <a:r>
              <a:rPr lang="en-US" sz="1600" dirty="0" smtClean="0"/>
              <a:t>email to arrange one</a:t>
            </a:r>
          </a:p>
          <a:p>
            <a:pPr lvl="1" eaLnBrk="1" hangingPunct="1">
              <a:defRPr/>
            </a:pPr>
            <a:r>
              <a:rPr lang="en-US" sz="1600" dirty="0" smtClean="0"/>
              <a:t>by email any time</a:t>
            </a:r>
          </a:p>
          <a:p>
            <a:pPr lvl="1" eaLnBrk="1" hangingPunct="1">
              <a:defRPr/>
            </a:pPr>
            <a:r>
              <a:rPr lang="en-US" sz="1600" dirty="0" smtClean="0"/>
              <a:t>drop in for urgent requests </a:t>
            </a:r>
          </a:p>
          <a:p>
            <a:pPr lvl="2" eaLnBrk="1" hangingPunct="1">
              <a:defRPr/>
            </a:pPr>
            <a:r>
              <a:rPr lang="en-US" sz="1600" dirty="0" smtClean="0"/>
              <a:t>but no guarantees!</a:t>
            </a:r>
          </a:p>
        </p:txBody>
      </p:sp>
      <p:pic>
        <p:nvPicPr>
          <p:cNvPr id="5124" name="Picture 7" descr="http://www.nicolaimarquardt.com/nicolai-marquardt-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75" y="1714500"/>
            <a:ext cx="1843088"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8" descr="C:\Users\saul\Pictures\Misc-Logon-photos\saul.greenberg.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813" y="1714500"/>
            <a:ext cx="1582737"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37762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smtClean="0"/>
              <a:t>EP 2 126 678 patent, Claim 1</a:t>
            </a:r>
            <a:endParaRPr lang="en-US" smtClean="0"/>
          </a:p>
        </p:txBody>
      </p:sp>
      <p:sp>
        <p:nvSpPr>
          <p:cNvPr id="3" name="Content Placeholder 2"/>
          <p:cNvSpPr>
            <a:spLocks noGrp="1"/>
          </p:cNvSpPr>
          <p:nvPr>
            <p:ph idx="1"/>
          </p:nvPr>
        </p:nvSpPr>
        <p:spPr/>
        <p:txBody>
          <a:bodyPr/>
          <a:lstStyle/>
          <a:p>
            <a:pPr marL="0" indent="0">
              <a:buFontTx/>
              <a:buNone/>
              <a:defRPr/>
            </a:pPr>
            <a:r>
              <a:rPr lang="en-US" sz="1800" dirty="0" smtClean="0"/>
              <a:t>A computer-implemented method, comprising: at a device with a touch screen display</a:t>
            </a:r>
          </a:p>
          <a:p>
            <a:pPr marL="285750" indent="-285750">
              <a:buFont typeface="Arial" pitchFamily="34" charset="0"/>
              <a:buChar char="•"/>
              <a:defRPr/>
            </a:pPr>
            <a:r>
              <a:rPr lang="en-US" sz="1800" dirty="0" smtClean="0"/>
              <a:t>detecting a movement of an object on or near the touch screen display;</a:t>
            </a:r>
          </a:p>
          <a:p>
            <a:pPr marL="285750" indent="-285750">
              <a:buFont typeface="Arial" pitchFamily="34" charset="0"/>
              <a:buChar char="•"/>
              <a:defRPr/>
            </a:pPr>
            <a:r>
              <a:rPr lang="en-US" sz="1800" dirty="0" smtClean="0"/>
              <a:t>in response to detecting the movement, translating an electronic document displayed on the touch screen display in a first direction;</a:t>
            </a:r>
          </a:p>
          <a:p>
            <a:pPr marL="0" indent="0">
              <a:buFontTx/>
              <a:buNone/>
              <a:defRPr/>
            </a:pPr>
            <a:r>
              <a:rPr lang="en-US" sz="1800" i="1" dirty="0" smtClean="0"/>
              <a:t/>
            </a:r>
            <a:br>
              <a:rPr lang="en-US" sz="1800" i="1" dirty="0" smtClean="0"/>
            </a:br>
            <a:r>
              <a:rPr lang="en-US" sz="1800" i="1" dirty="0" smtClean="0"/>
              <a:t>characterized </a:t>
            </a:r>
            <a:r>
              <a:rPr lang="en-US" sz="1800" i="1" dirty="0" smtClean="0"/>
              <a:t>by</a:t>
            </a:r>
          </a:p>
          <a:p>
            <a:pPr marL="285750" indent="-285750">
              <a:buFont typeface="Arial" pitchFamily="34" charset="0"/>
              <a:buChar char="•"/>
              <a:defRPr/>
            </a:pPr>
            <a:r>
              <a:rPr lang="en-US" sz="1800" dirty="0" smtClean="0"/>
              <a:t>in response to translating, in the first direction, the electronic document beyond an edge of the electronic document while the object is still detected on or near the touch screen display, displaying an area beyond the edge of the document; and</a:t>
            </a:r>
          </a:p>
          <a:p>
            <a:pPr marL="285750" indent="-285750">
              <a:buFont typeface="Arial" pitchFamily="34" charset="0"/>
              <a:buChar char="•"/>
              <a:defRPr/>
            </a:pPr>
            <a:r>
              <a:rPr lang="en-US" sz="1800" dirty="0" smtClean="0"/>
              <a:t>in response to detecting that the object is no longer on or near the touch screen display, translating the electronic document in a second direction until the area beyond the edge of the electronic document is no longer displayed.</a:t>
            </a:r>
            <a:endParaRPr lang="en-US" sz="1800" dirty="0"/>
          </a:p>
        </p:txBody>
      </p:sp>
    </p:spTree>
    <p:extLst>
      <p:ext uri="{BB962C8B-B14F-4D97-AF65-F5344CB8AC3E}">
        <p14:creationId xmlns:p14="http://schemas.microsoft.com/office/powerpoint/2010/main" val="119377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175" y="377825"/>
            <a:ext cx="3808413"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1" name="TextBox 4"/>
          <p:cNvSpPr txBox="1">
            <a:spLocks noChangeArrowheads="1"/>
          </p:cNvSpPr>
          <p:nvPr/>
        </p:nvSpPr>
        <p:spPr bwMode="auto">
          <a:xfrm>
            <a:off x="107950" y="5997575"/>
            <a:ext cx="1871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1200">
                <a:latin typeface="Arial" charset="0"/>
                <a:cs typeface="Arial" charset="0"/>
              </a:rPr>
              <a:t>From US Patent 7,469,381</a:t>
            </a:r>
            <a:endParaRPr lang="en-US" sz="1200">
              <a:latin typeface="Arial" charset="0"/>
              <a:cs typeface="Arial" charset="0"/>
            </a:endParaRPr>
          </a:p>
        </p:txBody>
      </p:sp>
      <p:pic>
        <p:nvPicPr>
          <p:cNvPr id="7172" name="Picture 9" descr="C:\Users\saul\AppData\Local\Microsoft\Windows\Temporary Internet Files\Content.IE5\JRQFJR1M\MC9002979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6100" y="3789363"/>
            <a:ext cx="79216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741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9888" y="333375"/>
            <a:ext cx="3822700" cy="608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49250"/>
            <a:ext cx="3816350" cy="608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6" name="TextBox 4"/>
          <p:cNvSpPr txBox="1">
            <a:spLocks noChangeArrowheads="1"/>
          </p:cNvSpPr>
          <p:nvPr/>
        </p:nvSpPr>
        <p:spPr bwMode="auto">
          <a:xfrm>
            <a:off x="107950" y="5997575"/>
            <a:ext cx="1871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1200">
                <a:latin typeface="Arial" charset="0"/>
                <a:cs typeface="Arial" charset="0"/>
              </a:rPr>
              <a:t>From US Patent 7,469,381</a:t>
            </a:r>
            <a:endParaRPr lang="en-US" sz="1200">
              <a:latin typeface="Arial" charset="0"/>
              <a:cs typeface="Arial" charset="0"/>
            </a:endParaRPr>
          </a:p>
        </p:txBody>
      </p:sp>
      <p:pic>
        <p:nvPicPr>
          <p:cNvPr id="8197" name="Picture 9" descr="C:\Users\saul\AppData\Local\Microsoft\Windows\Temporary Internet Files\Content.IE5\JRQFJR1M\MC90029794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938" y="3373438"/>
            <a:ext cx="7921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441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9888" y="333375"/>
            <a:ext cx="3822700" cy="608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9" name="TextBox 4"/>
          <p:cNvSpPr txBox="1">
            <a:spLocks noChangeArrowheads="1"/>
          </p:cNvSpPr>
          <p:nvPr/>
        </p:nvSpPr>
        <p:spPr bwMode="auto">
          <a:xfrm>
            <a:off x="107950" y="5997575"/>
            <a:ext cx="1871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1200">
                <a:latin typeface="Arial" charset="0"/>
                <a:cs typeface="Arial" charset="0"/>
              </a:rPr>
              <a:t>From US Patent 7,469,381</a:t>
            </a:r>
            <a:endParaRPr lang="en-US" sz="1200">
              <a:latin typeface="Arial" charset="0"/>
              <a:cs typeface="Arial" charset="0"/>
            </a:endParaRPr>
          </a:p>
        </p:txBody>
      </p:sp>
      <p:pic>
        <p:nvPicPr>
          <p:cNvPr id="9220" name="Picture 9" descr="C:\Users\saul\AppData\Local\Microsoft\Windows\Temporary Internet Files\Content.IE5\JRQFJR1M\MC9002979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068638"/>
            <a:ext cx="790575"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876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33375"/>
            <a:ext cx="3816350" cy="607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TextBox 4"/>
          <p:cNvSpPr txBox="1">
            <a:spLocks noChangeArrowheads="1"/>
          </p:cNvSpPr>
          <p:nvPr/>
        </p:nvSpPr>
        <p:spPr bwMode="auto">
          <a:xfrm>
            <a:off x="107950" y="5997575"/>
            <a:ext cx="1871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1200">
                <a:latin typeface="Arial" charset="0"/>
                <a:cs typeface="Arial" charset="0"/>
              </a:rPr>
              <a:t>From US Patent 7,469,381</a:t>
            </a:r>
            <a:endParaRPr lang="en-US" sz="1200">
              <a:latin typeface="Arial" charset="0"/>
              <a:cs typeface="Arial" charset="0"/>
            </a:endParaRPr>
          </a:p>
        </p:txBody>
      </p:sp>
      <p:pic>
        <p:nvPicPr>
          <p:cNvPr id="10244" name="Picture 9" descr="C:\Users\saul\AppData\Local\Microsoft\Windows\Temporary Internet Files\Content.IE5\JRQFJR1M\MC9002979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47863" y="2133600"/>
            <a:ext cx="7921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3209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2124075" y="2276475"/>
            <a:ext cx="54721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itchFamily="66" charset="0"/>
              </a:defRPr>
            </a:lvl1pPr>
            <a:lvl2pPr marL="742950" indent="-285750" eaLnBrk="0" hangingPunct="0">
              <a:defRPr sz="2400" b="1">
                <a:solidFill>
                  <a:schemeClr val="tx1"/>
                </a:solidFill>
                <a:latin typeface="Comic Sans MS" pitchFamily="66" charset="0"/>
              </a:defRPr>
            </a:lvl2pPr>
            <a:lvl3pPr marL="1143000" indent="-228600" eaLnBrk="0" hangingPunct="0">
              <a:defRPr sz="2400" b="1">
                <a:solidFill>
                  <a:schemeClr val="tx1"/>
                </a:solidFill>
                <a:latin typeface="Comic Sans MS" pitchFamily="66" charset="0"/>
              </a:defRPr>
            </a:lvl3pPr>
            <a:lvl4pPr marL="1600200" indent="-228600" eaLnBrk="0" hangingPunct="0">
              <a:defRPr sz="2400" b="1">
                <a:solidFill>
                  <a:schemeClr val="tx1"/>
                </a:solidFill>
                <a:latin typeface="Comic Sans MS" pitchFamily="66" charset="0"/>
              </a:defRPr>
            </a:lvl4pPr>
            <a:lvl5pPr marL="2057400" indent="-228600" eaLnBrk="0" hangingPunct="0">
              <a:defRPr sz="2400" b="1">
                <a:solidFill>
                  <a:schemeClr val="tx1"/>
                </a:solidFill>
                <a:latin typeface="Comic Sans MS" pitchFamily="66" charset="0"/>
              </a:defRPr>
            </a:lvl5pPr>
            <a:lvl6pPr marL="2514600" indent="-228600" eaLnBrk="0" fontAlgn="base" hangingPunct="0">
              <a:spcBef>
                <a:spcPct val="0"/>
              </a:spcBef>
              <a:spcAft>
                <a:spcPct val="0"/>
              </a:spcAft>
              <a:defRPr sz="2400" b="1">
                <a:solidFill>
                  <a:schemeClr val="tx1"/>
                </a:solidFill>
                <a:latin typeface="Comic Sans MS" pitchFamily="66" charset="0"/>
              </a:defRPr>
            </a:lvl6pPr>
            <a:lvl7pPr marL="2971800" indent="-228600" eaLnBrk="0" fontAlgn="base" hangingPunct="0">
              <a:spcBef>
                <a:spcPct val="0"/>
              </a:spcBef>
              <a:spcAft>
                <a:spcPct val="0"/>
              </a:spcAft>
              <a:defRPr sz="2400" b="1">
                <a:solidFill>
                  <a:schemeClr val="tx1"/>
                </a:solidFill>
                <a:latin typeface="Comic Sans MS" pitchFamily="66" charset="0"/>
              </a:defRPr>
            </a:lvl7pPr>
            <a:lvl8pPr marL="3429000" indent="-228600" eaLnBrk="0" fontAlgn="base" hangingPunct="0">
              <a:spcBef>
                <a:spcPct val="0"/>
              </a:spcBef>
              <a:spcAft>
                <a:spcPct val="0"/>
              </a:spcAft>
              <a:defRPr sz="2400" b="1">
                <a:solidFill>
                  <a:schemeClr val="tx1"/>
                </a:solidFill>
                <a:latin typeface="Comic Sans MS" pitchFamily="66" charset="0"/>
              </a:defRPr>
            </a:lvl8pPr>
            <a:lvl9pPr marL="3886200" indent="-228600" eaLnBrk="0" fontAlgn="base" hangingPunct="0">
              <a:spcBef>
                <a:spcPct val="0"/>
              </a:spcBef>
              <a:spcAft>
                <a:spcPct val="0"/>
              </a:spcAft>
              <a:defRPr sz="2400" b="1">
                <a:solidFill>
                  <a:schemeClr val="tx1"/>
                </a:solidFill>
                <a:latin typeface="Comic Sans MS" pitchFamily="66" charset="0"/>
              </a:defRPr>
            </a:lvl9pPr>
          </a:lstStyle>
          <a:p>
            <a:pPr eaLnBrk="1" hangingPunct="1"/>
            <a:r>
              <a:rPr lang="en-CA" sz="4800">
                <a:latin typeface="Arial" charset="0"/>
                <a:cs typeface="Arial" charset="0"/>
              </a:rPr>
              <a:t>Do it differently</a:t>
            </a:r>
            <a:endParaRPr lang="en-US" sz="4800">
              <a:latin typeface="Arial" charset="0"/>
              <a:cs typeface="Arial" charset="0"/>
            </a:endParaRPr>
          </a:p>
        </p:txBody>
      </p:sp>
    </p:spTree>
    <p:extLst>
      <p:ext uri="{BB962C8B-B14F-4D97-AF65-F5344CB8AC3E}">
        <p14:creationId xmlns:p14="http://schemas.microsoft.com/office/powerpoint/2010/main" val="1489967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hidgets">
  <a:themeElements>
    <a:clrScheme name="">
      <a:dk1>
        <a:srgbClr val="000000"/>
      </a:dk1>
      <a:lt1>
        <a:srgbClr val="FFFFAF"/>
      </a:lt1>
      <a:dk2>
        <a:srgbClr val="000000"/>
      </a:dk2>
      <a:lt2>
        <a:srgbClr val="808080"/>
      </a:lt2>
      <a:accent1>
        <a:srgbClr val="00CC99"/>
      </a:accent1>
      <a:accent2>
        <a:srgbClr val="3333CC"/>
      </a:accent2>
      <a:accent3>
        <a:srgbClr val="FFFFD4"/>
      </a:accent3>
      <a:accent4>
        <a:srgbClr val="000000"/>
      </a:accent4>
      <a:accent5>
        <a:srgbClr val="AAE2CA"/>
      </a:accent5>
      <a:accent6>
        <a:srgbClr val="2D2DB9"/>
      </a:accent6>
      <a:hlink>
        <a:srgbClr val="CCCCFF"/>
      </a:hlink>
      <a:folHlink>
        <a:srgbClr val="B2B2B2"/>
      </a:folHlink>
    </a:clrScheme>
    <a:fontScheme name="phidge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2075" tIns="46038" rIns="92075" bIns="4603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2075" tIns="46038" rIns="92075" bIns="4603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phidget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idge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idget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idget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idge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idge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idge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TotalTime>
  <Pages>29</Pages>
  <Words>511</Words>
  <Application>Microsoft Office PowerPoint</Application>
  <PresentationFormat>Letter Paper (8.5x11 in)</PresentationFormat>
  <Paragraphs>186</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phidgets</vt:lpstr>
      <vt:lpstr>CPSC 581 Human Computer Interaction II</vt:lpstr>
      <vt:lpstr>Your Hosts</vt:lpstr>
      <vt:lpstr>Your Hosts</vt:lpstr>
      <vt:lpstr>EP 2 126 678 patent, Claim 1</vt:lpstr>
      <vt:lpstr>PowerPoint Presentation</vt:lpstr>
      <vt:lpstr>PowerPoint Presentation</vt:lpstr>
      <vt:lpstr>PowerPoint Presentation</vt:lpstr>
      <vt:lpstr>PowerPoint Presentation</vt:lpstr>
      <vt:lpstr>PowerPoint Presentation</vt:lpstr>
      <vt:lpstr>Course Description</vt:lpstr>
      <vt:lpstr>Course Description</vt:lpstr>
      <vt:lpstr>Course Description</vt:lpstr>
      <vt:lpstr>Course Description</vt:lpstr>
      <vt:lpstr>PowerPoint Presentation</vt:lpstr>
      <vt:lpstr>Structure</vt:lpstr>
      <vt:lpstr>PowerPoint Presentation</vt:lpstr>
      <vt:lpstr>How you will be evaluated</vt:lpstr>
      <vt:lpstr>How you will be evaluated</vt:lpstr>
      <vt:lpstr>How you will be evaluated</vt:lpstr>
      <vt:lpstr>How you will be evaluated</vt:lpstr>
      <vt:lpstr>PowerPoint Presentation</vt:lpstr>
      <vt:lpstr>Resources &amp; materials</vt:lpstr>
      <vt:lpstr>PowerPoint Presentation</vt:lpstr>
      <vt:lpstr>You are a Designer, not a Technician</vt:lpstr>
      <vt:lpstr>PowerPoint Presentation</vt:lpstr>
      <vt:lpstr>Permissions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principles and usability heuristics</dc:title>
  <dc:creator>Saul Greenberg</dc:creator>
  <cp:lastModifiedBy>Saul Greenberg</cp:lastModifiedBy>
  <cp:revision>103</cp:revision>
  <cp:lastPrinted>1997-08-17T06:30:40Z</cp:lastPrinted>
  <dcterms:created xsi:type="dcterms:W3CDTF">1995-08-10T13:30:52Z</dcterms:created>
  <dcterms:modified xsi:type="dcterms:W3CDTF">2013-02-11T00:58:39Z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